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30" r:id="rId3"/>
    <p:sldId id="331" r:id="rId4"/>
    <p:sldId id="332" r:id="rId5"/>
    <p:sldId id="333" r:id="rId6"/>
    <p:sldId id="400" r:id="rId7"/>
    <p:sldId id="401" r:id="rId8"/>
    <p:sldId id="402" r:id="rId9"/>
    <p:sldId id="403" r:id="rId10"/>
    <p:sldId id="404" r:id="rId11"/>
    <p:sldId id="405" r:id="rId12"/>
    <p:sldId id="406" r:id="rId13"/>
    <p:sldId id="407" r:id="rId14"/>
    <p:sldId id="408" r:id="rId15"/>
    <p:sldId id="409" r:id="rId16"/>
    <p:sldId id="410" r:id="rId17"/>
    <p:sldId id="411" r:id="rId18"/>
    <p:sldId id="412" r:id="rId19"/>
    <p:sldId id="413" r:id="rId20"/>
    <p:sldId id="414" r:id="rId21"/>
    <p:sldId id="415" r:id="rId22"/>
    <p:sldId id="370" r:id="rId23"/>
    <p:sldId id="374" r:id="rId24"/>
    <p:sldId id="371" r:id="rId25"/>
    <p:sldId id="381" r:id="rId26"/>
    <p:sldId id="383" r:id="rId27"/>
    <p:sldId id="377" r:id="rId28"/>
    <p:sldId id="378" r:id="rId29"/>
    <p:sldId id="395" r:id="rId30"/>
    <p:sldId id="399" r:id="rId31"/>
    <p:sldId id="392" r:id="rId32"/>
    <p:sldId id="388" r:id="rId33"/>
    <p:sldId id="390" r:id="rId34"/>
    <p:sldId id="393" r:id="rId35"/>
    <p:sldId id="394" r:id="rId36"/>
    <p:sldId id="389" r:id="rId37"/>
    <p:sldId id="396" r:id="rId38"/>
    <p:sldId id="397" r:id="rId39"/>
    <p:sldId id="398" r:id="rId40"/>
    <p:sldId id="416" r:id="rId41"/>
    <p:sldId id="386" r:id="rId42"/>
    <p:sldId id="372" r:id="rId43"/>
    <p:sldId id="375" r:id="rId44"/>
    <p:sldId id="376" r:id="rId45"/>
    <p:sldId id="334" r:id="rId46"/>
    <p:sldId id="335" r:id="rId47"/>
    <p:sldId id="336" r:id="rId48"/>
    <p:sldId id="337" r:id="rId49"/>
    <p:sldId id="338" r:id="rId50"/>
    <p:sldId id="339" r:id="rId51"/>
    <p:sldId id="308" r:id="rId52"/>
    <p:sldId id="340" r:id="rId53"/>
    <p:sldId id="341" r:id="rId54"/>
    <p:sldId id="258" r:id="rId55"/>
    <p:sldId id="342" r:id="rId56"/>
    <p:sldId id="343" r:id="rId57"/>
    <p:sldId id="344" r:id="rId58"/>
    <p:sldId id="345" r:id="rId59"/>
    <p:sldId id="346" r:id="rId60"/>
    <p:sldId id="347" r:id="rId61"/>
    <p:sldId id="349" r:id="rId62"/>
    <p:sldId id="350" r:id="rId63"/>
    <p:sldId id="351" r:id="rId64"/>
    <p:sldId id="417" r:id="rId65"/>
    <p:sldId id="360" r:id="rId66"/>
    <p:sldId id="418" r:id="rId67"/>
    <p:sldId id="361" r:id="rId68"/>
    <p:sldId id="362" r:id="rId69"/>
    <p:sldId id="363" r:id="rId70"/>
    <p:sldId id="419" r:id="rId71"/>
    <p:sldId id="364" r:id="rId72"/>
    <p:sldId id="420" r:id="rId73"/>
    <p:sldId id="421" r:id="rId74"/>
    <p:sldId id="426" r:id="rId75"/>
    <p:sldId id="424" r:id="rId76"/>
    <p:sldId id="425" r:id="rId77"/>
    <p:sldId id="440" r:id="rId78"/>
    <p:sldId id="423" r:id="rId79"/>
    <p:sldId id="314" r:id="rId80"/>
    <p:sldId id="422" r:id="rId81"/>
    <p:sldId id="436" r:id="rId82"/>
    <p:sldId id="437" r:id="rId83"/>
    <p:sldId id="428" r:id="rId84"/>
    <p:sldId id="429" r:id="rId85"/>
    <p:sldId id="438" r:id="rId86"/>
    <p:sldId id="431" r:id="rId87"/>
    <p:sldId id="430" r:id="rId88"/>
    <p:sldId id="432" r:id="rId89"/>
    <p:sldId id="439" r:id="rId90"/>
    <p:sldId id="325" r:id="rId91"/>
    <p:sldId id="433" r:id="rId92"/>
    <p:sldId id="323" r:id="rId93"/>
    <p:sldId id="322" r:id="rId9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07" d="100"/>
          <a:sy n="107" d="100"/>
        </p:scale>
        <p:origin x="-84" y="-1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9116FDB-E705-4CF3-AA4A-7D386BC53C6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54DD521-F9E8-40BB-821D-04181623CF9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EEB44F0-DA6A-4CE2-BAA3-19FDAF0A77AC}"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3CDB85B-F1A2-4160-8F84-FC58BD3E1A87}"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dirty="0"/>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2"/>
          </p:nvPr>
        </p:nvSpPr>
        <p:spPr>
          <a:ln/>
        </p:spPr>
        <p:txBody>
          <a:bodyPr/>
          <a:lstStyle>
            <a:lvl1pPr>
              <a:defRPr/>
            </a:lvl1pPr>
          </a:lstStyle>
          <a:p>
            <a:pPr>
              <a:defRPr/>
            </a:pPr>
            <a:fld id="{3E1BB8C7-659A-45C3-8EE6-92DB7A9E44A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250DA53-9548-4D79-A644-C05DCA86343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07418EB-D113-4B84-B260-0456D46953B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B1F9314-BE00-4338-A90F-F938CAA75C1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7948E912-21BC-49B6-AF43-7FEB57A3BD3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CB96D0DD-2F87-4AD3-A5A2-23265908A62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9D8812C3-4BCF-4F95-9D24-D0348354833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A9ECF9D-8E15-458E-84C0-E4FE4403CA7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4DAC13C-A07B-46B7-B799-B23096D885D0}"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0EA289DB-B446-4748-82D3-B4E0F6B5E82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0"/>
            <a:ext cx="8229600" cy="1143000"/>
          </a:xfrm>
        </p:spPr>
        <p:txBody>
          <a:bodyPr/>
          <a:lstStyle/>
          <a:p>
            <a:pPr eaLnBrk="1" hangingPunct="1"/>
            <a:r>
              <a:rPr lang="en-US" dirty="0" smtClean="0">
                <a:solidFill>
                  <a:srgbClr val="FF3300"/>
                </a:solidFill>
              </a:rPr>
              <a:t>The Tuskegee Airmen</a:t>
            </a:r>
          </a:p>
        </p:txBody>
      </p:sp>
      <p:sp>
        <p:nvSpPr>
          <p:cNvPr id="3075" name="Rectangle 3"/>
          <p:cNvSpPr>
            <a:spLocks noGrp="1" noChangeArrowheads="1"/>
          </p:cNvSpPr>
          <p:nvPr>
            <p:ph type="body" sz="half" idx="1"/>
          </p:nvPr>
        </p:nvSpPr>
        <p:spPr>
          <a:xfrm>
            <a:off x="457200" y="1295400"/>
            <a:ext cx="8077200" cy="5334000"/>
          </a:xfrm>
        </p:spPr>
        <p:txBody>
          <a:bodyPr/>
          <a:lstStyle/>
          <a:p>
            <a:pPr algn="ctr" eaLnBrk="1" hangingPunct="1">
              <a:buFontTx/>
              <a:buNone/>
            </a:pPr>
            <a:r>
              <a:rPr lang="en-US" b="1" dirty="0" smtClean="0"/>
              <a:t>Possibly the most remarkable group of individuals in recent history!</a:t>
            </a:r>
            <a:endParaRPr lang="en-US" b="1" dirty="0" smtClean="0"/>
          </a:p>
        </p:txBody>
      </p:sp>
      <p:pic>
        <p:nvPicPr>
          <p:cNvPr id="2052" name="Picture 4" descr="Logo_Clean_Painted_Planes"/>
          <p:cNvPicPr>
            <a:picLocks noChangeAspect="1" noChangeArrowheads="1"/>
          </p:cNvPicPr>
          <p:nvPr>
            <p:ph sz="half" idx="2"/>
          </p:nvPr>
        </p:nvPicPr>
        <p:blipFill>
          <a:blip r:embed="rId2" cstate="screen"/>
          <a:srcRect/>
          <a:stretch>
            <a:fillRect/>
          </a:stretch>
        </p:blipFill>
        <p:spPr>
          <a:xfrm>
            <a:off x="2667000" y="2438400"/>
            <a:ext cx="3267075" cy="2127250"/>
          </a:xfrm>
          <a:noFill/>
        </p:spPr>
      </p:pic>
      <p:sp>
        <p:nvSpPr>
          <p:cNvPr id="2053" name="Text Box 5"/>
          <p:cNvSpPr txBox="1">
            <a:spLocks noChangeArrowheads="1"/>
          </p:cNvSpPr>
          <p:nvPr/>
        </p:nvSpPr>
        <p:spPr bwMode="auto">
          <a:xfrm>
            <a:off x="1981200" y="4953000"/>
            <a:ext cx="4836580" cy="1384995"/>
          </a:xfrm>
          <a:prstGeom prst="rect">
            <a:avLst/>
          </a:prstGeom>
          <a:noFill/>
          <a:ln w="9525">
            <a:noFill/>
            <a:miter lim="800000"/>
            <a:headEnd/>
            <a:tailEnd/>
          </a:ln>
        </p:spPr>
        <p:txBody>
          <a:bodyPr wrap="none">
            <a:spAutoFit/>
          </a:bodyPr>
          <a:lstStyle/>
          <a:p>
            <a:pPr algn="ctr"/>
            <a:r>
              <a:rPr lang="en-US" sz="2800" b="1" dirty="0"/>
              <a:t>Prepared for </a:t>
            </a:r>
            <a:r>
              <a:rPr lang="en-US" sz="2800" b="1" dirty="0" smtClean="0"/>
              <a:t>Hiram College</a:t>
            </a:r>
            <a:br>
              <a:rPr lang="en-US" sz="2800" b="1" dirty="0" smtClean="0"/>
            </a:br>
            <a:r>
              <a:rPr lang="en-US" sz="2800" b="1" dirty="0" smtClean="0"/>
              <a:t>by</a:t>
            </a:r>
            <a:br>
              <a:rPr lang="en-US" sz="2800" b="1" dirty="0" smtClean="0"/>
            </a:br>
            <a:r>
              <a:rPr lang="en-US" sz="2800" b="1" dirty="0" smtClean="0"/>
              <a:t>Roger F. Cram</a:t>
            </a:r>
            <a:endParaRPr lang="en-US" sz="2800" b="1" dirty="0"/>
          </a:p>
        </p:txBody>
      </p:sp>
      <p:sp>
        <p:nvSpPr>
          <p:cNvPr id="6" name="TextBox 5"/>
          <p:cNvSpPr txBox="1"/>
          <p:nvPr/>
        </p:nvSpPr>
        <p:spPr>
          <a:xfrm>
            <a:off x="4876800" y="4495800"/>
            <a:ext cx="3276600" cy="307777"/>
          </a:xfrm>
          <a:prstGeom prst="rect">
            <a:avLst/>
          </a:prstGeom>
          <a:noFill/>
        </p:spPr>
        <p:txBody>
          <a:bodyPr wrap="square" rtlCol="0">
            <a:spAutoFit/>
          </a:bodyPr>
          <a:lstStyle/>
          <a:p>
            <a:r>
              <a:rPr lang="en-US" sz="1400" dirty="0" smtClean="0"/>
              <a:t>Trade Mark Tuskegee Airmen National</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nodeType="clickEffect">
                                  <p:stCondLst>
                                    <p:cond delay="0"/>
                                  </p:stCondLst>
                                  <p:childTnLst>
                                    <p:set>
                                      <p:cBhvr>
                                        <p:cTn id="12" dur="1" fill="hold">
                                          <p:stCondLst>
                                            <p:cond delay="0"/>
                                          </p:stCondLst>
                                        </p:cTn>
                                        <p:tgtEl>
                                          <p:spTgt spid="3075">
                                            <p:txEl>
                                              <p:pRg st="0" end="0"/>
                                            </p:txEl>
                                          </p:spTgt>
                                        </p:tgtEl>
                                        <p:attrNameLst>
                                          <p:attrName>style.visibility</p:attrName>
                                        </p:attrNameLst>
                                      </p:cBhvr>
                                      <p:to>
                                        <p:strVal val="visible"/>
                                      </p:to>
                                    </p:set>
                                    <p:anim calcmode="lin" valueType="num">
                                      <p:cBhvr>
                                        <p:cTn id="13" dur="500" decel="50000" fill="hold">
                                          <p:stCondLst>
                                            <p:cond delay="0"/>
                                          </p:stCondLst>
                                        </p:cTn>
                                        <p:tgtEl>
                                          <p:spTgt spid="3075">
                                            <p:txEl>
                                              <p:pRg st="0" end="0"/>
                                            </p:txEl>
                                          </p:spTgt>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3075">
                                            <p:txEl>
                                              <p:pRg st="0" end="0"/>
                                            </p:txEl>
                                          </p:spTgt>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3075">
                                            <p:txEl>
                                              <p:pRg st="0" end="0"/>
                                            </p:txEl>
                                          </p:spTgt>
                                        </p:tgtEl>
                                        <p:attrNameLst>
                                          <p:attrName>ppt_w</p:attrName>
                                        </p:attrNameLst>
                                      </p:cBhvr>
                                      <p:tavLst>
                                        <p:tav tm="0">
                                          <p:val>
                                            <p:strVal val="#ppt_w*.05"/>
                                          </p:val>
                                        </p:tav>
                                        <p:tav tm="100000">
                                          <p:val>
                                            <p:strVal val="#ppt_w"/>
                                          </p:val>
                                        </p:tav>
                                      </p:tavLst>
                                    </p:anim>
                                    <p:anim calcmode="lin" valueType="num">
                                      <p:cBhvr>
                                        <p:cTn id="16" dur="1000" fill="hold"/>
                                        <p:tgtEl>
                                          <p:spTgt spid="3075">
                                            <p:txEl>
                                              <p:pRg st="0" end="0"/>
                                            </p:txEl>
                                          </p:spTgt>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3075">
                                            <p:txEl>
                                              <p:pRg st="0" end="0"/>
                                            </p:txEl>
                                          </p:spTgt>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3075">
                                            <p:txEl>
                                              <p:pRg st="0" end="0"/>
                                            </p:txEl>
                                          </p:spTgt>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3075">
                                            <p:txEl>
                                              <p:pRg st="0" end="0"/>
                                            </p:txEl>
                                          </p:spTgt>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87962"/>
          </a:xfrm>
        </p:spPr>
        <p:txBody>
          <a:bodyPr/>
          <a:lstStyle/>
          <a:p>
            <a:r>
              <a:rPr lang="en-US" dirty="0" smtClean="0">
                <a:solidFill>
                  <a:schemeClr val="tx2"/>
                </a:solidFill>
                <a:latin typeface="+mj-lt"/>
                <a:ea typeface="+mj-ea"/>
                <a:cs typeface="+mj-cs"/>
              </a:rPr>
              <a:t>Only 3 other blacks entered West Point in the prior century. </a:t>
            </a:r>
            <a:br>
              <a:rPr lang="en-US" dirty="0" smtClean="0">
                <a:solidFill>
                  <a:schemeClr val="tx2"/>
                </a:solidFill>
                <a:latin typeface="+mj-lt"/>
                <a:ea typeface="+mj-ea"/>
                <a:cs typeface="+mj-cs"/>
              </a:rPr>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lstStyle/>
          <a:p>
            <a:pPr algn="l"/>
            <a:r>
              <a:rPr lang="en-US" dirty="0" smtClean="0">
                <a:solidFill>
                  <a:schemeClr val="tx2"/>
                </a:solidFill>
                <a:latin typeface="+mj-lt"/>
                <a:ea typeface="+mj-ea"/>
                <a:cs typeface="+mj-cs"/>
              </a:rPr>
              <a:t>In 1876, black Cadet Johnson C. Whittaker was admitted to West Point. No one spoke to him during his training other than to give him orders. He was not allowed a roommate. On April 6, 1880, he was found unconscious, tied to his bunk, with his ear lopes partially cut off.</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pPr algn="l"/>
            <a:r>
              <a:rPr lang="en-US" sz="3600" dirty="0" smtClean="0">
                <a:solidFill>
                  <a:schemeClr val="tx2"/>
                </a:solidFill>
                <a:latin typeface="+mj-lt"/>
                <a:ea typeface="+mj-ea"/>
                <a:cs typeface="+mj-cs"/>
              </a:rPr>
              <a:t>The first black man to graduate from West Point was Lt. Henry O. Flipper in 1881. But no one wanted a black officer, so trumped up charges were created accusing him of embezzling money from the commissary. He was found not guilty in his trial, but discharged from the Army because his court martial found him guilty of behavior unbecoming an officer. </a:t>
            </a:r>
            <a:br>
              <a:rPr lang="en-US" sz="3600" dirty="0" smtClean="0">
                <a:solidFill>
                  <a:schemeClr val="tx2"/>
                </a:solidFill>
                <a:latin typeface="+mj-lt"/>
                <a:ea typeface="+mj-ea"/>
                <a:cs typeface="+mj-cs"/>
              </a:rPr>
            </a:br>
            <a:endParaRPr lang="en-US"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r>
              <a:rPr lang="en-US" dirty="0" smtClean="0">
                <a:solidFill>
                  <a:schemeClr val="tx2"/>
                </a:solidFill>
                <a:latin typeface="+mj-lt"/>
                <a:ea typeface="+mj-ea"/>
                <a:cs typeface="+mj-cs"/>
              </a:rPr>
              <a:t>Flipper </a:t>
            </a:r>
            <a:r>
              <a:rPr lang="en-US" dirty="0" smtClean="0">
                <a:solidFill>
                  <a:schemeClr val="tx2"/>
                </a:solidFill>
                <a:latin typeface="+mj-lt"/>
                <a:ea typeface="+mj-ea"/>
                <a:cs typeface="+mj-cs"/>
              </a:rPr>
              <a:t>was given a full pardon </a:t>
            </a:r>
            <a:r>
              <a:rPr lang="en-US" dirty="0" smtClean="0">
                <a:solidFill>
                  <a:schemeClr val="tx2"/>
                </a:solidFill>
                <a:latin typeface="+mj-lt"/>
                <a:ea typeface="+mj-ea"/>
                <a:cs typeface="+mj-cs"/>
              </a:rPr>
              <a:t>from </a:t>
            </a:r>
            <a:r>
              <a:rPr lang="en-US" dirty="0" smtClean="0">
                <a:solidFill>
                  <a:schemeClr val="tx2"/>
                </a:solidFill>
                <a:latin typeface="+mj-lt"/>
                <a:ea typeface="+mj-ea"/>
                <a:cs typeface="+mj-cs"/>
              </a:rPr>
              <a:t>President Clinton in 1999 – 117 years later.</a:t>
            </a:r>
            <a:br>
              <a:rPr lang="en-US" dirty="0" smtClean="0">
                <a:solidFill>
                  <a:schemeClr val="tx2"/>
                </a:solidFill>
                <a:latin typeface="+mj-lt"/>
                <a:ea typeface="+mj-ea"/>
                <a:cs typeface="+mj-cs"/>
              </a:rPr>
            </a:br>
            <a:r>
              <a:rPr lang="en-US" dirty="0" smtClean="0">
                <a:solidFill>
                  <a:schemeClr val="tx2"/>
                </a:solidFill>
                <a:latin typeface="+mj-lt"/>
                <a:ea typeface="+mj-ea"/>
                <a:cs typeface="+mj-cs"/>
              </a:rPr>
              <a:t> </a:t>
            </a:r>
            <a:br>
              <a:rPr lang="en-US" dirty="0" smtClean="0">
                <a:solidFill>
                  <a:schemeClr val="tx2"/>
                </a:solidFill>
                <a:latin typeface="+mj-lt"/>
                <a:ea typeface="+mj-ea"/>
                <a:cs typeface="+mj-cs"/>
              </a:rPr>
            </a:br>
            <a:r>
              <a:rPr lang="en-US" dirty="0" smtClean="0">
                <a:solidFill>
                  <a:schemeClr val="tx2"/>
                </a:solidFill>
                <a:latin typeface="+mj-lt"/>
                <a:ea typeface="+mj-ea"/>
                <a:cs typeface="+mj-cs"/>
              </a:rPr>
              <a:t>Benjamin Davis Jr. was next in line to be subject to this treatment. </a:t>
            </a:r>
            <a:br>
              <a:rPr lang="en-US" dirty="0" smtClean="0">
                <a:solidFill>
                  <a:schemeClr val="tx2"/>
                </a:solidFill>
                <a:latin typeface="+mj-lt"/>
                <a:ea typeface="+mj-ea"/>
                <a:cs typeface="+mj-cs"/>
              </a:rPr>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pPr algn="l"/>
            <a:r>
              <a:rPr lang="en-US" sz="3600" b="1" dirty="0" smtClean="0">
                <a:solidFill>
                  <a:schemeClr val="tx2"/>
                </a:solidFill>
                <a:latin typeface="+mj-lt"/>
                <a:ea typeface="+mj-ea"/>
                <a:cs typeface="+mj-cs"/>
              </a:rPr>
              <a:t>Benjamin O. Davis Jr. entered West Point in 1932.</a:t>
            </a:r>
            <a:br>
              <a:rPr lang="en-US" sz="3600" b="1" dirty="0" smtClean="0">
                <a:solidFill>
                  <a:schemeClr val="tx2"/>
                </a:solidFill>
                <a:latin typeface="+mj-lt"/>
                <a:ea typeface="+mj-ea"/>
                <a:cs typeface="+mj-cs"/>
              </a:rPr>
            </a:br>
            <a:r>
              <a:rPr lang="en-US" sz="3600" b="1" dirty="0" smtClean="0">
                <a:solidFill>
                  <a:schemeClr val="tx2"/>
                </a:solidFill>
                <a:latin typeface="+mj-lt"/>
                <a:ea typeface="+mj-ea"/>
                <a:cs typeface="+mj-cs"/>
              </a:rPr>
              <a:t/>
            </a:r>
            <a:br>
              <a:rPr lang="en-US" sz="3600" b="1" dirty="0" smtClean="0">
                <a:solidFill>
                  <a:schemeClr val="tx2"/>
                </a:solidFill>
                <a:latin typeface="+mj-lt"/>
                <a:ea typeface="+mj-ea"/>
                <a:cs typeface="+mj-cs"/>
              </a:rPr>
            </a:br>
            <a:r>
              <a:rPr lang="en-US" sz="3600" b="1" dirty="0" smtClean="0">
                <a:solidFill>
                  <a:schemeClr val="tx2"/>
                </a:solidFill>
                <a:latin typeface="+mj-lt"/>
                <a:ea typeface="+mj-ea"/>
                <a:cs typeface="+mj-cs"/>
              </a:rPr>
              <a:t>They </a:t>
            </a:r>
            <a:r>
              <a:rPr lang="en-US" sz="3600" b="1" dirty="0" smtClean="0">
                <a:solidFill>
                  <a:schemeClr val="tx2"/>
                </a:solidFill>
                <a:latin typeface="+mj-lt"/>
                <a:ea typeface="+mj-ea"/>
                <a:cs typeface="+mj-cs"/>
              </a:rPr>
              <a:t>took away his roommate, leaving him alone.</a:t>
            </a:r>
            <a:br>
              <a:rPr lang="en-US" sz="3600" b="1" dirty="0" smtClean="0">
                <a:solidFill>
                  <a:schemeClr val="tx2"/>
                </a:solidFill>
                <a:latin typeface="+mj-lt"/>
                <a:ea typeface="+mj-ea"/>
                <a:cs typeface="+mj-cs"/>
              </a:rPr>
            </a:br>
            <a:r>
              <a:rPr lang="en-US" sz="3600" b="1" dirty="0" smtClean="0">
                <a:solidFill>
                  <a:schemeClr val="tx2"/>
                </a:solidFill>
                <a:latin typeface="+mj-lt"/>
                <a:ea typeface="+mj-ea"/>
                <a:cs typeface="+mj-cs"/>
              </a:rPr>
              <a:t/>
            </a:r>
            <a:br>
              <a:rPr lang="en-US" sz="3600" b="1" dirty="0" smtClean="0">
                <a:solidFill>
                  <a:schemeClr val="tx2"/>
                </a:solidFill>
                <a:latin typeface="+mj-lt"/>
                <a:ea typeface="+mj-ea"/>
                <a:cs typeface="+mj-cs"/>
              </a:rPr>
            </a:br>
            <a:r>
              <a:rPr lang="en-US" sz="3600" b="1" dirty="0" smtClean="0">
                <a:solidFill>
                  <a:schemeClr val="tx2"/>
                </a:solidFill>
                <a:latin typeface="+mj-lt"/>
                <a:ea typeface="+mj-ea"/>
                <a:cs typeface="+mj-cs"/>
              </a:rPr>
              <a:t>No </a:t>
            </a:r>
            <a:r>
              <a:rPr lang="en-US" sz="3600" b="1" dirty="0" smtClean="0">
                <a:solidFill>
                  <a:schemeClr val="tx2"/>
                </a:solidFill>
                <a:latin typeface="+mj-lt"/>
                <a:ea typeface="+mj-ea"/>
                <a:cs typeface="+mj-cs"/>
              </a:rPr>
              <a:t>one spoke to him for four years other than to give him orders.</a:t>
            </a:r>
            <a:br>
              <a:rPr lang="en-US" sz="3600" b="1" dirty="0" smtClean="0">
                <a:solidFill>
                  <a:schemeClr val="tx2"/>
                </a:solidFill>
                <a:latin typeface="+mj-lt"/>
                <a:ea typeface="+mj-ea"/>
                <a:cs typeface="+mj-cs"/>
              </a:rPr>
            </a:br>
            <a:r>
              <a:rPr lang="en-US" sz="3600" b="1" dirty="0" smtClean="0">
                <a:solidFill>
                  <a:schemeClr val="tx2"/>
                </a:solidFill>
                <a:latin typeface="+mj-lt"/>
                <a:ea typeface="+mj-ea"/>
                <a:cs typeface="+mj-cs"/>
              </a:rPr>
              <a:t/>
            </a:r>
            <a:br>
              <a:rPr lang="en-US" sz="3600" b="1" dirty="0" smtClean="0">
                <a:solidFill>
                  <a:schemeClr val="tx2"/>
                </a:solidFill>
                <a:latin typeface="+mj-lt"/>
                <a:ea typeface="+mj-ea"/>
                <a:cs typeface="+mj-cs"/>
              </a:rPr>
            </a:br>
            <a:r>
              <a:rPr lang="en-US" sz="3600" b="1" dirty="0" smtClean="0">
                <a:solidFill>
                  <a:schemeClr val="tx2"/>
                </a:solidFill>
                <a:latin typeface="+mj-lt"/>
                <a:ea typeface="+mj-ea"/>
                <a:cs typeface="+mj-cs"/>
              </a:rPr>
              <a:t>He </a:t>
            </a:r>
            <a:r>
              <a:rPr lang="en-US" sz="3600" b="1" dirty="0" smtClean="0">
                <a:solidFill>
                  <a:schemeClr val="tx2"/>
                </a:solidFill>
                <a:latin typeface="+mj-lt"/>
                <a:ea typeface="+mj-ea"/>
                <a:cs typeface="+mj-cs"/>
              </a:rPr>
              <a:t>was totally ostracized.</a:t>
            </a:r>
            <a:r>
              <a:rPr lang="en-US" b="1" dirty="0" smtClean="0">
                <a:solidFill>
                  <a:schemeClr val="tx2"/>
                </a:solidFill>
                <a:latin typeface="+mj-lt"/>
                <a:ea typeface="+mj-ea"/>
                <a:cs typeface="+mj-cs"/>
              </a:rPr>
              <a:t/>
            </a:r>
            <a:br>
              <a:rPr lang="en-US" b="1" dirty="0" smtClean="0">
                <a:solidFill>
                  <a:schemeClr val="tx2"/>
                </a:solidFill>
                <a:latin typeface="+mj-lt"/>
                <a:ea typeface="+mj-ea"/>
                <a:cs typeface="+mj-cs"/>
              </a:rPr>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lstStyle/>
          <a:p>
            <a:pPr algn="l"/>
            <a:r>
              <a:rPr lang="en-US" sz="4000" b="1" dirty="0" smtClean="0">
                <a:solidFill>
                  <a:schemeClr val="tx2"/>
                </a:solidFill>
                <a:latin typeface="+mj-lt"/>
                <a:ea typeface="+mj-ea"/>
                <a:cs typeface="+mj-cs"/>
              </a:rPr>
              <a:t>During the </a:t>
            </a:r>
            <a:r>
              <a:rPr lang="en-US" sz="4000" b="1" dirty="0" smtClean="0">
                <a:solidFill>
                  <a:schemeClr val="tx2"/>
                </a:solidFill>
                <a:latin typeface="+mj-lt"/>
                <a:ea typeface="+mj-ea"/>
                <a:cs typeface="+mj-cs"/>
              </a:rPr>
              <a:t>Sunday </a:t>
            </a:r>
            <a:r>
              <a:rPr lang="en-US" sz="4000" b="1" dirty="0" smtClean="0">
                <a:solidFill>
                  <a:schemeClr val="tx2"/>
                </a:solidFill>
                <a:latin typeface="+mj-lt"/>
                <a:ea typeface="+mj-ea"/>
                <a:cs typeface="+mj-cs"/>
              </a:rPr>
              <a:t>morning breakfast, Davis </a:t>
            </a:r>
            <a:r>
              <a:rPr lang="en-US" sz="4000" b="1" dirty="0" smtClean="0">
                <a:solidFill>
                  <a:schemeClr val="tx2"/>
                </a:solidFill>
                <a:latin typeface="+mj-lt"/>
                <a:ea typeface="+mj-ea"/>
                <a:cs typeface="+mj-cs"/>
              </a:rPr>
              <a:t>had </a:t>
            </a:r>
            <a:r>
              <a:rPr lang="en-US" sz="4000" b="1" dirty="0" smtClean="0">
                <a:solidFill>
                  <a:schemeClr val="tx2"/>
                </a:solidFill>
                <a:latin typeface="+mj-lt"/>
                <a:ea typeface="+mj-ea"/>
                <a:cs typeface="+mj-cs"/>
              </a:rPr>
              <a:t>to go from table to </a:t>
            </a:r>
            <a:r>
              <a:rPr lang="en-US" sz="4000" b="1" dirty="0" smtClean="0">
                <a:solidFill>
                  <a:schemeClr val="tx2"/>
                </a:solidFill>
                <a:latin typeface="+mj-lt"/>
                <a:ea typeface="+mj-ea"/>
                <a:cs typeface="+mj-cs"/>
              </a:rPr>
              <a:t>table, salute the white cadets and </a:t>
            </a:r>
            <a:r>
              <a:rPr lang="en-US" sz="4000" b="1" dirty="0" smtClean="0">
                <a:solidFill>
                  <a:schemeClr val="tx2"/>
                </a:solidFill>
                <a:latin typeface="+mj-lt"/>
                <a:ea typeface="+mj-ea"/>
                <a:cs typeface="+mj-cs"/>
              </a:rPr>
              <a:t>ask for permission to eat.  There were 85 tables in the mess hall. Most tables refused to </a:t>
            </a:r>
            <a:r>
              <a:rPr lang="en-US" sz="4000" b="1" dirty="0" smtClean="0">
                <a:solidFill>
                  <a:schemeClr val="tx2"/>
                </a:solidFill>
                <a:latin typeface="+mj-lt"/>
                <a:ea typeface="+mj-ea"/>
                <a:cs typeface="+mj-cs"/>
              </a:rPr>
              <a:t>let Davis eat forcing him to repeat this humiliating process at the next table.</a:t>
            </a:r>
            <a:r>
              <a:rPr lang="en-US" b="1" dirty="0" smtClean="0">
                <a:solidFill>
                  <a:schemeClr val="tx2"/>
                </a:solidFill>
                <a:latin typeface="+mj-lt"/>
                <a:ea typeface="+mj-ea"/>
                <a:cs typeface="+mj-cs"/>
              </a:rPr>
              <a:t/>
            </a:r>
            <a:br>
              <a:rPr lang="en-US" b="1" dirty="0" smtClean="0">
                <a:solidFill>
                  <a:schemeClr val="tx2"/>
                </a:solidFill>
                <a:latin typeface="+mj-lt"/>
                <a:ea typeface="+mj-ea"/>
                <a:cs typeface="+mj-cs"/>
              </a:rPr>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202362"/>
          </a:xfrm>
        </p:spPr>
        <p:txBody>
          <a:bodyPr/>
          <a:lstStyle/>
          <a:p>
            <a:pPr algn="l"/>
            <a:r>
              <a:rPr lang="en-US" dirty="0" smtClean="0"/>
              <a:t>Benjamin O. Davis Jr. wanted to show that blacks were equal to whites; therefore, the harder the whites treated Davis, the more prejudice they displayed, the more determined he was to succeed, for such discrimination only reinforced and confirmed his cause.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lstStyle/>
          <a:p>
            <a:r>
              <a:rPr lang="en-US" b="1" dirty="0" smtClean="0">
                <a:solidFill>
                  <a:schemeClr val="tx2"/>
                </a:solidFill>
                <a:latin typeface="+mj-lt"/>
                <a:ea typeface="+mj-ea"/>
                <a:cs typeface="+mj-cs"/>
              </a:rPr>
              <a:t>1936 </a:t>
            </a:r>
            <a:r>
              <a:rPr lang="en-US" b="1" dirty="0" smtClean="0">
                <a:solidFill>
                  <a:schemeClr val="tx2"/>
                </a:solidFill>
                <a:latin typeface="+mj-lt"/>
                <a:ea typeface="+mj-ea"/>
                <a:cs typeface="+mj-cs"/>
              </a:rPr>
              <a:t>Benjamin O. Davis Jr. Graduated 43rd </a:t>
            </a:r>
            <a:r>
              <a:rPr lang="en-US" b="1" dirty="0" smtClean="0">
                <a:solidFill>
                  <a:schemeClr val="tx2"/>
                </a:solidFill>
                <a:latin typeface="+mj-lt"/>
                <a:ea typeface="+mj-ea"/>
                <a:cs typeface="+mj-cs"/>
              </a:rPr>
              <a:t>out of 250 </a:t>
            </a:r>
            <a:r>
              <a:rPr lang="en-US" b="1" dirty="0" smtClean="0">
                <a:solidFill>
                  <a:schemeClr val="tx2"/>
                </a:solidFill>
                <a:latin typeface="+mj-lt"/>
                <a:ea typeface="+mj-ea"/>
                <a:cs typeface="+mj-cs"/>
              </a:rPr>
              <a:t>cadets in his class.</a:t>
            </a:r>
            <a:r>
              <a:rPr lang="en-US" b="1" dirty="0" smtClean="0">
                <a:solidFill>
                  <a:schemeClr val="tx2"/>
                </a:solidFill>
                <a:latin typeface="+mj-lt"/>
                <a:ea typeface="+mj-ea"/>
                <a:cs typeface="+mj-cs"/>
              </a:rPr>
              <a:t/>
            </a:r>
            <a:br>
              <a:rPr lang="en-US" b="1" dirty="0" smtClean="0">
                <a:solidFill>
                  <a:schemeClr val="tx2"/>
                </a:solidFill>
                <a:latin typeface="+mj-lt"/>
                <a:ea typeface="+mj-ea"/>
                <a:cs typeface="+mj-cs"/>
              </a:rPr>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pPr algn="l"/>
            <a:r>
              <a:rPr lang="en-US" b="1" dirty="0" smtClean="0">
                <a:solidFill>
                  <a:schemeClr val="tx2"/>
                </a:solidFill>
                <a:latin typeface="+mj-lt"/>
                <a:ea typeface="+mj-ea"/>
                <a:cs typeface="+mj-cs"/>
              </a:rPr>
              <a:t>What was Benjamin O. Davis’s </a:t>
            </a:r>
            <a:r>
              <a:rPr lang="en-US" b="1" dirty="0" smtClean="0">
                <a:solidFill>
                  <a:srgbClr val="00B050"/>
                </a:solidFill>
                <a:latin typeface="+mj-lt"/>
                <a:ea typeface="+mj-ea"/>
                <a:cs typeface="+mj-cs"/>
              </a:rPr>
              <a:t>vision</a:t>
            </a:r>
            <a:r>
              <a:rPr lang="en-US" b="1" dirty="0" smtClean="0">
                <a:solidFill>
                  <a:schemeClr val="tx2"/>
                </a:solidFill>
                <a:latin typeface="+mj-lt"/>
                <a:ea typeface="+mj-ea"/>
                <a:cs typeface="+mj-cs"/>
              </a:rPr>
              <a:t> </a:t>
            </a:r>
            <a:r>
              <a:rPr lang="en-US" b="1" dirty="0" smtClean="0"/>
              <a:t>that</a:t>
            </a:r>
            <a:r>
              <a:rPr lang="en-US" b="1" dirty="0" smtClean="0">
                <a:solidFill>
                  <a:schemeClr val="tx2"/>
                </a:solidFill>
                <a:latin typeface="+mj-lt"/>
                <a:ea typeface="+mj-ea"/>
                <a:cs typeface="+mj-cs"/>
              </a:rPr>
              <a:t> allowed </a:t>
            </a:r>
            <a:r>
              <a:rPr lang="en-US" b="1" dirty="0" smtClean="0">
                <a:solidFill>
                  <a:schemeClr val="tx2"/>
                </a:solidFill>
                <a:latin typeface="+mj-lt"/>
                <a:ea typeface="+mj-ea"/>
                <a:cs typeface="+mj-cs"/>
              </a:rPr>
              <a:t>him to be subjected to such treatment? What vision did he reinforce for his men when he later became the commander of the Tuskegee Airmen?</a:t>
            </a: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126162"/>
          </a:xfrm>
        </p:spPr>
        <p:txBody>
          <a:bodyPr/>
          <a:lstStyle/>
          <a:p>
            <a:pPr algn="l"/>
            <a:r>
              <a:rPr lang="en-US" sz="4000" b="1" dirty="0" smtClean="0">
                <a:solidFill>
                  <a:schemeClr val="tx2"/>
                </a:solidFill>
                <a:latin typeface="+mj-lt"/>
                <a:ea typeface="+mj-ea"/>
                <a:cs typeface="+mj-cs"/>
              </a:rPr>
              <a:t>To be the first black fighter pilots in the U.S. Military, to help integrating the military, to set an example of the black man’s capabilities for the blacks and the whites back home, thus to pave the way for jobs and opportunities for generations of blacks in the future.</a:t>
            </a:r>
            <a:endParaRPr lang="en-US" sz="4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ChangeArrowheads="1"/>
          </p:cNvSpPr>
          <p:nvPr/>
        </p:nvSpPr>
        <p:spPr bwMode="auto">
          <a:xfrm>
            <a:off x="228600" y="956846"/>
            <a:ext cx="8686800" cy="4647329"/>
          </a:xfrm>
          <a:prstGeom prst="rect">
            <a:avLst/>
          </a:prstGeom>
          <a:noFill/>
          <a:ln w="9525">
            <a:noFill/>
            <a:miter lim="800000"/>
            <a:headEnd/>
            <a:tailEnd/>
          </a:ln>
          <a:effectLst/>
        </p:spPr>
        <p:txBody>
          <a:bodyPr vert="horz" wrap="square" lIns="0" tIns="304704"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I want to tell you about a six</a:t>
            </a:r>
            <a:r>
              <a:rPr kumimoji="0" lang="en-US" sz="4400" b="1" i="0" u="none" strike="noStrike" cap="none" normalizeH="0" baseline="0" dirty="0" smtClean="0">
                <a:ln>
                  <a:noFill/>
                </a:ln>
                <a:solidFill>
                  <a:srgbClr val="000000"/>
                </a:solidFill>
                <a:effectLst/>
                <a:latin typeface="Cambria" pitchFamily="18" charset="0"/>
                <a:ea typeface="Times New Roman" pitchFamily="18" charset="0"/>
                <a:cs typeface="Arial" pitchFamily="34" charset="0"/>
              </a:rPr>
              <a:t>-year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Cambria" pitchFamily="18" charset="0"/>
                <a:ea typeface="Times New Roman" pitchFamily="18" charset="0"/>
                <a:cs typeface="Arial" pitchFamily="34" charset="0"/>
              </a:rPr>
              <a:t>study I conducted at Hiram College in Ohio into the problem-solving and leadership characteristics of the Tuskegee Airmen.</a:t>
            </a:r>
            <a:endParaRPr kumimoji="0" lang="en-US" sz="3200" b="1" i="0" u="none" strike="noStrike" cap="none" normalizeH="0" baseline="0" dirty="0" smtClean="0">
              <a:ln>
                <a:noFill/>
              </a:ln>
              <a:solidFill>
                <a:srgbClr val="365F91"/>
              </a:solidFill>
              <a:effectLst/>
              <a:latin typeface="Cambria"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440362"/>
          </a:xfrm>
        </p:spPr>
        <p:txBody>
          <a:bodyPr/>
          <a:lstStyle/>
          <a:p>
            <a:pPr algn="l"/>
            <a:r>
              <a:rPr lang="en-US" b="1" dirty="0" smtClean="0">
                <a:solidFill>
                  <a:schemeClr val="tx2"/>
                </a:solidFill>
                <a:latin typeface="+mj-lt"/>
                <a:ea typeface="+mj-ea"/>
                <a:cs typeface="+mj-cs"/>
              </a:rPr>
              <a:t>Yes, as I studied the Tuskegee Airmen, I wanted to know and understand how they </a:t>
            </a:r>
            <a:r>
              <a:rPr lang="en-US" b="1" dirty="0" smtClean="0">
                <a:solidFill>
                  <a:srgbClr val="00B050"/>
                </a:solidFill>
                <a:latin typeface="+mj-lt"/>
                <a:ea typeface="+mj-ea"/>
                <a:cs typeface="+mj-cs"/>
              </a:rPr>
              <a:t>envisioned</a:t>
            </a:r>
            <a:r>
              <a:rPr lang="en-US" b="1" dirty="0" smtClean="0">
                <a:solidFill>
                  <a:schemeClr val="tx2"/>
                </a:solidFill>
                <a:latin typeface="+mj-lt"/>
                <a:ea typeface="+mj-ea"/>
                <a:cs typeface="+mj-cs"/>
              </a:rPr>
              <a:t> their goals</a:t>
            </a:r>
            <a:br>
              <a:rPr lang="en-US" b="1" dirty="0" smtClean="0">
                <a:solidFill>
                  <a:schemeClr val="tx2"/>
                </a:solidFill>
                <a:latin typeface="+mj-lt"/>
                <a:ea typeface="+mj-ea"/>
                <a:cs typeface="+mj-cs"/>
              </a:rPr>
            </a:br>
            <a:r>
              <a:rPr lang="en-US" b="1" dirty="0" smtClean="0">
                <a:solidFill>
                  <a:schemeClr val="tx2"/>
                </a:solidFill>
                <a:latin typeface="+mj-lt"/>
                <a:ea typeface="+mj-ea"/>
                <a:cs typeface="+mj-cs"/>
              </a:rPr>
              <a:t/>
            </a:r>
            <a:br>
              <a:rPr lang="en-US" b="1" dirty="0" smtClean="0">
                <a:solidFill>
                  <a:schemeClr val="tx2"/>
                </a:solidFill>
                <a:latin typeface="+mj-lt"/>
                <a:ea typeface="+mj-ea"/>
                <a:cs typeface="+mj-cs"/>
              </a:rPr>
            </a:br>
            <a:r>
              <a:rPr lang="en-US" b="1" dirty="0" smtClean="0">
                <a:solidFill>
                  <a:schemeClr val="tx2"/>
                </a:solidFill>
                <a:latin typeface="+mj-lt"/>
                <a:ea typeface="+mj-ea"/>
                <a:cs typeface="+mj-cs"/>
              </a:rPr>
              <a:t>Here’s </a:t>
            </a:r>
            <a:r>
              <a:rPr lang="en-US" b="1" dirty="0" smtClean="0">
                <a:solidFill>
                  <a:schemeClr val="tx2"/>
                </a:solidFill>
                <a:latin typeface="+mj-lt"/>
                <a:ea typeface="+mj-ea"/>
                <a:cs typeface="+mj-cs"/>
              </a:rPr>
              <a:t>what my research revealed:</a:t>
            </a:r>
            <a:br>
              <a:rPr lang="en-US" b="1" dirty="0" smtClean="0">
                <a:solidFill>
                  <a:schemeClr val="tx2"/>
                </a:solidFill>
                <a:latin typeface="+mj-lt"/>
                <a:ea typeface="+mj-ea"/>
                <a:cs typeface="+mj-cs"/>
              </a:rPr>
            </a:b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381000" y="533400"/>
            <a:ext cx="8229600" cy="5715000"/>
          </a:xfrm>
        </p:spPr>
        <p:txBody>
          <a:bodyPr/>
          <a:lstStyle/>
          <a:p>
            <a:pPr eaLnBrk="1" hangingPunct="1">
              <a:buFontTx/>
              <a:buNone/>
            </a:pPr>
            <a:r>
              <a:rPr lang="en-US" sz="3600" b="1" dirty="0" smtClean="0"/>
              <a:t>   </a:t>
            </a:r>
            <a:r>
              <a:rPr lang="en-US" sz="4000" b="1" dirty="0" smtClean="0">
                <a:solidFill>
                  <a:srgbClr val="008000"/>
                </a:solidFill>
              </a:rPr>
              <a:t>(Vision)</a:t>
            </a:r>
            <a:r>
              <a:rPr lang="en-US" sz="4000" dirty="0" smtClean="0"/>
              <a:t> </a:t>
            </a:r>
            <a:r>
              <a:rPr lang="en-US" sz="4000" b="1" i="1" dirty="0" smtClean="0"/>
              <a:t>Envision things as excellent as they can be, not as they are, and then strive to create positive change toward these envisioned goals. All great accomplishments started as a vision that others could not see.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1"/>
          <p:cNvSpPr>
            <a:spLocks noChangeArrowheads="1"/>
          </p:cNvSpPr>
          <p:nvPr/>
        </p:nvSpPr>
        <p:spPr bwMode="auto">
          <a:xfrm>
            <a:off x="381000" y="104001"/>
            <a:ext cx="8622810" cy="36009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As I studied the Tuskegee Airmen and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Those helping them pave their way,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 wanted to know and understand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how they</a:t>
            </a:r>
            <a:r>
              <a:rPr kumimoji="0" lang="en-US" sz="3600" b="1"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 </a:t>
            </a:r>
            <a:r>
              <a:rPr kumimoji="0" lang="en-US" sz="3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overcame their many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OBSTACLES</a:t>
            </a:r>
            <a:r>
              <a:rPr kumimoji="0" lang="en-US" sz="3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effectLst/>
                <a:latin typeface="Arial" pitchFamily="34" charset="0"/>
                <a:ea typeface="Times New Roman" pitchFamily="18" charset="0"/>
                <a:cs typeface="Arial" pitchFamily="34" charset="0"/>
              </a:rPr>
              <a:t>Here is what my research discovered.</a:t>
            </a:r>
            <a:endParaRPr kumimoji="0" lang="en-US" sz="32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ChangeArrowheads="1"/>
          </p:cNvSpPr>
          <p:nvPr/>
        </p:nvSpPr>
        <p:spPr bwMode="auto">
          <a:xfrm>
            <a:off x="1920875" y="3246438"/>
            <a:ext cx="184150" cy="366712"/>
          </a:xfrm>
          <a:prstGeom prst="rect">
            <a:avLst/>
          </a:prstGeom>
          <a:noFill/>
          <a:ln w="9525">
            <a:noFill/>
            <a:miter lim="800000"/>
            <a:headEnd/>
            <a:tailEnd/>
          </a:ln>
          <a:effectLst/>
        </p:spPr>
        <p:txBody>
          <a:bodyPr wrap="none" anchor="ctr">
            <a:spAutoFit/>
          </a:bodyPr>
          <a:lstStyle/>
          <a:p>
            <a:endParaRPr lang="en-US" dirty="0"/>
          </a:p>
        </p:txBody>
      </p:sp>
      <p:sp>
        <p:nvSpPr>
          <p:cNvPr id="246788" name="Text Box 4"/>
          <p:cNvSpPr txBox="1">
            <a:spLocks noChangeArrowheads="1"/>
          </p:cNvSpPr>
          <p:nvPr/>
        </p:nvSpPr>
        <p:spPr bwMode="auto">
          <a:xfrm>
            <a:off x="381000" y="4419600"/>
            <a:ext cx="8077200" cy="2585323"/>
          </a:xfrm>
          <a:prstGeom prst="rect">
            <a:avLst/>
          </a:prstGeom>
          <a:noFill/>
          <a:ln w="9525">
            <a:noFill/>
            <a:miter lim="800000"/>
            <a:headEnd/>
            <a:tailEnd/>
          </a:ln>
          <a:effectLst/>
        </p:spPr>
        <p:txBody>
          <a:bodyPr>
            <a:spAutoFit/>
          </a:bodyPr>
          <a:lstStyle/>
          <a:p>
            <a:pPr algn="ctr"/>
            <a:r>
              <a:rPr lang="en-US" b="1" dirty="0" smtClean="0"/>
              <a:t>Overcoming Obstacles</a:t>
            </a:r>
          </a:p>
          <a:p>
            <a:endParaRPr lang="en-US" b="1" dirty="0"/>
          </a:p>
          <a:p>
            <a:r>
              <a:rPr lang="en-US" b="1" dirty="0" smtClean="0"/>
              <a:t>In </a:t>
            </a:r>
            <a:r>
              <a:rPr lang="en-US" b="1" dirty="0"/>
              <a:t>1881 on the 4</a:t>
            </a:r>
            <a:r>
              <a:rPr lang="en-US" b="1" baseline="30000" dirty="0"/>
              <a:t>th</a:t>
            </a:r>
            <a:r>
              <a:rPr lang="en-US" b="1" dirty="0"/>
              <a:t> of July, Booker T. Washington, at the age of 26, opened the Tuskegee </a:t>
            </a:r>
            <a:r>
              <a:rPr lang="en-US" b="1" dirty="0" smtClean="0"/>
              <a:t>Institute as principal, </a:t>
            </a:r>
            <a:r>
              <a:rPr lang="en-US" b="1" dirty="0"/>
              <a:t>an educational institution for blacks located at Tuskegee, Alabama</a:t>
            </a:r>
            <a:r>
              <a:rPr lang="en-US" b="1" dirty="0" smtClean="0"/>
              <a:t>. Booker T. Washington was born a slave. He applied for funding from the State of  Alabama, but they did not want a school for blacks, so they offered him very little funding hoping to discourage him.</a:t>
            </a:r>
            <a:endParaRPr lang="en-US" b="1" dirty="0"/>
          </a:p>
          <a:p>
            <a:endParaRPr lang="en-US" b="1" dirty="0"/>
          </a:p>
        </p:txBody>
      </p:sp>
      <p:pic>
        <p:nvPicPr>
          <p:cNvPr id="100354" name="Picture 2" descr="http://www.americaslibrary.gov/assets/jb/progress/jb_progress_btwash_3_e.jpg"/>
          <p:cNvPicPr>
            <a:picLocks noChangeAspect="1" noChangeArrowheads="1"/>
          </p:cNvPicPr>
          <p:nvPr/>
        </p:nvPicPr>
        <p:blipFill>
          <a:blip r:embed="rId2" cstate="screen"/>
          <a:srcRect/>
          <a:stretch>
            <a:fillRect/>
          </a:stretch>
        </p:blipFill>
        <p:spPr bwMode="auto">
          <a:xfrm>
            <a:off x="3733800" y="152400"/>
            <a:ext cx="4714875" cy="3619500"/>
          </a:xfrm>
          <a:prstGeom prst="rect">
            <a:avLst/>
          </a:prstGeom>
          <a:noFill/>
        </p:spPr>
      </p:pic>
      <p:sp>
        <p:nvSpPr>
          <p:cNvPr id="7" name="TextBox 6"/>
          <p:cNvSpPr txBox="1"/>
          <p:nvPr/>
        </p:nvSpPr>
        <p:spPr>
          <a:xfrm>
            <a:off x="3733800" y="3810000"/>
            <a:ext cx="4724400" cy="369332"/>
          </a:xfrm>
          <a:prstGeom prst="rect">
            <a:avLst/>
          </a:prstGeom>
          <a:noFill/>
        </p:spPr>
        <p:txBody>
          <a:bodyPr wrap="square" rtlCol="0">
            <a:spAutoFit/>
          </a:bodyPr>
          <a:lstStyle/>
          <a:p>
            <a:r>
              <a:rPr lang="en-US" sz="1000" dirty="0" smtClean="0"/>
              <a:t>Americasliberty.gov      </a:t>
            </a:r>
            <a:r>
              <a:rPr lang="en-US" dirty="0" smtClean="0"/>
              <a:t>Tuskegee Institute 1906</a:t>
            </a:r>
            <a:endParaRPr lang="en-US" sz="1000" dirty="0"/>
          </a:p>
        </p:txBody>
      </p:sp>
      <p:pic>
        <p:nvPicPr>
          <p:cNvPr id="100356" name="Picture 4" descr="http://www.quotecollection.com/author-images/booker-t-washington-booker-t-washington-2.jpg"/>
          <p:cNvPicPr>
            <a:picLocks noChangeAspect="1" noChangeArrowheads="1"/>
          </p:cNvPicPr>
          <p:nvPr/>
        </p:nvPicPr>
        <p:blipFill>
          <a:blip r:embed="rId3" cstate="screen"/>
          <a:srcRect/>
          <a:stretch>
            <a:fillRect/>
          </a:stretch>
        </p:blipFill>
        <p:spPr bwMode="auto">
          <a:xfrm>
            <a:off x="381000" y="228600"/>
            <a:ext cx="2743200" cy="3505454"/>
          </a:xfrm>
          <a:prstGeom prst="rect">
            <a:avLst/>
          </a:prstGeom>
          <a:noFill/>
        </p:spPr>
      </p:pic>
      <p:sp>
        <p:nvSpPr>
          <p:cNvPr id="9" name="TextBox 8"/>
          <p:cNvSpPr txBox="1"/>
          <p:nvPr/>
        </p:nvSpPr>
        <p:spPr>
          <a:xfrm>
            <a:off x="304800" y="3733800"/>
            <a:ext cx="2286000" cy="246221"/>
          </a:xfrm>
          <a:prstGeom prst="rect">
            <a:avLst/>
          </a:prstGeom>
          <a:noFill/>
        </p:spPr>
        <p:txBody>
          <a:bodyPr wrap="square" rtlCol="0">
            <a:spAutoFit/>
          </a:bodyPr>
          <a:lstStyle/>
          <a:p>
            <a:r>
              <a:rPr lang="en-US" sz="1000" dirty="0" smtClean="0"/>
              <a:t>Quotecollection.com</a:t>
            </a:r>
            <a:endParaRPr lang="en-US" sz="1000" dirty="0"/>
          </a:p>
        </p:txBody>
      </p:sp>
      <p:sp>
        <p:nvSpPr>
          <p:cNvPr id="10" name="TextBox 9"/>
          <p:cNvSpPr txBox="1"/>
          <p:nvPr/>
        </p:nvSpPr>
        <p:spPr>
          <a:xfrm>
            <a:off x="533400" y="3962400"/>
            <a:ext cx="2590800" cy="369332"/>
          </a:xfrm>
          <a:prstGeom prst="rect">
            <a:avLst/>
          </a:prstGeom>
          <a:noFill/>
        </p:spPr>
        <p:txBody>
          <a:bodyPr wrap="square" rtlCol="0">
            <a:spAutoFit/>
          </a:bodyPr>
          <a:lstStyle/>
          <a:p>
            <a:r>
              <a:rPr lang="en-US" dirty="0" smtClean="0"/>
              <a:t>Booker T. Washington</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382000" cy="5693866"/>
          </a:xfrm>
          <a:prstGeom prst="rect">
            <a:avLst/>
          </a:prstGeom>
        </p:spPr>
        <p:txBody>
          <a:bodyPr wrap="square">
            <a:spAutoFit/>
          </a:bodyPr>
          <a:lstStyle/>
          <a:p>
            <a:r>
              <a:rPr lang="en-US" sz="2800" b="1" dirty="0" smtClean="0"/>
              <a:t>Alabama did not give him enough money for labor costs to build the Tuskegee Institute, so he built it himself along with the students. This was the start of the College Work Study Program.</a:t>
            </a:r>
          </a:p>
          <a:p>
            <a:endParaRPr lang="en-US" sz="2800" b="1" dirty="0" smtClean="0"/>
          </a:p>
          <a:p>
            <a:r>
              <a:rPr lang="en-US" sz="2800" b="1" dirty="0" smtClean="0"/>
              <a:t>Alabama did not give him enough money to buy bricks, so they made the bricks from the clay soil on the property. The buildings are still standing and are used today.</a:t>
            </a:r>
          </a:p>
          <a:p>
            <a:endParaRPr lang="en-US" sz="2800" b="1" dirty="0"/>
          </a:p>
          <a:p>
            <a:r>
              <a:rPr lang="en-US" sz="2800" b="1" dirty="0" smtClean="0"/>
              <a:t>The Tuskegee Institute became Tuskegee University.</a:t>
            </a:r>
            <a:endParaRPr lang="en-US" sz="28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305800" cy="5293757"/>
          </a:xfrm>
          <a:prstGeom prst="rect">
            <a:avLst/>
          </a:prstGeom>
        </p:spPr>
        <p:txBody>
          <a:bodyPr wrap="square">
            <a:spAutoFit/>
          </a:bodyPr>
          <a:lstStyle/>
          <a:p>
            <a:r>
              <a:rPr lang="en-US" sz="4000" dirty="0">
                <a:solidFill>
                  <a:schemeClr val="tx2"/>
                </a:solidFill>
              </a:rPr>
              <a:t>Eleanor </a:t>
            </a:r>
            <a:r>
              <a:rPr lang="en-US" sz="4000" dirty="0" smtClean="0">
                <a:solidFill>
                  <a:schemeClr val="tx2"/>
                </a:solidFill>
              </a:rPr>
              <a:t>Roosevelt asked </a:t>
            </a:r>
            <a:r>
              <a:rPr lang="en-US" sz="4000" dirty="0">
                <a:solidFill>
                  <a:schemeClr val="tx2"/>
                </a:solidFill>
              </a:rPr>
              <a:t>husband, President </a:t>
            </a:r>
            <a:r>
              <a:rPr lang="en-US" sz="4000" dirty="0" smtClean="0">
                <a:solidFill>
                  <a:schemeClr val="tx2"/>
                </a:solidFill>
              </a:rPr>
              <a:t>Theodore </a:t>
            </a:r>
            <a:r>
              <a:rPr lang="en-US" sz="4000" dirty="0">
                <a:solidFill>
                  <a:schemeClr val="tx2"/>
                </a:solidFill>
              </a:rPr>
              <a:t>Roosevelt, to promise, if </a:t>
            </a:r>
            <a:r>
              <a:rPr lang="en-US" sz="4000" dirty="0" smtClean="0">
                <a:solidFill>
                  <a:schemeClr val="tx2"/>
                </a:solidFill>
              </a:rPr>
              <a:t>he was re-elected </a:t>
            </a:r>
            <a:r>
              <a:rPr lang="en-US" sz="4000" dirty="0">
                <a:solidFill>
                  <a:schemeClr val="tx2"/>
                </a:solidFill>
              </a:rPr>
              <a:t>to a third </a:t>
            </a:r>
            <a:r>
              <a:rPr lang="en-US" sz="4000" dirty="0" smtClean="0">
                <a:solidFill>
                  <a:schemeClr val="tx2"/>
                </a:solidFill>
              </a:rPr>
              <a:t>term as president, </a:t>
            </a:r>
            <a:r>
              <a:rPr lang="en-US" sz="4000" dirty="0">
                <a:solidFill>
                  <a:schemeClr val="tx2"/>
                </a:solidFill>
              </a:rPr>
              <a:t>to start a flying school for blacks at Tuskegee Alabama</a:t>
            </a:r>
            <a:r>
              <a:rPr lang="en-US" sz="4000" dirty="0" smtClean="0">
                <a:solidFill>
                  <a:schemeClr val="tx2"/>
                </a:solidFill>
              </a:rPr>
              <a:t>.</a:t>
            </a:r>
          </a:p>
          <a:p>
            <a:endParaRPr lang="en-US" sz="4000" dirty="0">
              <a:solidFill>
                <a:schemeClr val="tx2"/>
              </a:solidFill>
            </a:endParaRPr>
          </a:p>
          <a:p>
            <a:r>
              <a:rPr lang="en-US" sz="4000" dirty="0" smtClean="0">
                <a:solidFill>
                  <a:schemeClr val="tx2"/>
                </a:solidFill>
              </a:rPr>
              <a:t>The president promised.</a:t>
            </a:r>
            <a:r>
              <a:rPr lang="en-US" dirty="0">
                <a:solidFill>
                  <a:schemeClr val="tx2"/>
                </a:solidFill>
              </a:rPr>
              <a:t/>
            </a:r>
            <a:br>
              <a:rPr lang="en-US" dirty="0">
                <a:solidFill>
                  <a:schemeClr val="tx2"/>
                </a:solidFill>
              </a:rPr>
            </a:br>
            <a:r>
              <a:rPr lang="en-US" dirty="0">
                <a:solidFill>
                  <a:schemeClr val="tx2"/>
                </a:solidFill>
              </a:rPr>
              <a:t>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pPr algn="l"/>
            <a:r>
              <a:rPr lang="en-US" sz="4000" dirty="0" smtClean="0">
                <a:solidFill>
                  <a:schemeClr val="tx2"/>
                </a:solidFill>
                <a:latin typeface="+mj-lt"/>
                <a:ea typeface="+mj-ea"/>
                <a:cs typeface="+mj-cs"/>
              </a:rPr>
              <a:t>After he was reelected, Eleanor asked him to make good on his promise. President Roosevelt stated with WWII starting he was too busy to worry about a black flying school. </a:t>
            </a:r>
            <a:br>
              <a:rPr lang="en-US" sz="4000" dirty="0" smtClean="0">
                <a:solidFill>
                  <a:schemeClr val="tx2"/>
                </a:solidFill>
                <a:latin typeface="+mj-lt"/>
                <a:ea typeface="+mj-ea"/>
                <a:cs typeface="+mj-cs"/>
              </a:rPr>
            </a:br>
            <a:r>
              <a:rPr lang="en-US" sz="4000" dirty="0" smtClean="0">
                <a:solidFill>
                  <a:schemeClr val="tx2"/>
                </a:solidFill>
                <a:latin typeface="+mj-lt"/>
                <a:ea typeface="+mj-ea"/>
                <a:cs typeface="+mj-cs"/>
              </a:rPr>
              <a:t> </a:t>
            </a:r>
            <a:br>
              <a:rPr lang="en-US" sz="4000" dirty="0" smtClean="0">
                <a:solidFill>
                  <a:schemeClr val="tx2"/>
                </a:solidFill>
                <a:latin typeface="+mj-lt"/>
                <a:ea typeface="+mj-ea"/>
                <a:cs typeface="+mj-cs"/>
              </a:rPr>
            </a:br>
            <a:r>
              <a:rPr lang="en-US" sz="4000" dirty="0" smtClean="0">
                <a:solidFill>
                  <a:schemeClr val="tx2"/>
                </a:solidFill>
                <a:latin typeface="+mj-lt"/>
                <a:ea typeface="+mj-ea"/>
                <a:cs typeface="+mj-cs"/>
              </a:rPr>
              <a:t>You do not want to break a promises to Eleanor Roosevelt!</a:t>
            </a:r>
            <a:endParaRPr lang="en-US" sz="4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lstStyle/>
          <a:p>
            <a:r>
              <a:rPr lang="en-US" dirty="0">
                <a:solidFill>
                  <a:srgbClr val="0066CC"/>
                </a:solidFill>
              </a:rPr>
              <a:t>Eleanor </a:t>
            </a:r>
            <a:r>
              <a:rPr lang="en-US" dirty="0" smtClean="0">
                <a:solidFill>
                  <a:srgbClr val="0066CC"/>
                </a:solidFill>
              </a:rPr>
              <a:t>Roosevelt</a:t>
            </a:r>
            <a:br>
              <a:rPr lang="en-US" dirty="0" smtClean="0">
                <a:solidFill>
                  <a:srgbClr val="0066CC"/>
                </a:solidFill>
              </a:rPr>
            </a:br>
            <a:r>
              <a:rPr lang="en-US" sz="2400" dirty="0" smtClean="0">
                <a:solidFill>
                  <a:srgbClr val="0066CC"/>
                </a:solidFill>
              </a:rPr>
              <a:t>Overcoming Obstacles</a:t>
            </a:r>
            <a:endParaRPr lang="en-US" dirty="0">
              <a:solidFill>
                <a:srgbClr val="0066CC"/>
              </a:solidFill>
            </a:endParaRPr>
          </a:p>
        </p:txBody>
      </p:sp>
      <p:sp>
        <p:nvSpPr>
          <p:cNvPr id="249859" name="Rectangle 3"/>
          <p:cNvSpPr>
            <a:spLocks noGrp="1" noChangeArrowheads="1"/>
          </p:cNvSpPr>
          <p:nvPr>
            <p:ph type="body" sz="half" idx="1"/>
          </p:nvPr>
        </p:nvSpPr>
        <p:spPr>
          <a:xfrm>
            <a:off x="457200" y="1600200"/>
            <a:ext cx="4800600" cy="4953000"/>
          </a:xfrm>
        </p:spPr>
        <p:txBody>
          <a:bodyPr/>
          <a:lstStyle/>
          <a:p>
            <a:pPr>
              <a:lnSpc>
                <a:spcPct val="90000"/>
              </a:lnSpc>
            </a:pPr>
            <a:r>
              <a:rPr lang="en-US" sz="2400" dirty="0"/>
              <a:t>Fought her husband on black integration </a:t>
            </a:r>
            <a:r>
              <a:rPr lang="en-US" sz="2400" dirty="0" smtClean="0"/>
              <a:t>of the military.</a:t>
            </a:r>
            <a:endParaRPr lang="en-US" sz="2400" dirty="0"/>
          </a:p>
          <a:p>
            <a:pPr>
              <a:lnSpc>
                <a:spcPct val="90000"/>
              </a:lnSpc>
            </a:pPr>
            <a:r>
              <a:rPr lang="en-US" sz="2400" dirty="0"/>
              <a:t>March 1941 – went </a:t>
            </a:r>
            <a:r>
              <a:rPr lang="en-US" sz="2400" dirty="0" smtClean="0"/>
              <a:t>to Tuskegee</a:t>
            </a:r>
            <a:endParaRPr lang="en-US" sz="2400" dirty="0"/>
          </a:p>
          <a:p>
            <a:pPr>
              <a:lnSpc>
                <a:spcPct val="90000"/>
              </a:lnSpc>
            </a:pPr>
            <a:r>
              <a:rPr lang="en-US" sz="2400" dirty="0"/>
              <a:t>Found pilot Alfred “Chief” Anderson flying a Piper Cub.</a:t>
            </a:r>
          </a:p>
          <a:p>
            <a:pPr>
              <a:lnSpc>
                <a:spcPct val="90000"/>
              </a:lnSpc>
            </a:pPr>
            <a:r>
              <a:rPr lang="en-US" sz="2400" dirty="0"/>
              <a:t>When for an airplane ride with </a:t>
            </a:r>
            <a:r>
              <a:rPr lang="en-US" sz="2400" dirty="0" smtClean="0"/>
              <a:t>the black </a:t>
            </a:r>
            <a:r>
              <a:rPr lang="en-US" sz="2400" dirty="0"/>
              <a:t>pilot.</a:t>
            </a:r>
          </a:p>
          <a:p>
            <a:pPr>
              <a:lnSpc>
                <a:spcPct val="90000"/>
              </a:lnSpc>
            </a:pPr>
            <a:r>
              <a:rPr lang="en-US" sz="2400" dirty="0"/>
              <a:t>Had photo taken </a:t>
            </a:r>
            <a:r>
              <a:rPr lang="en-US" sz="2400" dirty="0" smtClean="0"/>
              <a:t>with Alfred Anderson to show her husband.</a:t>
            </a:r>
            <a:endParaRPr lang="en-US" sz="2400" dirty="0"/>
          </a:p>
          <a:p>
            <a:pPr>
              <a:lnSpc>
                <a:spcPct val="90000"/>
              </a:lnSpc>
            </a:pPr>
            <a:endParaRPr lang="en-US" sz="2400" dirty="0"/>
          </a:p>
        </p:txBody>
      </p:sp>
      <p:pic>
        <p:nvPicPr>
          <p:cNvPr id="141314" name="Picture 2" descr="http://elizamclaren.com/womenshistory/wp-content/uploads/2012/09/eleanor-roosevelt1.jpg"/>
          <p:cNvPicPr>
            <a:picLocks noChangeAspect="1" noChangeArrowheads="1"/>
          </p:cNvPicPr>
          <p:nvPr/>
        </p:nvPicPr>
        <p:blipFill>
          <a:blip r:embed="rId2" cstate="screen"/>
          <a:srcRect/>
          <a:stretch>
            <a:fillRect/>
          </a:stretch>
        </p:blipFill>
        <p:spPr bwMode="auto">
          <a:xfrm>
            <a:off x="5257800" y="1524000"/>
            <a:ext cx="3362325" cy="4857751"/>
          </a:xfrm>
          <a:prstGeom prst="rect">
            <a:avLst/>
          </a:prstGeom>
          <a:noFill/>
        </p:spPr>
      </p:pic>
      <p:sp>
        <p:nvSpPr>
          <p:cNvPr id="7" name="TextBox 6"/>
          <p:cNvSpPr txBox="1"/>
          <p:nvPr/>
        </p:nvSpPr>
        <p:spPr>
          <a:xfrm>
            <a:off x="5181600" y="6477000"/>
            <a:ext cx="2286000" cy="246221"/>
          </a:xfrm>
          <a:prstGeom prst="rect">
            <a:avLst/>
          </a:prstGeom>
          <a:noFill/>
        </p:spPr>
        <p:txBody>
          <a:bodyPr wrap="square" rtlCol="0">
            <a:spAutoFit/>
          </a:bodyPr>
          <a:lstStyle/>
          <a:p>
            <a:r>
              <a:rPr lang="en-US" sz="1000" dirty="0" smtClean="0"/>
              <a:t>Elizamclaren.com</a:t>
            </a:r>
            <a:endParaRPr lang="en-US" sz="1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98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98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98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985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98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9"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0882" name="Picture 2" descr="airandersoroosevelyandn"/>
          <p:cNvPicPr>
            <a:picLocks noChangeAspect="1" noChangeArrowheads="1"/>
          </p:cNvPicPr>
          <p:nvPr/>
        </p:nvPicPr>
        <p:blipFill>
          <a:blip r:embed="rId2" cstate="screen">
            <a:lum bright="12000" contrast="6000"/>
          </a:blip>
          <a:srcRect/>
          <a:stretch>
            <a:fillRect/>
          </a:stretch>
        </p:blipFill>
        <p:spPr bwMode="auto">
          <a:xfrm>
            <a:off x="304800" y="228600"/>
            <a:ext cx="4038600" cy="5133200"/>
          </a:xfrm>
          <a:prstGeom prst="rect">
            <a:avLst/>
          </a:prstGeom>
          <a:noFill/>
        </p:spPr>
      </p:pic>
      <p:sp>
        <p:nvSpPr>
          <p:cNvPr id="3" name="TextBox 2"/>
          <p:cNvSpPr txBox="1"/>
          <p:nvPr/>
        </p:nvSpPr>
        <p:spPr>
          <a:xfrm>
            <a:off x="4800600" y="609600"/>
            <a:ext cx="4191000" cy="2031325"/>
          </a:xfrm>
          <a:prstGeom prst="rect">
            <a:avLst/>
          </a:prstGeom>
          <a:noFill/>
        </p:spPr>
        <p:txBody>
          <a:bodyPr wrap="square" rtlCol="0">
            <a:spAutoFit/>
          </a:bodyPr>
          <a:lstStyle/>
          <a:p>
            <a:pPr algn="ctr"/>
            <a:r>
              <a:rPr lang="en-US" dirty="0" smtClean="0"/>
              <a:t>Overcoming Obstacles</a:t>
            </a:r>
          </a:p>
          <a:p>
            <a:endParaRPr lang="en-US" dirty="0"/>
          </a:p>
          <a:p>
            <a:r>
              <a:rPr lang="en-US" dirty="0" smtClean="0"/>
              <a:t>Eleanor Roosevelt with Alfred Anderson in a Piper Cub airplane. If blacks were good enough pilots to fly the first lady, they surely are good enough to fly military aircraft.</a:t>
            </a:r>
            <a:endParaRPr lang="en-US" dirty="0"/>
          </a:p>
        </p:txBody>
      </p:sp>
      <p:sp>
        <p:nvSpPr>
          <p:cNvPr id="4" name="TextBox 3"/>
          <p:cNvSpPr txBox="1"/>
          <p:nvPr/>
        </p:nvSpPr>
        <p:spPr>
          <a:xfrm>
            <a:off x="4800600" y="2819400"/>
            <a:ext cx="4038600" cy="3139321"/>
          </a:xfrm>
          <a:prstGeom prst="rect">
            <a:avLst/>
          </a:prstGeom>
          <a:noFill/>
        </p:spPr>
        <p:txBody>
          <a:bodyPr wrap="square" rtlCol="0">
            <a:spAutoFit/>
          </a:bodyPr>
          <a:lstStyle/>
          <a:p>
            <a:r>
              <a:rPr lang="en-US" dirty="0" smtClean="0">
                <a:solidFill>
                  <a:schemeClr val="tx2"/>
                </a:solidFill>
              </a:rPr>
              <a:t>This trip Eleanor Roosevelt took to Tuskegee happened </a:t>
            </a:r>
            <a:r>
              <a:rPr lang="en-US" dirty="0">
                <a:solidFill>
                  <a:schemeClr val="tx2"/>
                </a:solidFill>
              </a:rPr>
              <a:t>in March of 1941. </a:t>
            </a:r>
            <a:endParaRPr lang="en-US" dirty="0" smtClean="0">
              <a:solidFill>
                <a:schemeClr val="tx2"/>
              </a:solidFill>
            </a:endParaRPr>
          </a:p>
          <a:p>
            <a:endParaRPr lang="en-US" dirty="0">
              <a:solidFill>
                <a:schemeClr val="tx2"/>
              </a:solidFill>
            </a:endParaRPr>
          </a:p>
          <a:p>
            <a:r>
              <a:rPr lang="en-US" dirty="0" smtClean="0">
                <a:solidFill>
                  <a:schemeClr val="tx2"/>
                </a:solidFill>
              </a:rPr>
              <a:t>She showed her husband, the president, the photograph on the left in March of 1941.</a:t>
            </a:r>
          </a:p>
          <a:p>
            <a:r>
              <a:rPr lang="en-US" dirty="0">
                <a:solidFill>
                  <a:schemeClr val="tx2"/>
                </a:solidFill>
              </a:rPr>
              <a:t/>
            </a:r>
            <a:br>
              <a:rPr lang="en-US" dirty="0">
                <a:solidFill>
                  <a:schemeClr val="tx2"/>
                </a:solidFill>
              </a:rPr>
            </a:br>
            <a:r>
              <a:rPr lang="en-US" dirty="0" smtClean="0">
                <a:solidFill>
                  <a:schemeClr val="tx2"/>
                </a:solidFill>
              </a:rPr>
              <a:t>The flying program for blacks at Tuskegee, Alabama, was approved in March </a:t>
            </a:r>
            <a:r>
              <a:rPr lang="en-US" dirty="0">
                <a:solidFill>
                  <a:schemeClr val="tx2"/>
                </a:solidFill>
              </a:rPr>
              <a:t>of 1941.</a:t>
            </a:r>
            <a:endParaRPr lang="en-US" dirty="0"/>
          </a:p>
        </p:txBody>
      </p:sp>
      <p:sp>
        <p:nvSpPr>
          <p:cNvPr id="5" name="TextBox 4"/>
          <p:cNvSpPr txBox="1"/>
          <p:nvPr/>
        </p:nvSpPr>
        <p:spPr>
          <a:xfrm>
            <a:off x="228600" y="5486400"/>
            <a:ext cx="3200400" cy="261610"/>
          </a:xfrm>
          <a:prstGeom prst="rect">
            <a:avLst/>
          </a:prstGeom>
          <a:noFill/>
        </p:spPr>
        <p:txBody>
          <a:bodyPr wrap="square" rtlCol="0">
            <a:spAutoFit/>
          </a:bodyPr>
          <a:lstStyle/>
          <a:p>
            <a:r>
              <a:rPr lang="en-US" sz="1100" dirty="0" smtClean="0"/>
              <a:t>Tuskegee University Archives</a:t>
            </a:r>
            <a:endParaRPr lang="en-US" sz="11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lstStyle/>
          <a:p>
            <a:r>
              <a:rPr lang="en-US" dirty="0">
                <a:solidFill>
                  <a:srgbClr val="0066CC"/>
                </a:solidFill>
              </a:rPr>
              <a:t>All Black 99</a:t>
            </a:r>
            <a:r>
              <a:rPr lang="en-US" baseline="30000" dirty="0">
                <a:solidFill>
                  <a:srgbClr val="0066CC"/>
                </a:solidFill>
              </a:rPr>
              <a:t>th</a:t>
            </a:r>
            <a:r>
              <a:rPr lang="en-US" dirty="0">
                <a:solidFill>
                  <a:srgbClr val="0066CC"/>
                </a:solidFill>
              </a:rPr>
              <a:t> Pursuit Squadron</a:t>
            </a:r>
          </a:p>
        </p:txBody>
      </p:sp>
      <p:sp>
        <p:nvSpPr>
          <p:cNvPr id="251907" name="Rectangle 3"/>
          <p:cNvSpPr>
            <a:spLocks noGrp="1" noChangeArrowheads="1"/>
          </p:cNvSpPr>
          <p:nvPr>
            <p:ph type="body" idx="1"/>
          </p:nvPr>
        </p:nvSpPr>
        <p:spPr/>
        <p:txBody>
          <a:bodyPr/>
          <a:lstStyle/>
          <a:p>
            <a:r>
              <a:rPr lang="en-US" dirty="0"/>
              <a:t>The Army Air Corps reluctantly started this experiment designed to fail, to show all that blacks were not capable of flying aircraft.</a:t>
            </a:r>
          </a:p>
          <a:p>
            <a:r>
              <a:rPr lang="en-US" dirty="0"/>
              <a:t>Many Congressmen, Senators, Military encouraged program’s failure.</a:t>
            </a:r>
          </a:p>
          <a:p>
            <a:r>
              <a:rPr lang="en-US" dirty="0"/>
              <a:t>Cadet pilots started training at Tuskegee, Alabama on July 1941.</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19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19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19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90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ChangeArrowheads="1"/>
          </p:cNvSpPr>
          <p:nvPr/>
        </p:nvSpPr>
        <p:spPr bwMode="auto">
          <a:xfrm>
            <a:off x="228600" y="762000"/>
            <a:ext cx="8631017" cy="3293112"/>
          </a:xfrm>
          <a:prstGeom prst="rect">
            <a:avLst/>
          </a:prstGeom>
          <a:noFill/>
          <a:ln w="9525">
            <a:noFill/>
            <a:miter lim="800000"/>
            <a:headEnd/>
            <a:tailEnd/>
          </a:ln>
          <a:effectLst/>
        </p:spPr>
        <p:txBody>
          <a:bodyPr vert="horz" wrap="none" lIns="0" tIns="304704"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I researched, not so much WHAT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the Tuskegee Airmen accomplished,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but rather HOW they accomplished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 their remarkable achievements.  </a:t>
            </a:r>
            <a:endParaRPr kumimoji="0" lang="en-US" sz="4400" b="1" i="0" u="none" strike="noStrike" cap="none" normalizeH="0" baseline="0" dirty="0" smtClean="0">
              <a:ln>
                <a:noFill/>
              </a:ln>
              <a:solidFill>
                <a:srgbClr val="365F91"/>
              </a:solidFill>
              <a:effectLst/>
              <a:latin typeface="Cambria"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Text Box 3"/>
          <p:cNvSpPr txBox="1">
            <a:spLocks noChangeArrowheads="1"/>
          </p:cNvSpPr>
          <p:nvPr/>
        </p:nvSpPr>
        <p:spPr bwMode="auto">
          <a:xfrm>
            <a:off x="1600200" y="5257800"/>
            <a:ext cx="5949950" cy="366712"/>
          </a:xfrm>
          <a:prstGeom prst="rect">
            <a:avLst/>
          </a:prstGeom>
          <a:noFill/>
          <a:ln w="9525">
            <a:noFill/>
            <a:miter lim="800000"/>
            <a:headEnd/>
            <a:tailEnd/>
          </a:ln>
        </p:spPr>
        <p:txBody>
          <a:bodyPr wrap="none">
            <a:spAutoFit/>
          </a:bodyPr>
          <a:lstStyle/>
          <a:p>
            <a:r>
              <a:rPr lang="en-US" b="1" dirty="0"/>
              <a:t>Starting class of Black cadets at Tuskegee, Alabama.</a:t>
            </a:r>
          </a:p>
        </p:txBody>
      </p:sp>
      <p:pic>
        <p:nvPicPr>
          <p:cNvPr id="180226" name="Picture 2" descr="http://dmn.wpengine.netdna-cdn.com/wp-content/uploads/2012/01/First-Class-of-Tuskegee-Airmen-600x450.jpg"/>
          <p:cNvPicPr>
            <a:picLocks noChangeAspect="1" noChangeArrowheads="1"/>
          </p:cNvPicPr>
          <p:nvPr/>
        </p:nvPicPr>
        <p:blipFill>
          <a:blip r:embed="rId2" cstate="screen"/>
          <a:srcRect/>
          <a:stretch>
            <a:fillRect/>
          </a:stretch>
        </p:blipFill>
        <p:spPr bwMode="auto">
          <a:xfrm>
            <a:off x="1600200" y="457200"/>
            <a:ext cx="5715000" cy="4286250"/>
          </a:xfrm>
          <a:prstGeom prst="rect">
            <a:avLst/>
          </a:prstGeom>
          <a:noFill/>
        </p:spPr>
      </p:pic>
      <p:sp>
        <p:nvSpPr>
          <p:cNvPr id="5" name="TextBox 4"/>
          <p:cNvSpPr txBox="1"/>
          <p:nvPr/>
        </p:nvSpPr>
        <p:spPr>
          <a:xfrm>
            <a:off x="5638800" y="4800600"/>
            <a:ext cx="1828800" cy="246221"/>
          </a:xfrm>
          <a:prstGeom prst="rect">
            <a:avLst/>
          </a:prstGeom>
          <a:noFill/>
        </p:spPr>
        <p:txBody>
          <a:bodyPr wrap="square" rtlCol="0">
            <a:spAutoFit/>
          </a:bodyPr>
          <a:lstStyle/>
          <a:p>
            <a:r>
              <a:rPr lang="en-US" sz="1000" dirty="0" smtClean="0"/>
              <a:t>Defensemedianetwork.com</a:t>
            </a:r>
            <a:endParaRPr lang="en-US" sz="10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a:xfrm>
            <a:off x="457200" y="76200"/>
            <a:ext cx="8229600" cy="1143000"/>
          </a:xfrm>
        </p:spPr>
        <p:txBody>
          <a:bodyPr/>
          <a:lstStyle/>
          <a:p>
            <a:r>
              <a:rPr lang="en-US" dirty="0">
                <a:solidFill>
                  <a:srgbClr val="0066CC"/>
                </a:solidFill>
              </a:rPr>
              <a:t>Program Designed for Failure</a:t>
            </a:r>
          </a:p>
        </p:txBody>
      </p:sp>
      <p:sp>
        <p:nvSpPr>
          <p:cNvPr id="253955" name="Rectangle 3"/>
          <p:cNvSpPr>
            <a:spLocks noGrp="1" noChangeArrowheads="1"/>
          </p:cNvSpPr>
          <p:nvPr>
            <p:ph type="body" idx="1"/>
          </p:nvPr>
        </p:nvSpPr>
        <p:spPr>
          <a:xfrm>
            <a:off x="381000" y="1143000"/>
            <a:ext cx="8229600" cy="5486400"/>
          </a:xfrm>
        </p:spPr>
        <p:txBody>
          <a:bodyPr/>
          <a:lstStyle/>
          <a:p>
            <a:r>
              <a:rPr lang="en-US" sz="2800" dirty="0" smtClean="0"/>
              <a:t>All Tuskegee Cadets initially had to be college graduates. White fighter pilots had to be high school graduates.</a:t>
            </a:r>
            <a:endParaRPr lang="en-US" sz="2800" dirty="0"/>
          </a:p>
          <a:p>
            <a:r>
              <a:rPr lang="en-US" sz="2800" dirty="0"/>
              <a:t>Fighter pilot </a:t>
            </a:r>
            <a:r>
              <a:rPr lang="en-US" sz="2800" dirty="0" smtClean="0"/>
              <a:t>training was chosen because it was the most difficult and demanding flying, thus assuring the most failures.</a:t>
            </a:r>
            <a:endParaRPr lang="en-US" sz="2800" dirty="0"/>
          </a:p>
          <a:p>
            <a:r>
              <a:rPr lang="en-US" sz="2800" dirty="0"/>
              <a:t>61% of first </a:t>
            </a:r>
            <a:r>
              <a:rPr lang="en-US" sz="2800" dirty="0" smtClean="0"/>
              <a:t>class quickly failed. They were put on a demerit system. Three demerits and they were dropped.</a:t>
            </a:r>
            <a:r>
              <a:rPr lang="en-US" sz="2400" dirty="0" smtClean="0"/>
              <a:t> </a:t>
            </a:r>
            <a:r>
              <a:rPr lang="en-US" sz="2400" dirty="0" smtClean="0"/>
              <a:t>Demerits were issued for…</a:t>
            </a:r>
            <a:endParaRPr lang="en-US" sz="2400" dirty="0"/>
          </a:p>
          <a:p>
            <a:pPr lvl="1"/>
            <a:r>
              <a:rPr lang="en-US" sz="2400" dirty="0"/>
              <a:t>Dust under </a:t>
            </a:r>
            <a:r>
              <a:rPr lang="en-US" sz="2400" dirty="0" smtClean="0"/>
              <a:t>their bed</a:t>
            </a:r>
            <a:endParaRPr lang="en-US" sz="2400" dirty="0"/>
          </a:p>
          <a:p>
            <a:pPr lvl="1"/>
            <a:r>
              <a:rPr lang="en-US" sz="2400" dirty="0" smtClean="0"/>
              <a:t>Bed sheets </a:t>
            </a:r>
            <a:r>
              <a:rPr lang="en-US" sz="2400" dirty="0"/>
              <a:t>not tight enough</a:t>
            </a:r>
          </a:p>
          <a:p>
            <a:pPr lvl="1"/>
            <a:r>
              <a:rPr lang="en-US" sz="2400" dirty="0"/>
              <a:t>Undesirable attitude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39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39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395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395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5395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39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95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1"/>
          <p:cNvSpPr>
            <a:spLocks noChangeArrowheads="1"/>
          </p:cNvSpPr>
          <p:nvPr/>
        </p:nvSpPr>
        <p:spPr bwMode="auto">
          <a:xfrm>
            <a:off x="304800" y="644842"/>
            <a:ext cx="8382000" cy="51860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Tuskegee Airmen were dropped from the training program for minor infractions</a:t>
            </a:r>
            <a:r>
              <a:rPr kumimoji="0" lang="en-US" sz="3200" b="0" i="0" u="none" strike="noStrike" cap="none" normalizeH="0" dirty="0" smtClean="0">
                <a:ln>
                  <a:noFill/>
                </a:ln>
                <a:solidFill>
                  <a:srgbClr val="000000"/>
                </a:solidFill>
                <a:effectLst/>
                <a:latin typeface="Arial" pitchFamily="34" charset="0"/>
                <a:ea typeface="Times New Roman" pitchFamily="18" charset="0"/>
                <a:cs typeface="Arial" pitchFamily="34" charset="0"/>
              </a:rPr>
              <a:t> as mentioned</a:t>
            </a: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Any excuse was used to reduce their morale and make the program fail.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first training class at Tuskegee lost 61% of the original recruits within six weeks of training. Only five cadets in the first class graduated. The second training class lost 73% of their cadets with only three graduating</a:t>
            </a:r>
            <a:r>
              <a:rPr kumimoji="0" lang="en-US"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1"/>
          <p:cNvSpPr>
            <a:spLocks noChangeArrowheads="1"/>
          </p:cNvSpPr>
          <p:nvPr/>
        </p:nvSpPr>
        <p:spPr bwMode="auto">
          <a:xfrm>
            <a:off x="381000" y="1084421"/>
            <a:ext cx="83058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After graduation, the first Tuskegee class was to be sent overseas to fight the war in Europe. But the U.S. Army Air Corps fighting the war refused to accept</a:t>
            </a:r>
            <a:r>
              <a:rPr kumimoji="0" lang="en-US" sz="3200" b="0" i="0" u="none" strike="noStrike" cap="none" normalizeH="0" dirty="0" smtClean="0">
                <a:ln>
                  <a:noFill/>
                </a:ln>
                <a:solidFill>
                  <a:srgbClr val="000000"/>
                </a:solidFill>
                <a:effectLst/>
                <a:latin typeface="Arial" pitchFamily="34" charset="0"/>
                <a:ea typeface="Times New Roman" pitchFamily="18" charset="0"/>
                <a:cs typeface="Arial" pitchFamily="34" charset="0"/>
              </a:rPr>
              <a:t> black pilots into their ranks. So the first graduating class was kept in Tuskegee and put through their training again with the new incoming recruits.</a:t>
            </a:r>
            <a:endPar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1"/>
          <p:cNvSpPr>
            <a:spLocks noChangeArrowheads="1"/>
          </p:cNvSpPr>
          <p:nvPr/>
        </p:nvSpPr>
        <p:spPr bwMode="auto">
          <a:xfrm>
            <a:off x="381000" y="345758"/>
            <a:ext cx="83058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After their second training was completed, they</a:t>
            </a:r>
            <a:r>
              <a:rPr kumimoji="0" lang="en-US" sz="3200" b="0" i="0" u="none" strike="noStrike" cap="none" normalizeH="0" dirty="0" smtClean="0">
                <a:ln>
                  <a:noFill/>
                </a:ln>
                <a:solidFill>
                  <a:srgbClr val="000000"/>
                </a:solidFill>
                <a:effectLst/>
                <a:latin typeface="Arial" pitchFamily="34" charset="0"/>
                <a:ea typeface="Times New Roman" pitchFamily="18" charset="0"/>
                <a:cs typeface="Arial" pitchFamily="34" charset="0"/>
              </a:rPr>
              <a:t> were supposed </a:t>
            </a: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to be sent overseas to fight the war in Europe. But again, the U.S. Army Air Corps fighting the war refused to accept</a:t>
            </a:r>
            <a:r>
              <a:rPr kumimoji="0" lang="en-US" sz="3200" b="0" i="0" u="none" strike="noStrike" cap="none" normalizeH="0" dirty="0" smtClean="0">
                <a:ln>
                  <a:noFill/>
                </a:ln>
                <a:solidFill>
                  <a:srgbClr val="000000"/>
                </a:solidFill>
                <a:effectLst/>
                <a:latin typeface="Arial" pitchFamily="34" charset="0"/>
                <a:ea typeface="Times New Roman" pitchFamily="18" charset="0"/>
                <a:cs typeface="Arial" pitchFamily="34" charset="0"/>
              </a:rPr>
              <a:t> black pilots into their ranks. </a:t>
            </a:r>
          </a:p>
          <a:p>
            <a:pPr marL="0" marR="0" lvl="0" indent="0" algn="l" defTabSz="914400" rtl="0" eaLnBrk="0" fontAlgn="base" latinLnBrk="0" hangingPunct="0">
              <a:lnSpc>
                <a:spcPct val="100000"/>
              </a:lnSpc>
              <a:spcBef>
                <a:spcPct val="0"/>
              </a:spcBef>
              <a:spcAft>
                <a:spcPct val="0"/>
              </a:spcAft>
              <a:buClrTx/>
              <a:buSzTx/>
              <a:buFontTx/>
              <a:buNone/>
              <a:tabLst/>
            </a:pPr>
            <a:endParaRPr lang="en-US" sz="3200" dirty="0">
              <a:solidFill>
                <a:srgbClr val="000000"/>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dirty="0" smtClean="0">
                <a:ln>
                  <a:noFill/>
                </a:ln>
                <a:solidFill>
                  <a:srgbClr val="000000"/>
                </a:solidFill>
                <a:effectLst/>
                <a:latin typeface="Arial" pitchFamily="34" charset="0"/>
                <a:ea typeface="Times New Roman" pitchFamily="18" charset="0"/>
                <a:cs typeface="Arial" pitchFamily="34" charset="0"/>
              </a:rPr>
              <a:t>So the graduating class, after being trained twice, was kept in Tuskegee and put through their training again with the new incoming recruits.</a:t>
            </a:r>
            <a:endPar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1"/>
          <p:cNvSpPr>
            <a:spLocks noChangeArrowheads="1"/>
          </p:cNvSpPr>
          <p:nvPr/>
        </p:nvSpPr>
        <p:spPr bwMode="auto">
          <a:xfrm>
            <a:off x="381000" y="345758"/>
            <a:ext cx="83058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After their third training was completed, they</a:t>
            </a:r>
            <a:r>
              <a:rPr kumimoji="0" lang="en-US" sz="3200" b="0" i="0" u="none" strike="noStrike" cap="none" normalizeH="0" dirty="0" smtClean="0">
                <a:ln>
                  <a:noFill/>
                </a:ln>
                <a:solidFill>
                  <a:srgbClr val="000000"/>
                </a:solidFill>
                <a:effectLst/>
                <a:latin typeface="Arial" pitchFamily="34" charset="0"/>
                <a:ea typeface="Times New Roman" pitchFamily="18" charset="0"/>
                <a:cs typeface="Arial" pitchFamily="34" charset="0"/>
              </a:rPr>
              <a:t> were supposed </a:t>
            </a: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to be sent overseas to fight the war in Europe. But again, the U.S. Army Air Corps fighting the war refused to accept</a:t>
            </a:r>
            <a:r>
              <a:rPr kumimoji="0" lang="en-US" sz="3200" b="0" i="0" u="none" strike="noStrike" cap="none" normalizeH="0" dirty="0" smtClean="0">
                <a:ln>
                  <a:noFill/>
                </a:ln>
                <a:solidFill>
                  <a:srgbClr val="000000"/>
                </a:solidFill>
                <a:effectLst/>
                <a:latin typeface="Arial" pitchFamily="34" charset="0"/>
                <a:ea typeface="Times New Roman" pitchFamily="18" charset="0"/>
                <a:cs typeface="Arial" pitchFamily="34" charset="0"/>
              </a:rPr>
              <a:t> black pilots into their ranks. </a:t>
            </a:r>
          </a:p>
          <a:p>
            <a:pPr marL="0" marR="0" lvl="0" indent="0" algn="l" defTabSz="914400" rtl="0" eaLnBrk="0" fontAlgn="base" latinLnBrk="0" hangingPunct="0">
              <a:lnSpc>
                <a:spcPct val="100000"/>
              </a:lnSpc>
              <a:spcBef>
                <a:spcPct val="0"/>
              </a:spcBef>
              <a:spcAft>
                <a:spcPct val="0"/>
              </a:spcAft>
              <a:buClrTx/>
              <a:buSzTx/>
              <a:buFontTx/>
              <a:buNone/>
              <a:tabLst/>
            </a:pPr>
            <a:endParaRPr lang="en-US" sz="3200" dirty="0">
              <a:solidFill>
                <a:srgbClr val="000000"/>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dirty="0" smtClean="0">
                <a:ln>
                  <a:noFill/>
                </a:ln>
                <a:solidFill>
                  <a:srgbClr val="000000"/>
                </a:solidFill>
                <a:effectLst/>
                <a:latin typeface="Arial" pitchFamily="34" charset="0"/>
                <a:ea typeface="Times New Roman" pitchFamily="18" charset="0"/>
                <a:cs typeface="Arial" pitchFamily="34" charset="0"/>
              </a:rPr>
              <a:t>So the first graduating class, after being trained three times, in order to justify the tax payer’s expense, was sent to Northern Africa.</a:t>
            </a:r>
            <a:endPar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686800" cy="6494085"/>
          </a:xfrm>
          <a:prstGeom prst="rect">
            <a:avLst/>
          </a:prstGeom>
          <a:noFill/>
        </p:spPr>
        <p:txBody>
          <a:bodyPr wrap="square" rtlCol="0">
            <a:spAutoFit/>
          </a:bodyPr>
          <a:lstStyle/>
          <a:p>
            <a:r>
              <a:rPr lang="en-US" sz="3200" dirty="0" smtClean="0"/>
              <a:t>Why Northern Africa? Because the war was almost over in that area. There were very few German aircraft. The southern congressmen, senators, and military officials that were so vocal about blacks being incapable of flying aircraft didn’t want the Tuskegee Airmen to shoot down any enemy aircraft. It was the intention to make the black pilots look incompetent, so the Tuskegee Airmen were frequently assigned missions and areas void of the enemy.  As the months passed, the Tuskegee Airmen were criticized for their limited kills.</a:t>
            </a:r>
            <a:endParaRPr lang="en-US" sz="3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Africa"/>
          <p:cNvPicPr>
            <a:picLocks noChangeAspect="1" noChangeArrowheads="1"/>
          </p:cNvPicPr>
          <p:nvPr/>
        </p:nvPicPr>
        <p:blipFill>
          <a:blip r:embed="rId2" cstate="screen"/>
          <a:srcRect/>
          <a:stretch>
            <a:fillRect/>
          </a:stretch>
        </p:blipFill>
        <p:spPr bwMode="auto">
          <a:xfrm>
            <a:off x="1295400" y="381000"/>
            <a:ext cx="6438900" cy="4905375"/>
          </a:xfrm>
          <a:prstGeom prst="rect">
            <a:avLst/>
          </a:prstGeom>
          <a:noFill/>
          <a:ln w="9525">
            <a:noFill/>
            <a:miter lim="800000"/>
            <a:headEnd/>
            <a:tailEnd/>
          </a:ln>
        </p:spPr>
      </p:pic>
      <p:sp>
        <p:nvSpPr>
          <p:cNvPr id="37893" name="Text Box 5"/>
          <p:cNvSpPr txBox="1">
            <a:spLocks noChangeArrowheads="1"/>
          </p:cNvSpPr>
          <p:nvPr/>
        </p:nvSpPr>
        <p:spPr bwMode="auto">
          <a:xfrm>
            <a:off x="1660525" y="930275"/>
            <a:ext cx="1874838" cy="579438"/>
          </a:xfrm>
          <a:prstGeom prst="rect">
            <a:avLst/>
          </a:prstGeom>
          <a:noFill/>
          <a:ln w="9525">
            <a:noFill/>
            <a:miter lim="800000"/>
            <a:headEnd/>
            <a:tailEnd/>
          </a:ln>
        </p:spPr>
        <p:txBody>
          <a:bodyPr wrap="none">
            <a:spAutoFit/>
          </a:bodyPr>
          <a:lstStyle/>
          <a:p>
            <a:r>
              <a:rPr lang="en-US" sz="3200" b="1" dirty="0">
                <a:solidFill>
                  <a:srgbClr val="FF3300"/>
                </a:solidFill>
              </a:rPr>
              <a:t>Morocco</a:t>
            </a:r>
          </a:p>
        </p:txBody>
      </p:sp>
      <p:sp>
        <p:nvSpPr>
          <p:cNvPr id="37894" name="Line 6"/>
          <p:cNvSpPr>
            <a:spLocks noChangeShapeType="1"/>
          </p:cNvSpPr>
          <p:nvPr/>
        </p:nvSpPr>
        <p:spPr bwMode="auto">
          <a:xfrm>
            <a:off x="2667000" y="1600200"/>
            <a:ext cx="1447800" cy="990600"/>
          </a:xfrm>
          <a:prstGeom prst="line">
            <a:avLst/>
          </a:prstGeom>
          <a:noFill/>
          <a:ln w="9525">
            <a:solidFill>
              <a:srgbClr val="FF3300"/>
            </a:solidFill>
            <a:round/>
            <a:headEnd/>
            <a:tailEnd type="triangle" w="med" len="med"/>
          </a:ln>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7893">
                                            <p:txEl>
                                              <p:pRg st="0" end="0"/>
                                            </p:txEl>
                                          </p:spTgt>
                                        </p:tgtEl>
                                        <p:attrNameLst>
                                          <p:attrName>style.visibility</p:attrName>
                                        </p:attrNameLst>
                                      </p:cBhvr>
                                      <p:to>
                                        <p:strVal val="visible"/>
                                      </p:to>
                                    </p:set>
                                    <p:anim calcmode="lin" valueType="num">
                                      <p:cBhvr additive="base">
                                        <p:cTn id="7" dur="500" fill="hold"/>
                                        <p:tgtEl>
                                          <p:spTgt spid="3789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789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7894"/>
                                        </p:tgtEl>
                                        <p:attrNameLst>
                                          <p:attrName>style.visibility</p:attrName>
                                        </p:attrNameLst>
                                      </p:cBhvr>
                                      <p:to>
                                        <p:strVal val="visible"/>
                                      </p:to>
                                    </p:set>
                                    <p:anim calcmode="lin" valueType="num">
                                      <p:cBhvr additive="base">
                                        <p:cTn id="13" dur="500" fill="hold"/>
                                        <p:tgtEl>
                                          <p:spTgt spid="37894"/>
                                        </p:tgtEl>
                                        <p:attrNameLst>
                                          <p:attrName>ppt_x</p:attrName>
                                        </p:attrNameLst>
                                      </p:cBhvr>
                                      <p:tavLst>
                                        <p:tav tm="0">
                                          <p:val>
                                            <p:strVal val="#ppt_x"/>
                                          </p:val>
                                        </p:tav>
                                        <p:tav tm="100000">
                                          <p:val>
                                            <p:strVal val="#ppt_x"/>
                                          </p:val>
                                        </p:tav>
                                      </p:tavLst>
                                    </p:anim>
                                    <p:anim calcmode="lin" valueType="num">
                                      <p:cBhvr additive="base">
                                        <p:cTn id="14" dur="500" fill="hold"/>
                                        <p:tgtEl>
                                          <p:spTgt spid="378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AfricanAmericans.com - Tuskegee Airmen, The Ninety-Ninth Pursuit Squadron flew in active combat, becoming the first African-American Army Corp unit on a mission, June 2, 1943. "/>
          <p:cNvPicPr>
            <a:picLocks noChangeAspect="1" noChangeArrowheads="1"/>
          </p:cNvPicPr>
          <p:nvPr/>
        </p:nvPicPr>
        <p:blipFill>
          <a:blip r:embed="rId2" cstate="screen"/>
          <a:srcRect/>
          <a:stretch>
            <a:fillRect/>
          </a:stretch>
        </p:blipFill>
        <p:spPr bwMode="auto">
          <a:xfrm>
            <a:off x="1600200" y="685800"/>
            <a:ext cx="5410200" cy="4258740"/>
          </a:xfrm>
          <a:prstGeom prst="rect">
            <a:avLst/>
          </a:prstGeom>
          <a:noFill/>
          <a:ln w="9525">
            <a:noFill/>
            <a:miter lim="800000"/>
            <a:headEnd/>
            <a:tailEnd/>
          </a:ln>
        </p:spPr>
      </p:pic>
      <p:sp>
        <p:nvSpPr>
          <p:cNvPr id="12291" name="Text Box 3"/>
          <p:cNvSpPr txBox="1">
            <a:spLocks noChangeArrowheads="1"/>
          </p:cNvSpPr>
          <p:nvPr/>
        </p:nvSpPr>
        <p:spPr bwMode="auto">
          <a:xfrm>
            <a:off x="1828800" y="5638800"/>
            <a:ext cx="5129213" cy="457200"/>
          </a:xfrm>
          <a:prstGeom prst="rect">
            <a:avLst/>
          </a:prstGeom>
          <a:noFill/>
          <a:ln w="9525">
            <a:noFill/>
            <a:miter lim="800000"/>
            <a:headEnd/>
            <a:tailEnd/>
          </a:ln>
        </p:spPr>
        <p:txBody>
          <a:bodyPr wrap="none">
            <a:spAutoFit/>
          </a:bodyPr>
          <a:lstStyle/>
          <a:p>
            <a:r>
              <a:rPr lang="en-US" sz="2400" b="1" dirty="0"/>
              <a:t>99</a:t>
            </a:r>
            <a:r>
              <a:rPr lang="en-US" sz="2400" b="1" baseline="30000" dirty="0"/>
              <a:t>th</a:t>
            </a:r>
            <a:r>
              <a:rPr lang="en-US" sz="2400" b="1" dirty="0"/>
              <a:t> Fighter Squadron in Morocco.</a:t>
            </a:r>
          </a:p>
        </p:txBody>
      </p:sp>
      <p:sp>
        <p:nvSpPr>
          <p:cNvPr id="5" name="TextBox 4"/>
          <p:cNvSpPr txBox="1"/>
          <p:nvPr/>
        </p:nvSpPr>
        <p:spPr>
          <a:xfrm>
            <a:off x="4953000" y="5029200"/>
            <a:ext cx="2057400" cy="261610"/>
          </a:xfrm>
          <a:prstGeom prst="rect">
            <a:avLst/>
          </a:prstGeom>
          <a:noFill/>
        </p:spPr>
        <p:txBody>
          <a:bodyPr wrap="square" rtlCol="0">
            <a:spAutoFit/>
          </a:bodyPr>
          <a:lstStyle/>
          <a:p>
            <a:r>
              <a:rPr lang="en-US" sz="1050" dirty="0" smtClean="0"/>
              <a:t>National Archives and Records</a:t>
            </a:r>
            <a:endParaRPr lang="en-US" sz="105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Rectangle 1"/>
          <p:cNvSpPr>
            <a:spLocks noChangeArrowheads="1"/>
          </p:cNvSpPr>
          <p:nvPr/>
        </p:nvSpPr>
        <p:spPr bwMode="auto">
          <a:xfrm>
            <a:off x="304800" y="228600"/>
            <a:ext cx="83058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Some of the Tuskegee Airmen were given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worn out fighter aircraft not safe to fly.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intent was to show that black men could not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fly aircraft,</a:t>
            </a:r>
            <a:r>
              <a:rPr kumimoji="0" lang="en-US" sz="3200" b="0" i="0" u="none" strike="noStrike" cap="none" normalizeH="0" dirty="0" smtClean="0">
                <a:ln>
                  <a:noFill/>
                </a:ln>
                <a:solidFill>
                  <a:srgbClr val="000000"/>
                </a:solidFill>
                <a:effectLst/>
                <a:latin typeface="Arial" pitchFamily="34" charset="0"/>
                <a:ea typeface="Times New Roman" pitchFamily="18" charset="0"/>
                <a:cs typeface="Arial" pitchFamily="34" charset="0"/>
              </a:rPr>
              <a:t> just another example of how</a:t>
            </a:r>
          </a:p>
          <a:p>
            <a:pPr marL="0" marR="0" lvl="0" indent="0" algn="l" defTabSz="914400" rtl="0" eaLnBrk="0" fontAlgn="base" latinLnBrk="0" hangingPunct="0">
              <a:lnSpc>
                <a:spcPct val="100000"/>
              </a:lnSpc>
              <a:spcBef>
                <a:spcPct val="0"/>
              </a:spcBef>
              <a:spcAft>
                <a:spcPct val="0"/>
              </a:spcAft>
              <a:buClrTx/>
              <a:buSzTx/>
              <a:buFontTx/>
              <a:buNone/>
              <a:tabLst/>
            </a:pPr>
            <a:r>
              <a:rPr lang="en-US" sz="3200" dirty="0">
                <a:solidFill>
                  <a:srgbClr val="000000"/>
                </a:solidFill>
                <a:latin typeface="Arial" pitchFamily="34" charset="0"/>
                <a:ea typeface="Times New Roman" pitchFamily="18" charset="0"/>
                <a:cs typeface="Arial" pitchFamily="34" charset="0"/>
              </a:rPr>
              <a:t>p</a:t>
            </a:r>
            <a:r>
              <a:rPr lang="en-US" sz="3200" baseline="0" dirty="0" smtClean="0">
                <a:solidFill>
                  <a:srgbClr val="000000"/>
                </a:solidFill>
                <a:latin typeface="Arial" pitchFamily="34" charset="0"/>
                <a:ea typeface="Times New Roman" pitchFamily="18" charset="0"/>
                <a:cs typeface="Arial" pitchFamily="34" charset="0"/>
              </a:rPr>
              <a:t>rejudice</a:t>
            </a:r>
            <a:r>
              <a:rPr lang="en-US" sz="3200" dirty="0" smtClean="0">
                <a:solidFill>
                  <a:srgbClr val="000000"/>
                </a:solidFill>
                <a:latin typeface="Arial" pitchFamily="34" charset="0"/>
                <a:ea typeface="Times New Roman" pitchFamily="18" charset="0"/>
                <a:cs typeface="Arial" pitchFamily="34" charset="0"/>
              </a:rPr>
              <a:t> and discrimination were designed</a:t>
            </a:r>
          </a:p>
          <a:p>
            <a:pPr marL="0" marR="0" lvl="0" indent="0" algn="l" defTabSz="914400" rtl="0" eaLnBrk="0" fontAlgn="base" latinLnBrk="0" hangingPunct="0">
              <a:lnSpc>
                <a:spcPct val="100000"/>
              </a:lnSpc>
              <a:spcBef>
                <a:spcPct val="0"/>
              </a:spcBef>
              <a:spcAft>
                <a:spcPct val="0"/>
              </a:spcAft>
              <a:buClrTx/>
              <a:buSzTx/>
              <a:buFontTx/>
              <a:buNone/>
              <a:tabLst/>
            </a:pPr>
            <a:r>
              <a:rPr lang="en-US" sz="3200" dirty="0">
                <a:solidFill>
                  <a:srgbClr val="000000"/>
                </a:solidFill>
                <a:latin typeface="Arial" pitchFamily="34" charset="0"/>
                <a:ea typeface="Times New Roman" pitchFamily="18" charset="0"/>
                <a:cs typeface="Arial" pitchFamily="34" charset="0"/>
              </a:rPr>
              <a:t>t</a:t>
            </a: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 make the Tuskegee </a:t>
            </a:r>
            <a:r>
              <a:rPr lang="en-US" sz="3200" dirty="0">
                <a:solidFill>
                  <a:srgbClr val="000000"/>
                </a:solidFill>
                <a:latin typeface="Arial" pitchFamily="34" charset="0"/>
                <a:ea typeface="Times New Roman" pitchFamily="18" charset="0"/>
                <a:cs typeface="Arial" pitchFamily="34" charset="0"/>
              </a:rPr>
              <a:t>t</a:t>
            </a: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raining program</a:t>
            </a:r>
          </a:p>
          <a:p>
            <a:pPr marL="0" marR="0" lvl="0" indent="0" algn="l" defTabSz="914400" rtl="0" eaLnBrk="0" fontAlgn="base" latinLnBrk="0" hangingPunct="0">
              <a:lnSpc>
                <a:spcPct val="100000"/>
              </a:lnSpc>
              <a:spcBef>
                <a:spcPct val="0"/>
              </a:spcBef>
              <a:spcAft>
                <a:spcPct val="0"/>
              </a:spcAft>
              <a:buClrTx/>
              <a:buSzTx/>
              <a:buFontTx/>
              <a:buNone/>
              <a:tabLst/>
            </a:pPr>
            <a:r>
              <a:rPr lang="en-US" sz="3200" dirty="0">
                <a:solidFill>
                  <a:srgbClr val="000000"/>
                </a:solidFill>
                <a:latin typeface="Arial" pitchFamily="34" charset="0"/>
                <a:ea typeface="Times New Roman" pitchFamily="18" charset="0"/>
                <a:cs typeface="Arial" pitchFamily="34" charset="0"/>
              </a:rPr>
              <a:t>a</a:t>
            </a:r>
            <a:r>
              <a:rPr lang="en-US" sz="3200" dirty="0" smtClean="0">
                <a:solidFill>
                  <a:srgbClr val="000000"/>
                </a:solidFill>
                <a:latin typeface="Arial" pitchFamily="34" charset="0"/>
                <a:ea typeface="Times New Roman" pitchFamily="18" charset="0"/>
                <a:cs typeface="Arial" pitchFamily="34" charset="0"/>
              </a:rPr>
              <a:t> failure.</a:t>
            </a: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But </a:t>
            </a:r>
            <a:r>
              <a:rPr lang="en-US" sz="3200" dirty="0" smtClean="0">
                <a:solidFill>
                  <a:srgbClr val="000000"/>
                </a:solidFill>
                <a:latin typeface="Arial" pitchFamily="34" charset="0"/>
                <a:ea typeface="Times New Roman" pitchFamily="18" charset="0"/>
                <a:cs typeface="Arial" pitchFamily="34" charset="0"/>
              </a:rPr>
              <a:t>the </a:t>
            </a: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Tuskegee Airmen simply took </a:t>
            </a:r>
            <a:r>
              <a:rPr lang="en-US" sz="3200" dirty="0" smtClean="0">
                <a:solidFill>
                  <a:srgbClr val="000000"/>
                </a:solidFill>
                <a:latin typeface="Arial" pitchFamily="34" charset="0"/>
                <a:ea typeface="Times New Roman" pitchFamily="18" charset="0"/>
                <a:cs typeface="Arial" pitchFamily="34" charset="0"/>
              </a:rPr>
              <a:t>a</a:t>
            </a: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ll</a:t>
            </a:r>
            <a:r>
              <a:rPr lang="en-US" sz="3200" dirty="0" smtClean="0">
                <a:solidFill>
                  <a:srgbClr val="000000"/>
                </a:solidFill>
                <a:latin typeface="Arial" pitchFamily="34" charset="0"/>
                <a:ea typeface="Times New Roman" pitchFamily="18" charset="0"/>
                <a:cs typeface="Arial" pitchFamily="34" charset="0"/>
              </a:rPr>
              <a:t> those worn-out aircraft apart and sorted their p</a:t>
            </a: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ieces. For every five worn-out and shot-up</a:t>
            </a:r>
            <a:r>
              <a:rPr kumimoji="0" lang="en-US" sz="3200" b="0" i="0" u="none" strike="noStrike" cap="none" normalizeH="0" dirty="0" smtClean="0">
                <a:ln>
                  <a:noFill/>
                </a:ln>
                <a:solidFill>
                  <a:srgbClr val="000000"/>
                </a:solidFill>
                <a:effectLst/>
                <a:latin typeface="Arial" pitchFamily="34" charset="0"/>
                <a:ea typeface="Times New Roman" pitchFamily="18" charset="0"/>
                <a:cs typeface="Arial" pitchFamily="34" charset="0"/>
              </a:rPr>
              <a:t> </a:t>
            </a:r>
            <a:r>
              <a:rPr lang="en-US" sz="3200" dirty="0" smtClean="0">
                <a:solidFill>
                  <a:srgbClr val="000000"/>
                </a:solidFill>
                <a:latin typeface="Arial" pitchFamily="34" charset="0"/>
                <a:ea typeface="Times New Roman" pitchFamily="18" charset="0"/>
                <a:cs typeface="Arial" pitchFamily="34" charset="0"/>
              </a:rPr>
              <a:t>aircraft they were given, the Tuskegee Airmen were able to c</a:t>
            </a: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reate one </a:t>
            </a:r>
            <a:r>
              <a:rPr kumimoji="0" lang="en-US" sz="3200" b="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aircraft safe to fly. </a:t>
            </a:r>
            <a:endParaRPr kumimoji="0" lang="en-US" sz="2800" b="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76200" y="685800"/>
            <a:ext cx="8881662" cy="5324438"/>
          </a:xfrm>
          <a:prstGeom prst="rect">
            <a:avLst/>
          </a:prstGeom>
          <a:noFill/>
          <a:ln w="9525">
            <a:noFill/>
            <a:miter lim="800000"/>
            <a:headEnd/>
            <a:tailEnd/>
          </a:ln>
          <a:effectLst/>
        </p:spPr>
        <p:txBody>
          <a:bodyPr vert="horz" wrap="none" lIns="0" tIns="304704"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The Tuskegee Airmen - m</a:t>
            </a:r>
            <a:r>
              <a:rPr kumimoji="0" lang="en-US" sz="4400" b="1" i="0" u="none" strike="noStrike" cap="none" normalizeH="0" baseline="0" dirty="0" smtClean="0">
                <a:ln>
                  <a:noFill/>
                </a:ln>
                <a:solidFill>
                  <a:srgbClr val="000000"/>
                </a:solidFill>
                <a:effectLst/>
                <a:latin typeface="Cambria" pitchFamily="18" charset="0"/>
                <a:ea typeface="Times New Roman" pitchFamily="18" charset="0"/>
                <a:cs typeface="Arial" pitchFamily="34" charset="0"/>
              </a:rPr>
              <a:t>agnificent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Cambria" pitchFamily="18" charset="0"/>
                <a:ea typeface="Times New Roman" pitchFamily="18" charset="0"/>
                <a:cs typeface="Arial" pitchFamily="34" charset="0"/>
              </a:rPr>
              <a:t>people performing magnificently,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Cambria" pitchFamily="18" charset="0"/>
                <a:ea typeface="Times New Roman" pitchFamily="18" charset="0"/>
                <a:cs typeface="Arial" pitchFamily="34" charset="0"/>
              </a:rPr>
              <a:t>at their finest hour – what were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Cambria" pitchFamily="18" charset="0"/>
                <a:ea typeface="Times New Roman" pitchFamily="18" charset="0"/>
                <a:cs typeface="Arial" pitchFamily="34" charset="0"/>
              </a:rPr>
              <a:t>their values? What decision-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Cambria" pitchFamily="18" charset="0"/>
                <a:ea typeface="Times New Roman" pitchFamily="18" charset="0"/>
                <a:cs typeface="Arial" pitchFamily="34" charset="0"/>
              </a:rPr>
              <a:t>making techniques did these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Cambria" pitchFamily="18" charset="0"/>
                <a:ea typeface="Times New Roman" pitchFamily="18" charset="0"/>
                <a:cs typeface="Arial" pitchFamily="34" charset="0"/>
              </a:rPr>
              <a:t>leaders of peace use when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Cambria" pitchFamily="18" charset="0"/>
                <a:ea typeface="Times New Roman" pitchFamily="18" charset="0"/>
                <a:cs typeface="Arial" pitchFamily="34" charset="0"/>
              </a:rPr>
              <a:t>performing at their best? </a:t>
            </a:r>
            <a:endParaRPr kumimoji="0" lang="en-US" sz="4400" b="1" i="0" u="none" strike="noStrike" cap="none" normalizeH="0" baseline="0" dirty="0" smtClean="0">
              <a:ln>
                <a:noFill/>
              </a:ln>
              <a:solidFill>
                <a:srgbClr val="365F91"/>
              </a:solidFill>
              <a:effectLst/>
              <a:latin typeface="Cambria"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3"/>
          <p:cNvSpPr txBox="1">
            <a:spLocks noChangeArrowheads="1"/>
          </p:cNvSpPr>
          <p:nvPr/>
        </p:nvSpPr>
        <p:spPr bwMode="auto">
          <a:xfrm>
            <a:off x="3429000" y="5105400"/>
            <a:ext cx="2454275" cy="457200"/>
          </a:xfrm>
          <a:prstGeom prst="rect">
            <a:avLst/>
          </a:prstGeom>
          <a:noFill/>
          <a:ln w="9525">
            <a:noFill/>
            <a:miter lim="800000"/>
            <a:headEnd/>
            <a:tailEnd/>
          </a:ln>
        </p:spPr>
        <p:txBody>
          <a:bodyPr wrap="none">
            <a:spAutoFit/>
          </a:bodyPr>
          <a:lstStyle/>
          <a:p>
            <a:r>
              <a:rPr lang="en-US" sz="2400" b="1" dirty="0"/>
              <a:t>P- 40 War Hawk</a:t>
            </a:r>
          </a:p>
        </p:txBody>
      </p:sp>
      <p:pic>
        <p:nvPicPr>
          <p:cNvPr id="162818" name="Picture 2" descr="http://www.deviantart.com/download/213193859/p_40_warhawk_by_tr4br-d3ixhfn.jpg"/>
          <p:cNvPicPr>
            <a:picLocks noChangeAspect="1" noChangeArrowheads="1"/>
          </p:cNvPicPr>
          <p:nvPr/>
        </p:nvPicPr>
        <p:blipFill>
          <a:blip r:embed="rId2" cstate="screen"/>
          <a:srcRect/>
          <a:stretch>
            <a:fillRect/>
          </a:stretch>
        </p:blipFill>
        <p:spPr bwMode="auto">
          <a:xfrm>
            <a:off x="1676400" y="457200"/>
            <a:ext cx="5696764" cy="3996500"/>
          </a:xfrm>
          <a:prstGeom prst="rect">
            <a:avLst/>
          </a:prstGeom>
          <a:noFill/>
        </p:spPr>
      </p:pic>
      <p:sp>
        <p:nvSpPr>
          <p:cNvPr id="5" name="TextBox 4"/>
          <p:cNvSpPr txBox="1"/>
          <p:nvPr/>
        </p:nvSpPr>
        <p:spPr>
          <a:xfrm>
            <a:off x="5105400" y="4572000"/>
            <a:ext cx="2667000" cy="246221"/>
          </a:xfrm>
          <a:prstGeom prst="rect">
            <a:avLst/>
          </a:prstGeom>
          <a:noFill/>
        </p:spPr>
        <p:txBody>
          <a:bodyPr wrap="square" rtlCol="0">
            <a:spAutoFit/>
          </a:bodyPr>
          <a:lstStyle/>
          <a:p>
            <a:r>
              <a:rPr lang="en-US" sz="1000" dirty="0" smtClean="0"/>
              <a:t>P-40 </a:t>
            </a:r>
            <a:r>
              <a:rPr lang="en-US" sz="1000" dirty="0" smtClean="0"/>
              <a:t>Warhawk</a:t>
            </a:r>
            <a:r>
              <a:rPr lang="en-US" sz="1000" dirty="0" smtClean="0"/>
              <a:t> by Tr4br.deviantart.com</a:t>
            </a:r>
            <a:endParaRPr lang="en-US" sz="10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1"/>
          <p:cNvSpPr>
            <a:spLocks noChangeArrowheads="1"/>
          </p:cNvSpPr>
          <p:nvPr/>
        </p:nvSpPr>
        <p:spPr bwMode="auto">
          <a:xfrm>
            <a:off x="381000" y="104001"/>
            <a:ext cx="8896410" cy="36009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Yes, as I studied the Tuskegee Airmen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and those helping them pave their way,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 wanted to know and understand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how they</a:t>
            </a:r>
            <a:r>
              <a:rPr kumimoji="0" lang="en-US" sz="3600" b="1"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 </a:t>
            </a:r>
            <a:r>
              <a:rPr kumimoji="0" lang="en-US" sz="3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overcame their many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OBSTACLES</a:t>
            </a:r>
            <a:r>
              <a:rPr kumimoji="0" lang="en-US" sz="3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effectLst/>
                <a:latin typeface="Arial" pitchFamily="34" charset="0"/>
                <a:ea typeface="Times New Roman" pitchFamily="18" charset="0"/>
                <a:cs typeface="Arial" pitchFamily="34" charset="0"/>
              </a:rPr>
              <a:t>Here is what my research revealed...</a:t>
            </a:r>
            <a:endParaRPr kumimoji="0" lang="en-US" sz="32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1"/>
          <p:cNvSpPr>
            <a:spLocks noChangeArrowheads="1"/>
          </p:cNvSpPr>
          <p:nvPr/>
        </p:nvSpPr>
        <p:spPr bwMode="auto">
          <a:xfrm>
            <a:off x="457200" y="208002"/>
            <a:ext cx="8853706" cy="424731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Definition of Obstacle – </a:t>
            </a:r>
            <a:br>
              <a:rPr kumimoji="0" lang="en-US" sz="3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3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Webster’s Dictionary–</a:t>
            </a:r>
            <a:r>
              <a:rPr kumimoji="0" lang="en-US" sz="3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…something that impedes ones progress,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something that offers resistance to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success, something interfering with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completion of one’s goals.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body" idx="1"/>
          </p:nvPr>
        </p:nvSpPr>
        <p:spPr>
          <a:xfrm>
            <a:off x="304800" y="304800"/>
            <a:ext cx="8229600" cy="5745163"/>
          </a:xfrm>
        </p:spPr>
        <p:txBody>
          <a:bodyPr/>
          <a:lstStyle/>
          <a:p>
            <a:pPr>
              <a:buFontTx/>
              <a:buNone/>
            </a:pPr>
            <a:r>
              <a:rPr lang="en-US" sz="3600" b="1" dirty="0">
                <a:solidFill>
                  <a:srgbClr val="008000"/>
                </a:solidFill>
              </a:rPr>
              <a:t>   (Obstacles)</a:t>
            </a:r>
            <a:r>
              <a:rPr lang="en-US" sz="3600" dirty="0"/>
              <a:t> </a:t>
            </a:r>
            <a:r>
              <a:rPr lang="en-US" sz="3600" b="1" i="1" dirty="0"/>
              <a:t>Realize that obstacles are not barriers to your goals, but opportunities for growth, challenges to enrich your self-confidence, and opportunities to master new skills. </a:t>
            </a:r>
            <a:endParaRPr lang="en-US" sz="2000" b="1"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1" name="Rectangle 3"/>
          <p:cNvSpPr>
            <a:spLocks noGrp="1" noChangeArrowheads="1"/>
          </p:cNvSpPr>
          <p:nvPr>
            <p:ph type="body" idx="1"/>
          </p:nvPr>
        </p:nvSpPr>
        <p:spPr>
          <a:xfrm>
            <a:off x="381000" y="381000"/>
            <a:ext cx="8229600" cy="4525963"/>
          </a:xfrm>
        </p:spPr>
        <p:txBody>
          <a:bodyPr/>
          <a:lstStyle/>
          <a:p>
            <a:pPr>
              <a:buFontTx/>
              <a:buNone/>
            </a:pPr>
            <a:r>
              <a:rPr lang="en-US" b="1" i="1" dirty="0"/>
              <a:t>A person having reached a goal without overcoming obstacles has learned nothing and accomplished even less. </a:t>
            </a:r>
          </a:p>
          <a:p>
            <a:pPr>
              <a:buFontTx/>
              <a:buNone/>
            </a:pPr>
            <a:endParaRPr lang="en-US" b="1" i="1" dirty="0"/>
          </a:p>
          <a:p>
            <a:pPr>
              <a:buFontTx/>
              <a:buNone/>
            </a:pPr>
            <a:r>
              <a:rPr lang="en-US" b="1" i="1" dirty="0"/>
              <a:t>Conquered obstacles are the only qualifying credentials of heroes and a measure of one's commitment and leadership.</a:t>
            </a:r>
            <a:r>
              <a:rPr lang="en-US" sz="1800" b="1" dirty="0"/>
              <a:t> </a:t>
            </a:r>
          </a:p>
          <a:p>
            <a:endParaRPr lang="en-US" sz="2800" b="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457200" y="685800"/>
            <a:ext cx="8354659" cy="3970221"/>
          </a:xfrm>
          <a:prstGeom prst="rect">
            <a:avLst/>
          </a:prstGeom>
          <a:noFill/>
          <a:ln w="9525">
            <a:noFill/>
            <a:miter lim="800000"/>
            <a:headEnd/>
            <a:tailEnd/>
          </a:ln>
          <a:effectLst/>
        </p:spPr>
        <p:txBody>
          <a:bodyPr vert="horz" wrap="none" lIns="0" tIns="304704"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As I studied the Tuskegee Airmen,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I wanted to understand how they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chose to </a:t>
            </a:r>
            <a:r>
              <a:rPr kumimoji="0" lang="en-US" sz="4400" b="1" i="0" u="none" strike="noStrike" cap="none" normalizeH="0" baseline="0" dirty="0" smtClean="0">
                <a:ln>
                  <a:noFill/>
                </a:ln>
                <a:solidFill>
                  <a:srgbClr val="00B050"/>
                </a:solidFill>
                <a:effectLst/>
                <a:latin typeface="Times New Roman" pitchFamily="18" charset="0"/>
                <a:ea typeface="Times New Roman" pitchFamily="18" charset="0"/>
                <a:cs typeface="Arial" pitchFamily="34" charset="0"/>
              </a:rPr>
              <a:t>BEHAVE</a:t>
            </a: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 how did they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react to others, especially those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discriminating against them?</a:t>
            </a:r>
            <a:endParaRPr kumimoji="0" lang="en-US" sz="4400" b="1" i="0" u="none" strike="noStrike" cap="none" normalizeH="0" baseline="0" dirty="0" smtClean="0">
              <a:ln>
                <a:noFill/>
              </a:ln>
              <a:solidFill>
                <a:srgbClr val="365F91"/>
              </a:solidFill>
              <a:effectLst/>
              <a:latin typeface="Cambria"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228600" y="967264"/>
            <a:ext cx="8619154" cy="4647329"/>
          </a:xfrm>
          <a:prstGeom prst="rect">
            <a:avLst/>
          </a:prstGeom>
          <a:noFill/>
          <a:ln w="9525">
            <a:noFill/>
            <a:miter lim="800000"/>
            <a:headEnd/>
            <a:tailEnd/>
          </a:ln>
          <a:effectLst/>
        </p:spPr>
        <p:txBody>
          <a:bodyPr vert="horz" wrap="none" lIns="0" tIns="304704"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I learned that the Tuskegee Airmen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aviation training program was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started in 1941 by our government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as an experiment to fail, to show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once and for all that blacks were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incapable of flying aircraft. </a:t>
            </a:r>
            <a:endParaRPr kumimoji="0" lang="en-US" sz="3200" b="1" i="0" u="none" strike="noStrike" cap="none" normalizeH="0" baseline="0" dirty="0" smtClean="0">
              <a:ln>
                <a:noFill/>
              </a:ln>
              <a:solidFill>
                <a:srgbClr val="365F91"/>
              </a:solidFill>
              <a:effectLst/>
              <a:latin typeface="Cambria"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ChangeArrowheads="1"/>
          </p:cNvSpPr>
          <p:nvPr/>
        </p:nvSpPr>
        <p:spPr bwMode="auto">
          <a:xfrm>
            <a:off x="228600" y="124599"/>
            <a:ext cx="8686800" cy="6678654"/>
          </a:xfrm>
          <a:prstGeom prst="rect">
            <a:avLst/>
          </a:prstGeom>
          <a:noFill/>
          <a:ln w="9525">
            <a:noFill/>
            <a:miter lim="800000"/>
            <a:headEnd/>
            <a:tailEnd/>
          </a:ln>
          <a:effectLst/>
        </p:spPr>
        <p:txBody>
          <a:bodyPr vert="horz" wrap="square" lIns="0" tIns="304704"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Apparently many southern military</a:t>
            </a:r>
            <a:r>
              <a:rPr kumimoji="0" lang="en-US" sz="3600" b="1" i="0" u="none" strike="noStrike" cap="none" normalizeH="0" dirty="0" smtClean="0">
                <a:ln>
                  <a:noFill/>
                </a:ln>
                <a:solidFill>
                  <a:srgbClr val="000000"/>
                </a:solidFill>
                <a:effectLst/>
                <a:latin typeface="Times New Roman" pitchFamily="18" charset="0"/>
                <a:ea typeface="Times New Roman" pitchFamily="18" charset="0"/>
                <a:cs typeface="Arial" pitchFamily="34" charset="0"/>
              </a:rPr>
              <a:t> </a:t>
            </a:r>
            <a:r>
              <a:rPr kumimoji="0" lang="en-US" sz="36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leaders, congressmen and senators based their prejudice on the 1925 study ordered by the War Department involving the black man</a:t>
            </a:r>
            <a:r>
              <a:rPr kumimoji="0" lang="en-US" sz="3600" b="1" i="0" u="none" strike="noStrike" cap="none" normalizeH="0" baseline="0" dirty="0" smtClean="0">
                <a:ln>
                  <a:noFill/>
                </a:ln>
                <a:solidFill>
                  <a:srgbClr val="000000"/>
                </a:solidFill>
                <a:effectLst/>
                <a:latin typeface="Cambria"/>
                <a:ea typeface="Times New Roman" pitchFamily="18" charset="0"/>
                <a:cs typeface="Arial" pitchFamily="34" charset="0"/>
              </a:rPr>
              <a:t>’</a:t>
            </a:r>
            <a:r>
              <a:rPr kumimoji="0" lang="en-US" sz="36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s capability in war fare. The results of the study, concluded that blacks were lazy,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cowards, should be kept away from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complicated machinery like aircraft, be given only menial jobs under close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supervision, and never be given a position of command. </a:t>
            </a:r>
            <a:endParaRPr kumimoji="0" lang="en-US" sz="2400" b="1" i="0" u="none" strike="noStrike" cap="none" normalizeH="0" baseline="0" dirty="0" smtClean="0">
              <a:ln>
                <a:noFill/>
              </a:ln>
              <a:solidFill>
                <a:srgbClr val="365F91"/>
              </a:solidFill>
              <a:effectLst/>
              <a:latin typeface="Cambria"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1"/>
          <p:cNvSpPr>
            <a:spLocks noChangeArrowheads="1"/>
          </p:cNvSpPr>
          <p:nvPr/>
        </p:nvSpPr>
        <p:spPr bwMode="auto">
          <a:xfrm>
            <a:off x="228600" y="914400"/>
            <a:ext cx="8449814" cy="3754777"/>
          </a:xfrm>
          <a:prstGeom prst="rect">
            <a:avLst/>
          </a:prstGeom>
          <a:noFill/>
          <a:ln w="9525">
            <a:noFill/>
            <a:miter lim="800000"/>
            <a:headEnd/>
            <a:tailEnd/>
          </a:ln>
          <a:effectLst/>
        </p:spPr>
        <p:txBody>
          <a:bodyPr vert="horz" wrap="none" lIns="0" tIns="304704"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I further discovered that the Tuskegee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Airmen were insulted and degraded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with regularity in hopes they would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strike back in anger giving cause to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terminate the program.</a:t>
            </a:r>
            <a:endParaRPr kumimoji="0" lang="en-US" sz="2800" b="1" i="0" u="none" strike="noStrike" cap="none" normalizeH="0" baseline="0" dirty="0" smtClean="0">
              <a:ln>
                <a:noFill/>
              </a:ln>
              <a:solidFill>
                <a:srgbClr val="365F91"/>
              </a:solidFill>
              <a:effectLst/>
              <a:latin typeface="Cambria"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229600" cy="5592762"/>
          </a:xfrm>
        </p:spPr>
        <p:txBody>
          <a:bodyPr/>
          <a:lstStyle/>
          <a:p>
            <a:pPr algn="l"/>
            <a:r>
              <a:rPr lang="en-US" b="1" dirty="0" smtClean="0">
                <a:solidFill>
                  <a:schemeClr val="tx2"/>
                </a:solidFill>
                <a:latin typeface="+mj-lt"/>
                <a:ea typeface="+mj-ea"/>
                <a:cs typeface="+mj-cs"/>
              </a:rPr>
              <a:t>However, the Tuskegee Airmen decided how they were going to behave, and they based their behavior on their values, on the type of person they wanted to be, not on how others behaved toward them.</a:t>
            </a:r>
            <a:br>
              <a:rPr lang="en-US" b="1" dirty="0" smtClean="0">
                <a:solidFill>
                  <a:schemeClr val="tx2"/>
                </a:solidFill>
                <a:latin typeface="+mj-lt"/>
                <a:ea typeface="+mj-ea"/>
                <a:cs typeface="+mj-cs"/>
              </a:rPr>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381000" y="533400"/>
            <a:ext cx="8419997" cy="4647329"/>
          </a:xfrm>
          <a:prstGeom prst="rect">
            <a:avLst/>
          </a:prstGeom>
          <a:noFill/>
          <a:ln w="9525">
            <a:noFill/>
            <a:miter lim="800000"/>
            <a:headEnd/>
            <a:tailEnd/>
          </a:ln>
          <a:effectLst/>
        </p:spPr>
        <p:txBody>
          <a:bodyPr vert="horz" wrap="none" lIns="0" tIns="304704"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What I actually discovered from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my research were the values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Tuskegee Airmen used in making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their decisions, for pattern of 14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repeated ideals gradually emerged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dirty="0" smtClean="0">
                <a:ln>
                  <a:noFill/>
                </a:ln>
                <a:solidFill>
                  <a:srgbClr val="000000"/>
                </a:solidFill>
                <a:effectLst/>
                <a:latin typeface="Times New Roman" pitchFamily="18" charset="0"/>
                <a:ea typeface="Times New Roman" pitchFamily="18" charset="0"/>
                <a:cs typeface="Arial" pitchFamily="34" charset="0"/>
              </a:rPr>
              <a:t>from my data.</a:t>
            </a:r>
            <a:endParaRPr kumimoji="0" lang="en-US" sz="4400" b="1" i="0" u="none" strike="noStrike" cap="none" normalizeH="0" baseline="0" dirty="0" smtClean="0">
              <a:ln>
                <a:noFill/>
              </a:ln>
              <a:solidFill>
                <a:srgbClr val="365F91"/>
              </a:solidFill>
              <a:effectLst/>
              <a:latin typeface="Cambria" pitchFamily="18"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pPr algn="l"/>
            <a:r>
              <a:rPr lang="en-US" b="1" dirty="0" smtClean="0">
                <a:solidFill>
                  <a:schemeClr val="tx2"/>
                </a:solidFill>
                <a:latin typeface="+mj-lt"/>
                <a:ea typeface="+mj-ea"/>
                <a:cs typeface="+mj-cs"/>
              </a:rPr>
              <a:t>The Tuskegee Airmen knew responding with insults to those demeaning them would make them demeaning as well.</a:t>
            </a:r>
            <a:br>
              <a:rPr lang="en-US" b="1" dirty="0" smtClean="0">
                <a:solidFill>
                  <a:schemeClr val="tx2"/>
                </a:solidFill>
                <a:latin typeface="+mj-lt"/>
                <a:ea typeface="+mj-ea"/>
                <a:cs typeface="+mj-cs"/>
              </a:rPr>
            </a:b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90600"/>
            <a:ext cx="8458200" cy="3693319"/>
          </a:xfrm>
          <a:prstGeom prst="rect">
            <a:avLst/>
          </a:prstGeom>
        </p:spPr>
        <p:txBody>
          <a:bodyPr wrap="square">
            <a:spAutoFit/>
          </a:bodyPr>
          <a:lstStyle/>
          <a:p>
            <a:r>
              <a:rPr lang="en-US" sz="3600" b="1" dirty="0">
                <a:solidFill>
                  <a:schemeClr val="tx2"/>
                </a:solidFill>
              </a:rPr>
              <a:t>Therefore, to those who treated them without dignity, they were not indignant</a:t>
            </a:r>
            <a:r>
              <a:rPr lang="en-US" sz="3600" b="1" dirty="0" smtClean="0">
                <a:solidFill>
                  <a:schemeClr val="tx2"/>
                </a:solidFill>
              </a:rPr>
              <a:t>.</a:t>
            </a:r>
          </a:p>
          <a:p>
            <a:r>
              <a:rPr lang="en-US" sz="3600" b="1" dirty="0">
                <a:solidFill>
                  <a:schemeClr val="tx2"/>
                </a:solidFill>
              </a:rPr>
              <a:t/>
            </a:r>
            <a:br>
              <a:rPr lang="en-US" sz="3600" b="1" dirty="0">
                <a:solidFill>
                  <a:schemeClr val="tx2"/>
                </a:solidFill>
              </a:rPr>
            </a:br>
            <a:r>
              <a:rPr lang="en-US" sz="3600" b="1" dirty="0">
                <a:solidFill>
                  <a:schemeClr val="tx2"/>
                </a:solidFill>
              </a:rPr>
              <a:t>To those showing them disrespect, they were not disrespectful. </a:t>
            </a:r>
            <a:r>
              <a:rPr lang="en-US" b="1" dirty="0">
                <a:solidFill>
                  <a:schemeClr val="tx2"/>
                </a:solidFill>
              </a:rPr>
              <a:t/>
            </a:r>
            <a:br>
              <a:rPr lang="en-US" b="1" dirty="0">
                <a:solidFill>
                  <a:schemeClr val="tx2"/>
                </a:solidFill>
              </a:rPr>
            </a:b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1524000"/>
            <a:ext cx="8229600" cy="3505200"/>
          </a:xfrm>
        </p:spPr>
        <p:txBody>
          <a:bodyPr/>
          <a:lstStyle/>
          <a:p>
            <a:pPr algn="l"/>
            <a:r>
              <a:rPr lang="en-US" b="1" dirty="0" smtClean="0">
                <a:solidFill>
                  <a:schemeClr val="tx2"/>
                </a:solidFill>
                <a:latin typeface="+mj-lt"/>
                <a:ea typeface="+mj-ea"/>
                <a:cs typeface="+mj-cs"/>
              </a:rPr>
              <a:t>To further validate their strength of character, they excelled beyond expectations for all believing them to be substandard. </a:t>
            </a:r>
            <a:endParaRPr lang="en-US"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5364162"/>
          </a:xfrm>
        </p:spPr>
        <p:txBody>
          <a:bodyPr/>
          <a:lstStyle/>
          <a:p>
            <a:pPr algn="l"/>
            <a:r>
              <a:rPr lang="en-US" b="1" dirty="0" smtClean="0">
                <a:solidFill>
                  <a:schemeClr val="tx2"/>
                </a:solidFill>
                <a:latin typeface="+mj-lt"/>
                <a:ea typeface="+mj-ea"/>
                <a:cs typeface="+mj-cs"/>
              </a:rPr>
              <a:t>Yes, as I studied the Tuskegee Airmen, I wanted to understand how they chose to </a:t>
            </a:r>
            <a:r>
              <a:rPr lang="en-US" b="1" dirty="0" smtClean="0">
                <a:solidFill>
                  <a:srgbClr val="00B050"/>
                </a:solidFill>
                <a:latin typeface="+mj-lt"/>
                <a:ea typeface="+mj-ea"/>
                <a:cs typeface="+mj-cs"/>
              </a:rPr>
              <a:t>BEHAVE</a:t>
            </a:r>
            <a:r>
              <a:rPr lang="en-US" b="1" dirty="0" smtClean="0">
                <a:solidFill>
                  <a:schemeClr val="tx2"/>
                </a:solidFill>
                <a:latin typeface="+mj-lt"/>
                <a:ea typeface="+mj-ea"/>
                <a:cs typeface="+mj-cs"/>
              </a:rPr>
              <a:t>.</a:t>
            </a:r>
            <a:br>
              <a:rPr lang="en-US" b="1" dirty="0" smtClean="0">
                <a:solidFill>
                  <a:schemeClr val="tx2"/>
                </a:solidFill>
                <a:latin typeface="+mj-lt"/>
                <a:ea typeface="+mj-ea"/>
                <a:cs typeface="+mj-cs"/>
              </a:rPr>
            </a:br>
            <a:r>
              <a:rPr lang="en-US" b="1" dirty="0" smtClean="0">
                <a:solidFill>
                  <a:schemeClr val="tx2"/>
                </a:solidFill>
                <a:latin typeface="+mj-lt"/>
                <a:ea typeface="+mj-ea"/>
                <a:cs typeface="+mj-cs"/>
              </a:rPr>
              <a:t/>
            </a:r>
            <a:br>
              <a:rPr lang="en-US" b="1" dirty="0" smtClean="0">
                <a:solidFill>
                  <a:schemeClr val="tx2"/>
                </a:solidFill>
                <a:latin typeface="+mj-lt"/>
                <a:ea typeface="+mj-ea"/>
                <a:cs typeface="+mj-cs"/>
              </a:rPr>
            </a:br>
            <a:r>
              <a:rPr lang="en-US" b="1" dirty="0" smtClean="0">
                <a:solidFill>
                  <a:schemeClr val="tx2"/>
                </a:solidFill>
                <a:latin typeface="+mj-lt"/>
                <a:ea typeface="+mj-ea"/>
                <a:cs typeface="+mj-cs"/>
              </a:rPr>
              <a:t>Here’s what my research revealed:</a:t>
            </a:r>
            <a:br>
              <a:rPr lang="en-US" b="1" dirty="0" smtClean="0">
                <a:solidFill>
                  <a:schemeClr val="tx2"/>
                </a:solidFill>
                <a:latin typeface="+mj-lt"/>
                <a:ea typeface="+mj-ea"/>
                <a:cs typeface="+mj-cs"/>
              </a:rPr>
            </a:b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0" y="336550"/>
            <a:ext cx="9144000" cy="6188075"/>
          </a:xfrm>
          <a:prstGeom prst="rect">
            <a:avLst/>
          </a:prstGeom>
          <a:noFill/>
          <a:ln w="9525">
            <a:noFill/>
            <a:miter lim="800000"/>
            <a:headEnd/>
            <a:tailEnd/>
          </a:ln>
        </p:spPr>
        <p:txBody>
          <a:bodyPr anchor="ctr">
            <a:spAutoFit/>
          </a:bodyPr>
          <a:lstStyle/>
          <a:p>
            <a:r>
              <a:rPr lang="en-US" sz="4000" b="1" i="1" dirty="0">
                <a:solidFill>
                  <a:srgbClr val="008000"/>
                </a:solidFill>
              </a:rPr>
              <a:t>(Behavior)</a:t>
            </a:r>
            <a:r>
              <a:rPr lang="en-US" sz="4000" i="1" dirty="0"/>
              <a:t> </a:t>
            </a:r>
            <a:r>
              <a:rPr lang="en-US" sz="4000" b="1" i="1" dirty="0"/>
              <a:t>Govern yourself by never allowing another’s behavior to negatively influence your conduct. Your actions are always your responsibility; they are never another’s fault. Determine your behavior from your values, from the kind of person you want to be -- never from how others behave toward you.</a:t>
            </a:r>
            <a:r>
              <a:rPr lang="en-US" sz="4000" dirty="0"/>
              <a:t>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92762"/>
          </a:xfrm>
        </p:spPr>
        <p:txBody>
          <a:bodyPr/>
          <a:lstStyle/>
          <a:p>
            <a:pPr algn="l"/>
            <a:r>
              <a:rPr lang="en-US" b="1" dirty="0" smtClean="0">
                <a:solidFill>
                  <a:schemeClr val="tx2"/>
                </a:solidFill>
                <a:latin typeface="+mj-lt"/>
                <a:ea typeface="+mj-ea"/>
                <a:cs typeface="+mj-cs"/>
              </a:rPr>
              <a:t>As I studied the Tuskegee Airmen, I wanted to understand how they chose to instigate </a:t>
            </a:r>
            <a:r>
              <a:rPr lang="en-US" b="1" dirty="0" smtClean="0">
                <a:solidFill>
                  <a:srgbClr val="00B050"/>
                </a:solidFill>
                <a:latin typeface="+mj-lt"/>
                <a:ea typeface="+mj-ea"/>
                <a:cs typeface="+mj-cs"/>
              </a:rPr>
              <a:t>CHANGE</a:t>
            </a:r>
            <a:r>
              <a:rPr lang="en-US" b="1" dirty="0" smtClean="0">
                <a:solidFill>
                  <a:schemeClr val="tx2"/>
                </a:solidFill>
                <a:latin typeface="+mj-lt"/>
                <a:ea typeface="+mj-ea"/>
                <a:cs typeface="+mj-cs"/>
              </a:rPr>
              <a:t>; how did they altar or improve unacceptable situations? </a:t>
            </a:r>
            <a:endParaRPr lang="en-US" b="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pPr algn="l"/>
            <a:r>
              <a:rPr lang="en-US" sz="3600" b="1" dirty="0" smtClean="0">
                <a:solidFill>
                  <a:schemeClr val="tx2"/>
                </a:solidFill>
                <a:latin typeface="+mj-lt"/>
                <a:ea typeface="+mj-ea"/>
                <a:cs typeface="+mj-cs"/>
              </a:rPr>
              <a:t>I learned that after arriving in Africa from Alabama, the Tuskegee Airmen were assigned to the all white 33rd fighter group for actual combat training, but the 33rd refused to train them not wanting black pilots off their wing. Instead the 33 fighter squadron commander sent in fabricated reports about the Tuskegee Airmen’s incompetence. </a:t>
            </a:r>
            <a:r>
              <a:rPr lang="en-US" sz="4000" b="1" dirty="0" smtClean="0">
                <a:solidFill>
                  <a:schemeClr val="tx2"/>
                </a:solidFill>
                <a:latin typeface="+mj-lt"/>
                <a:ea typeface="+mj-ea"/>
                <a:cs typeface="+mj-cs"/>
              </a:rPr>
              <a:t/>
            </a:r>
            <a:br>
              <a:rPr lang="en-US" sz="4000" b="1" dirty="0" smtClean="0">
                <a:solidFill>
                  <a:schemeClr val="tx2"/>
                </a:solidFill>
                <a:latin typeface="+mj-lt"/>
                <a:ea typeface="+mj-ea"/>
                <a:cs typeface="+mj-cs"/>
              </a:rPr>
            </a:br>
            <a:endParaRPr lang="en-US" sz="40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92762"/>
          </a:xfrm>
        </p:spPr>
        <p:txBody>
          <a:bodyPr/>
          <a:lstStyle/>
          <a:p>
            <a:pPr algn="l"/>
            <a:r>
              <a:rPr lang="en-US" b="1" dirty="0" smtClean="0">
                <a:solidFill>
                  <a:schemeClr val="tx2"/>
                </a:solidFill>
                <a:latin typeface="+mj-lt"/>
                <a:ea typeface="+mj-ea"/>
                <a:cs typeface="+mj-cs"/>
              </a:rPr>
              <a:t>How did the Tuskegee Airmen attempt to change these injustices? </a:t>
            </a:r>
            <a:r>
              <a:rPr lang="en-US" b="1" dirty="0" smtClean="0">
                <a:solidFill>
                  <a:schemeClr val="tx2"/>
                </a:solidFill>
                <a:latin typeface="+mj-lt"/>
                <a:ea typeface="+mj-ea"/>
                <a:cs typeface="+mj-cs"/>
              </a:rPr>
              <a:t/>
            </a:r>
            <a:br>
              <a:rPr lang="en-US" b="1" dirty="0" smtClean="0">
                <a:solidFill>
                  <a:schemeClr val="tx2"/>
                </a:solidFill>
                <a:latin typeface="+mj-lt"/>
                <a:ea typeface="+mj-ea"/>
                <a:cs typeface="+mj-cs"/>
              </a:rPr>
            </a:br>
            <a:r>
              <a:rPr lang="en-US" b="1" dirty="0" smtClean="0">
                <a:solidFill>
                  <a:schemeClr val="tx2"/>
                </a:solidFill>
                <a:latin typeface="+mj-lt"/>
                <a:ea typeface="+mj-ea"/>
                <a:cs typeface="+mj-cs"/>
              </a:rPr>
              <a:t/>
            </a:r>
            <a:br>
              <a:rPr lang="en-US" b="1" dirty="0" smtClean="0">
                <a:solidFill>
                  <a:schemeClr val="tx2"/>
                </a:solidFill>
                <a:latin typeface="+mj-lt"/>
                <a:ea typeface="+mj-ea"/>
                <a:cs typeface="+mj-cs"/>
              </a:rPr>
            </a:br>
            <a:r>
              <a:rPr lang="en-US" b="1" dirty="0" smtClean="0">
                <a:solidFill>
                  <a:schemeClr val="tx2"/>
                </a:solidFill>
                <a:latin typeface="+mj-lt"/>
                <a:ea typeface="+mj-ea"/>
                <a:cs typeface="+mj-cs"/>
              </a:rPr>
              <a:t/>
            </a:r>
            <a:br>
              <a:rPr lang="en-US" b="1" dirty="0" smtClean="0">
                <a:solidFill>
                  <a:schemeClr val="tx2"/>
                </a:solidFill>
                <a:latin typeface="+mj-lt"/>
                <a:ea typeface="+mj-ea"/>
                <a:cs typeface="+mj-cs"/>
              </a:rPr>
            </a:b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153400" cy="1938992"/>
          </a:xfrm>
          <a:prstGeom prst="rect">
            <a:avLst/>
          </a:prstGeom>
        </p:spPr>
        <p:txBody>
          <a:bodyPr wrap="square">
            <a:spAutoFit/>
          </a:bodyPr>
          <a:lstStyle/>
          <a:p>
            <a:r>
              <a:rPr lang="en-US" sz="4000" b="1" dirty="0">
                <a:solidFill>
                  <a:schemeClr val="tx2"/>
                </a:solidFill>
              </a:rPr>
              <a:t>When the Tuskegee Airmen’s endurance was questioned, their reply was to endure. </a:t>
            </a:r>
            <a:endParaRPr lang="en-US" sz="4000" dirty="0"/>
          </a:p>
        </p:txBody>
      </p:sp>
      <p:sp>
        <p:nvSpPr>
          <p:cNvPr id="94209" name="Rectangle 1"/>
          <p:cNvSpPr>
            <a:spLocks noChangeArrowheads="1"/>
          </p:cNvSpPr>
          <p:nvPr/>
        </p:nvSpPr>
        <p:spPr bwMode="auto">
          <a:xfrm>
            <a:off x="304800" y="2892624"/>
            <a:ext cx="7699224" cy="3046891"/>
          </a:xfrm>
          <a:prstGeom prst="rect">
            <a:avLst/>
          </a:prstGeom>
          <a:noFill/>
          <a:ln w="9525">
            <a:noFill/>
            <a:miter lim="800000"/>
            <a:headEnd/>
            <a:tailEnd/>
          </a:ln>
          <a:effectLst/>
        </p:spPr>
        <p:txBody>
          <a:bodyPr vert="horz" wrap="none" lIns="0" tIns="304704"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0000"/>
                </a:solidFill>
                <a:effectLst/>
                <a:latin typeface="+mn-lt"/>
                <a:ea typeface="Times New Roman" pitchFamily="18" charset="0"/>
                <a:cs typeface="Arial" pitchFamily="34" charset="0"/>
              </a:rPr>
              <a:t>When the Tuskegee Airmen’s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0000"/>
                </a:solidFill>
                <a:effectLst/>
                <a:latin typeface="+mn-lt"/>
                <a:ea typeface="Times New Roman" pitchFamily="18" charset="0"/>
                <a:cs typeface="Arial" pitchFamily="34" charset="0"/>
              </a:rPr>
              <a:t>reliability </a:t>
            </a:r>
            <a:r>
              <a:rPr lang="en-US" sz="4000" b="1" dirty="0" smtClean="0">
                <a:solidFill>
                  <a:srgbClr val="000000"/>
                </a:solidFill>
                <a:latin typeface="+mn-lt"/>
                <a:ea typeface="Times New Roman" pitchFamily="18" charset="0"/>
                <a:cs typeface="Arial" pitchFamily="34" charset="0"/>
              </a:rPr>
              <a:t>was </a:t>
            </a:r>
            <a:r>
              <a:rPr kumimoji="0" lang="en-US" sz="4000" b="1" i="0" u="none" strike="noStrike" cap="none" normalizeH="0" baseline="0" dirty="0" smtClean="0">
                <a:ln>
                  <a:noFill/>
                </a:ln>
                <a:solidFill>
                  <a:srgbClr val="000000"/>
                </a:solidFill>
                <a:effectLst/>
                <a:latin typeface="+mn-lt"/>
                <a:ea typeface="Times New Roman" pitchFamily="18" charset="0"/>
                <a:cs typeface="Arial" pitchFamily="34" charset="0"/>
              </a:rPr>
              <a:t>scrutinized, they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0000"/>
                </a:solidFill>
                <a:effectLst/>
                <a:latin typeface="+mn-lt"/>
                <a:ea typeface="Times New Roman" pitchFamily="18" charset="0"/>
                <a:cs typeface="Arial" pitchFamily="34" charset="0"/>
              </a:rPr>
              <a:t>answered with dependability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0000"/>
                </a:solidFill>
                <a:effectLst/>
                <a:latin typeface="+mn-lt"/>
                <a:ea typeface="Times New Roman" pitchFamily="18" charset="0"/>
                <a:cs typeface="Arial" pitchFamily="34" charset="0"/>
              </a:rPr>
              <a:t>and trust. </a:t>
            </a:r>
            <a:endParaRPr kumimoji="0" lang="en-US" sz="2800" b="1" i="0" u="none" strike="noStrike" cap="none" normalizeH="0" baseline="0" dirty="0" smtClean="0">
              <a:ln>
                <a:noFill/>
              </a:ln>
              <a:solidFill>
                <a:srgbClr val="365F91"/>
              </a:solidFill>
              <a:effectLst/>
              <a:latin typeface="+mn-l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lstStyle/>
          <a:p>
            <a:pPr algn="l"/>
            <a:r>
              <a:rPr lang="en-US" b="1" dirty="0" smtClean="0">
                <a:solidFill>
                  <a:schemeClr val="tx2"/>
                </a:solidFill>
                <a:latin typeface="+mj-lt"/>
                <a:ea typeface="+mj-ea"/>
                <a:cs typeface="+mj-cs"/>
              </a:rPr>
              <a:t>They knew that creating less than excellent work for those believing them incompetent would only prove their critics correct. </a:t>
            </a:r>
            <a:br>
              <a:rPr lang="en-US" b="1" dirty="0" smtClean="0">
                <a:solidFill>
                  <a:schemeClr val="tx2"/>
                </a:solidFill>
                <a:latin typeface="+mj-lt"/>
                <a:ea typeface="+mj-ea"/>
                <a:cs typeface="+mj-cs"/>
              </a:rPr>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pPr algn="l"/>
            <a:r>
              <a:rPr lang="en-US" sz="4000" b="1" dirty="0" smtClean="0">
                <a:solidFill>
                  <a:schemeClr val="tx2"/>
                </a:solidFill>
                <a:latin typeface="+mj-lt"/>
                <a:ea typeface="+mj-ea"/>
                <a:cs typeface="+mj-cs"/>
              </a:rPr>
              <a:t>As I studied the Tuskegee Airmen, I wanted to know and understand how they envisioned their goals, their future accomplishments. Why were they trying to fight for and protect a country that didn’t want them? What </a:t>
            </a:r>
            <a:r>
              <a:rPr lang="en-US" sz="4000" b="1" dirty="0" smtClean="0">
                <a:solidFill>
                  <a:srgbClr val="00B050"/>
                </a:solidFill>
                <a:latin typeface="+mj-lt"/>
                <a:ea typeface="+mj-ea"/>
                <a:cs typeface="+mj-cs"/>
              </a:rPr>
              <a:t>VISION </a:t>
            </a:r>
            <a:r>
              <a:rPr lang="en-US" sz="4000" b="1" dirty="0" smtClean="0">
                <a:solidFill>
                  <a:schemeClr val="tx2"/>
                </a:solidFill>
                <a:latin typeface="+mj-lt"/>
                <a:ea typeface="+mj-ea"/>
                <a:cs typeface="+mj-cs"/>
              </a:rPr>
              <a:t>were they reaching for that justified this?</a:t>
            </a:r>
            <a:endParaRPr lang="en-US" sz="4000" b="1"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1"/>
          <p:cNvSpPr>
            <a:spLocks noChangeArrowheads="1"/>
          </p:cNvSpPr>
          <p:nvPr/>
        </p:nvSpPr>
        <p:spPr bwMode="auto">
          <a:xfrm>
            <a:off x="381000" y="-313729"/>
            <a:ext cx="8305800" cy="7355763"/>
          </a:xfrm>
          <a:prstGeom prst="rect">
            <a:avLst/>
          </a:prstGeom>
          <a:noFill/>
          <a:ln w="9525">
            <a:noFill/>
            <a:miter lim="800000"/>
            <a:headEnd/>
            <a:tailEnd/>
          </a:ln>
          <a:effectLst/>
        </p:spPr>
        <p:txBody>
          <a:bodyPr vert="horz" wrap="square" lIns="0" tIns="304704"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4000" b="1" dirty="0" smtClean="0">
                <a:solidFill>
                  <a:srgbClr val="000000"/>
                </a:solidFill>
                <a:latin typeface="+mn-lt"/>
                <a:ea typeface="Times New Roman" pitchFamily="18" charset="0"/>
                <a:cs typeface="Arial" pitchFamily="34" charset="0"/>
              </a:rPr>
              <a:t>I a</a:t>
            </a:r>
            <a:r>
              <a:rPr kumimoji="0" lang="en-US" sz="4000" b="1" i="0" u="none" strike="noStrike" cap="none" normalizeH="0" baseline="0" dirty="0" smtClean="0">
                <a:ln>
                  <a:noFill/>
                </a:ln>
                <a:solidFill>
                  <a:srgbClr val="000000"/>
                </a:solidFill>
                <a:effectLst/>
                <a:latin typeface="+mn-lt"/>
                <a:ea typeface="Times New Roman" pitchFamily="18" charset="0"/>
                <a:cs typeface="Arial" pitchFamily="34" charset="0"/>
              </a:rPr>
              <a:t>sked an adult student in my class, “How would you like to work for an employer that felt you were incompetent, stupid, and would never produce quality work?” The student told me any employer that treats his employees that way deserves what he gets, and he should expect poor output from his employees.</a:t>
            </a:r>
            <a:endParaRPr kumimoji="0" lang="en-US" sz="2800" b="1" i="0" u="none" strike="noStrike" cap="none" normalizeH="0" baseline="0" dirty="0" smtClean="0">
              <a:ln>
                <a:noFill/>
              </a:ln>
              <a:solidFill>
                <a:srgbClr val="365F91"/>
              </a:solidFill>
              <a:effectLst/>
              <a:latin typeface="+mn-l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5962"/>
          </a:xfrm>
        </p:spPr>
        <p:txBody>
          <a:bodyPr/>
          <a:lstStyle/>
          <a:p>
            <a:pPr algn="l"/>
            <a:r>
              <a:rPr lang="en-US" b="1" dirty="0" smtClean="0">
                <a:solidFill>
                  <a:schemeClr val="tx2"/>
                </a:solidFill>
                <a:latin typeface="+mj-lt"/>
                <a:ea typeface="+mj-ea"/>
                <a:cs typeface="+mj-cs"/>
              </a:rPr>
              <a:t>I informed </a:t>
            </a:r>
            <a:r>
              <a:rPr lang="en-US" b="1" dirty="0" smtClean="0">
                <a:solidFill>
                  <a:schemeClr val="tx2"/>
                </a:solidFill>
                <a:latin typeface="+mj-lt"/>
                <a:ea typeface="+mj-ea"/>
                <a:cs typeface="+mj-cs"/>
              </a:rPr>
              <a:t>the </a:t>
            </a:r>
            <a:r>
              <a:rPr lang="en-US" b="1" dirty="0" smtClean="0">
                <a:solidFill>
                  <a:schemeClr val="tx2"/>
                </a:solidFill>
                <a:latin typeface="+mj-lt"/>
                <a:ea typeface="+mj-ea"/>
                <a:cs typeface="+mj-cs"/>
              </a:rPr>
              <a:t>student that his behavior and performance in life was only up to him, not his employer, and he should not allow others to determine the quality of his character.</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lstStyle/>
          <a:p>
            <a:pPr algn="l"/>
            <a:r>
              <a:rPr lang="en-US" b="1" dirty="0" smtClean="0">
                <a:solidFill>
                  <a:schemeClr val="tx2"/>
                </a:solidFill>
                <a:latin typeface="+mj-lt"/>
                <a:ea typeface="+mj-ea"/>
                <a:cs typeface="+mj-cs"/>
              </a:rPr>
              <a:t>Yes, as I studied the Tuskegee Airmen, I wanted to know and understand how they chose to instigate </a:t>
            </a:r>
            <a:r>
              <a:rPr lang="en-US" b="1" dirty="0" smtClean="0">
                <a:solidFill>
                  <a:srgbClr val="00B050"/>
                </a:solidFill>
                <a:latin typeface="+mj-lt"/>
                <a:ea typeface="+mj-ea"/>
                <a:cs typeface="+mj-cs"/>
              </a:rPr>
              <a:t>CHANGE.</a:t>
            </a: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r>
              <a:rPr lang="en-US" b="1" dirty="0" smtClean="0">
                <a:solidFill>
                  <a:schemeClr val="tx2"/>
                </a:solidFill>
                <a:latin typeface="+mj-lt"/>
                <a:ea typeface="+mj-ea"/>
                <a:cs typeface="+mj-cs"/>
              </a:rPr>
              <a:t> </a:t>
            </a: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r>
              <a:rPr lang="en-US" b="1" dirty="0" smtClean="0">
                <a:solidFill>
                  <a:schemeClr val="tx2"/>
                </a:solidFill>
                <a:latin typeface="+mn-lt"/>
                <a:ea typeface="+mj-ea"/>
                <a:cs typeface="+mj-cs"/>
              </a:rPr>
              <a:t>Here’</a:t>
            </a:r>
            <a:r>
              <a:rPr lang="en-US" dirty="0" smtClean="0">
                <a:solidFill>
                  <a:schemeClr val="tx2"/>
                </a:solidFill>
                <a:latin typeface="+mn-lt"/>
                <a:ea typeface="+mj-ea"/>
                <a:cs typeface="+mj-cs"/>
              </a:rPr>
              <a:t>s what my research revealed</a:t>
            </a:r>
            <a:r>
              <a:rPr lang="en-US" b="1" dirty="0" smtClean="0">
                <a:solidFill>
                  <a:schemeClr val="tx2"/>
                </a:solidFill>
                <a:latin typeface="+mn-lt"/>
                <a:ea typeface="+mj-ea"/>
                <a:cs typeface="+mj-cs"/>
              </a:rPr>
              <a:t>:</a:t>
            </a: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pPr algn="l"/>
            <a:r>
              <a:rPr lang="en-US" b="1" dirty="0" smtClean="0">
                <a:solidFill>
                  <a:srgbClr val="00B050"/>
                </a:solidFill>
                <a:latin typeface="+mj-lt"/>
                <a:ea typeface="+mj-ea"/>
                <a:cs typeface="+mj-cs"/>
              </a:rPr>
              <a:t>(Change</a:t>
            </a:r>
            <a:r>
              <a:rPr lang="en-US" b="1" dirty="0" smtClean="0">
                <a:solidFill>
                  <a:srgbClr val="00B050"/>
                </a:solidFill>
                <a:latin typeface="+mj-lt"/>
                <a:ea typeface="+mj-ea"/>
                <a:cs typeface="+mj-cs"/>
              </a:rPr>
              <a:t>) </a:t>
            </a:r>
            <a:r>
              <a:rPr lang="en-US" b="1" i="1" dirty="0" smtClean="0">
                <a:solidFill>
                  <a:schemeClr val="tx2"/>
                </a:solidFill>
                <a:latin typeface="+mj-lt"/>
                <a:ea typeface="+mj-ea"/>
                <a:cs typeface="+mj-cs"/>
              </a:rPr>
              <a:t>Encourage </a:t>
            </a:r>
            <a:r>
              <a:rPr lang="en-US" b="1" dirty="0" smtClean="0">
                <a:solidFill>
                  <a:schemeClr val="tx2"/>
                </a:solidFill>
                <a:latin typeface="+mj-lt"/>
                <a:ea typeface="+mj-ea"/>
                <a:cs typeface="+mj-cs"/>
              </a:rPr>
              <a:t/>
            </a:r>
            <a:br>
              <a:rPr lang="en-US" b="1" dirty="0" smtClean="0">
                <a:solidFill>
                  <a:schemeClr val="tx2"/>
                </a:solidFill>
                <a:latin typeface="+mj-lt"/>
                <a:ea typeface="+mj-ea"/>
                <a:cs typeface="+mj-cs"/>
              </a:rPr>
            </a:br>
            <a:r>
              <a:rPr lang="en-US" b="1" i="1" dirty="0" smtClean="0">
                <a:solidFill>
                  <a:schemeClr val="tx2"/>
                </a:solidFill>
                <a:latin typeface="+mj-lt"/>
                <a:ea typeface="+mj-ea"/>
                <a:cs typeface="+mj-cs"/>
              </a:rPr>
              <a:t>positive change, not through criticism, but through your continuous achievements of excellence for all to witness. When criticized by others, offer continual examples of excellence as your only response.</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6400800"/>
          </a:xfrm>
        </p:spPr>
        <p:txBody>
          <a:bodyPr/>
          <a:lstStyle/>
          <a:p>
            <a:pPr algn="l"/>
            <a:r>
              <a:rPr lang="en-US" b="1" dirty="0" smtClean="0">
                <a:solidFill>
                  <a:schemeClr val="tx2"/>
                </a:solidFill>
                <a:latin typeface="+mj-lt"/>
                <a:ea typeface="+mj-ea"/>
                <a:cs typeface="+mj-cs"/>
              </a:rPr>
              <a:t>As </a:t>
            </a:r>
            <a:r>
              <a:rPr lang="en-US" b="1" dirty="0" smtClean="0">
                <a:solidFill>
                  <a:schemeClr val="tx2"/>
                </a:solidFill>
                <a:latin typeface="+mj-lt"/>
                <a:ea typeface="+mj-ea"/>
                <a:cs typeface="+mj-cs"/>
              </a:rPr>
              <a:t>I studied the Tuskegee Airmen, I wanted to know and understand how they </a:t>
            </a:r>
            <a:r>
              <a:rPr lang="en-US" b="1" dirty="0" smtClean="0">
                <a:solidFill>
                  <a:schemeClr val="tx2"/>
                </a:solidFill>
                <a:latin typeface="+mj-lt"/>
                <a:ea typeface="+mj-ea"/>
                <a:cs typeface="+mj-cs"/>
              </a:rPr>
              <a:t>established </a:t>
            </a:r>
            <a:r>
              <a:rPr lang="en-US" b="1" dirty="0" smtClean="0">
                <a:solidFill>
                  <a:srgbClr val="00B050"/>
                </a:solidFill>
                <a:latin typeface="+mj-lt"/>
                <a:ea typeface="+mj-ea"/>
                <a:cs typeface="+mj-cs"/>
              </a:rPr>
              <a:t>trust</a:t>
            </a:r>
            <a:r>
              <a:rPr lang="en-US" b="1" dirty="0" smtClean="0">
                <a:solidFill>
                  <a:schemeClr val="tx2"/>
                </a:solidFill>
                <a:latin typeface="+mj-lt"/>
                <a:ea typeface="+mj-ea"/>
                <a:cs typeface="+mj-cs"/>
              </a:rPr>
              <a:t>, especially from those that disrespected them.</a:t>
            </a: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r>
              <a:rPr lang="en-US" b="1" dirty="0" smtClean="0">
                <a:solidFill>
                  <a:schemeClr val="tx2"/>
                </a:solidFill>
                <a:latin typeface="+mj-lt"/>
                <a:ea typeface="+mj-ea"/>
                <a:cs typeface="+mj-cs"/>
              </a:rPr>
              <a:t> </a:t>
            </a: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r>
              <a:rPr lang="en-US" b="1" dirty="0" smtClean="0">
                <a:solidFill>
                  <a:schemeClr val="tx2"/>
                </a:solidFill>
                <a:latin typeface="+mn-lt"/>
                <a:ea typeface="+mj-ea"/>
                <a:cs typeface="+mj-cs"/>
              </a:rPr>
              <a:t>Here’</a:t>
            </a:r>
            <a:r>
              <a:rPr lang="en-US" dirty="0" smtClean="0">
                <a:solidFill>
                  <a:schemeClr val="tx2"/>
                </a:solidFill>
                <a:latin typeface="+mn-lt"/>
                <a:ea typeface="+mj-ea"/>
                <a:cs typeface="+mj-cs"/>
              </a:rPr>
              <a:t>s what my research revealed</a:t>
            </a:r>
            <a:r>
              <a:rPr lang="en-US" b="1" dirty="0" smtClean="0">
                <a:solidFill>
                  <a:schemeClr val="tx2"/>
                </a:solidFill>
                <a:latin typeface="+mn-lt"/>
                <a:ea typeface="+mj-ea"/>
                <a:cs typeface="+mj-cs"/>
              </a:rPr>
              <a:t>:</a:t>
            </a: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049962"/>
          </a:xfrm>
        </p:spPr>
        <p:txBody>
          <a:bodyPr/>
          <a:lstStyle/>
          <a:p>
            <a:pPr algn="l"/>
            <a:r>
              <a:rPr lang="en-US" dirty="0" smtClean="0">
                <a:solidFill>
                  <a:schemeClr val="tx2"/>
                </a:solidFill>
                <a:latin typeface="+mj-lt"/>
                <a:ea typeface="+mj-ea"/>
                <a:cs typeface="+mj-cs"/>
              </a:rPr>
              <a:t>The Army </a:t>
            </a:r>
            <a:r>
              <a:rPr lang="en-US" dirty="0" smtClean="0">
                <a:solidFill>
                  <a:schemeClr val="tx2"/>
                </a:solidFill>
                <a:latin typeface="+mj-lt"/>
                <a:ea typeface="+mj-ea"/>
                <a:cs typeface="+mj-cs"/>
              </a:rPr>
              <a:t>Air Corps </a:t>
            </a:r>
            <a:r>
              <a:rPr lang="en-US" dirty="0" smtClean="0">
                <a:solidFill>
                  <a:schemeClr val="tx2"/>
                </a:solidFill>
                <a:latin typeface="+mj-lt"/>
                <a:ea typeface="+mj-ea"/>
                <a:cs typeface="+mj-cs"/>
              </a:rPr>
              <a:t>was experiencing </a:t>
            </a:r>
            <a:r>
              <a:rPr lang="en-US" dirty="0" smtClean="0">
                <a:solidFill>
                  <a:schemeClr val="tx2"/>
                </a:solidFill>
                <a:latin typeface="+mj-lt"/>
                <a:ea typeface="+mj-ea"/>
                <a:cs typeface="+mj-cs"/>
              </a:rPr>
              <a:t>heavy B-17 and B-24 bomber losses. One bomber formation of 200 bombers lost 65 </a:t>
            </a:r>
            <a:r>
              <a:rPr lang="en-US" dirty="0" smtClean="0"/>
              <a:t>planes</a:t>
            </a:r>
            <a:r>
              <a:rPr lang="en-US" dirty="0" smtClean="0">
                <a:solidFill>
                  <a:schemeClr val="tx2"/>
                </a:solidFill>
                <a:latin typeface="+mj-lt"/>
                <a:ea typeface="+mj-ea"/>
                <a:cs typeface="+mj-cs"/>
              </a:rPr>
              <a:t> </a:t>
            </a:r>
            <a:r>
              <a:rPr lang="en-US" dirty="0" smtClean="0">
                <a:solidFill>
                  <a:schemeClr val="tx2"/>
                </a:solidFill>
                <a:latin typeface="+mj-lt"/>
                <a:ea typeface="+mj-ea"/>
                <a:cs typeface="+mj-cs"/>
              </a:rPr>
              <a:t>on one bombing mission. </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4000" dirty="0" smtClean="0"/>
              <a:t>American Bombers Suffering Heavy Losses.</a:t>
            </a:r>
          </a:p>
        </p:txBody>
      </p:sp>
      <p:pic>
        <p:nvPicPr>
          <p:cNvPr id="160772" name="Picture 4" descr="http://lyonairmuseum.org/wp-content/uploads/2012/04/scan0001.jpg"/>
          <p:cNvPicPr>
            <a:picLocks noChangeAspect="1" noChangeArrowheads="1"/>
          </p:cNvPicPr>
          <p:nvPr/>
        </p:nvPicPr>
        <p:blipFill>
          <a:blip r:embed="rId2" cstate="screen"/>
          <a:srcRect/>
          <a:stretch>
            <a:fillRect/>
          </a:stretch>
        </p:blipFill>
        <p:spPr bwMode="auto">
          <a:xfrm>
            <a:off x="1752600" y="1524000"/>
            <a:ext cx="5410200" cy="4397669"/>
          </a:xfrm>
          <a:prstGeom prst="rect">
            <a:avLst/>
          </a:prstGeom>
          <a:noFill/>
        </p:spPr>
      </p:pic>
      <p:sp>
        <p:nvSpPr>
          <p:cNvPr id="10" name="TextBox 9"/>
          <p:cNvSpPr txBox="1"/>
          <p:nvPr/>
        </p:nvSpPr>
        <p:spPr>
          <a:xfrm>
            <a:off x="1752600" y="6019800"/>
            <a:ext cx="5943600" cy="246221"/>
          </a:xfrm>
          <a:prstGeom prst="rect">
            <a:avLst/>
          </a:prstGeom>
          <a:noFill/>
        </p:spPr>
        <p:txBody>
          <a:bodyPr wrap="square" rtlCol="0">
            <a:spAutoFit/>
          </a:bodyPr>
          <a:lstStyle/>
          <a:p>
            <a:r>
              <a:rPr lang="en-US" sz="1000" dirty="0" smtClean="0"/>
              <a:t>Lyonairmuseum.org  top: Boeing B-17 Flying Fortress bottom: B-24 Liberator</a:t>
            </a:r>
            <a:endParaRPr lang="en-US" sz="1000"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049962"/>
          </a:xfrm>
        </p:spPr>
        <p:txBody>
          <a:bodyPr/>
          <a:lstStyle/>
          <a:p>
            <a:pPr algn="l"/>
            <a:r>
              <a:rPr lang="en-US" sz="3600" dirty="0" smtClean="0">
                <a:solidFill>
                  <a:schemeClr val="tx2"/>
                </a:solidFill>
                <a:latin typeface="+mj-lt"/>
                <a:ea typeface="+mj-ea"/>
                <a:cs typeface="+mj-cs"/>
              </a:rPr>
              <a:t/>
            </a:r>
            <a:br>
              <a:rPr lang="en-US" sz="3600" dirty="0" smtClean="0">
                <a:solidFill>
                  <a:schemeClr val="tx2"/>
                </a:solidFill>
                <a:latin typeface="+mj-lt"/>
                <a:ea typeface="+mj-ea"/>
                <a:cs typeface="+mj-cs"/>
              </a:rPr>
            </a:br>
            <a:r>
              <a:rPr lang="en-US" sz="3600" dirty="0" smtClean="0"/>
              <a:t/>
            </a:r>
            <a:br>
              <a:rPr lang="en-US" sz="3600" dirty="0" smtClean="0"/>
            </a:br>
            <a:r>
              <a:rPr lang="en-US" sz="3600" dirty="0" smtClean="0"/>
              <a:t/>
            </a:r>
            <a:br>
              <a:rPr lang="en-US" sz="3600" dirty="0" smtClean="0"/>
            </a:br>
            <a:r>
              <a:rPr lang="en-US" sz="3600" dirty="0" smtClean="0">
                <a:solidFill>
                  <a:schemeClr val="tx2"/>
                </a:solidFill>
                <a:latin typeface="+mj-lt"/>
                <a:ea typeface="+mj-ea"/>
                <a:cs typeface="+mj-cs"/>
              </a:rPr>
              <a:t>The </a:t>
            </a:r>
            <a:r>
              <a:rPr lang="en-US" sz="3600" dirty="0" smtClean="0">
                <a:solidFill>
                  <a:schemeClr val="tx2"/>
                </a:solidFill>
                <a:latin typeface="+mj-lt"/>
                <a:ea typeface="+mj-ea"/>
                <a:cs typeface="+mj-cs"/>
              </a:rPr>
              <a:t>bombers were escorted by white fighter pilots, highly trained and very </a:t>
            </a:r>
            <a:r>
              <a:rPr lang="en-US" sz="3600" dirty="0" smtClean="0">
                <a:solidFill>
                  <a:schemeClr val="tx2"/>
                </a:solidFill>
                <a:latin typeface="+mj-lt"/>
                <a:ea typeface="+mj-ea"/>
                <a:cs typeface="+mj-cs"/>
              </a:rPr>
              <a:t>competent, but they wanted the honor of becoming an ACE – having shot down five enemy </a:t>
            </a:r>
            <a:r>
              <a:rPr lang="en-US" sz="3600" dirty="0" smtClean="0">
                <a:solidFill>
                  <a:schemeClr val="tx2"/>
                </a:solidFill>
                <a:latin typeface="+mj-lt"/>
                <a:ea typeface="+mj-ea"/>
                <a:cs typeface="+mj-cs"/>
              </a:rPr>
              <a:t/>
            </a:r>
            <a:br>
              <a:rPr lang="en-US" sz="3600" dirty="0" smtClean="0">
                <a:solidFill>
                  <a:schemeClr val="tx2"/>
                </a:solidFill>
                <a:latin typeface="+mj-lt"/>
                <a:ea typeface="+mj-ea"/>
                <a:cs typeface="+mj-cs"/>
              </a:rPr>
            </a:br>
            <a:r>
              <a:rPr lang="en-US" sz="3600" dirty="0" smtClean="0">
                <a:solidFill>
                  <a:schemeClr val="tx2"/>
                </a:solidFill>
                <a:latin typeface="+mj-lt"/>
                <a:ea typeface="+mj-ea"/>
                <a:cs typeface="+mj-cs"/>
              </a:rPr>
              <a:t> </a:t>
            </a:r>
            <a:br>
              <a:rPr lang="en-US" sz="3600" dirty="0" smtClean="0">
                <a:solidFill>
                  <a:schemeClr val="tx2"/>
                </a:solidFill>
                <a:latin typeface="+mj-lt"/>
                <a:ea typeface="+mj-ea"/>
                <a:cs typeface="+mj-cs"/>
              </a:rPr>
            </a:br>
            <a:r>
              <a:rPr lang="en-US" sz="3600" dirty="0" smtClean="0">
                <a:solidFill>
                  <a:schemeClr val="tx2"/>
                </a:solidFill>
                <a:latin typeface="+mj-lt"/>
                <a:ea typeface="+mj-ea"/>
                <a:cs typeface="+mj-cs"/>
              </a:rPr>
              <a:t>The Army </a:t>
            </a:r>
            <a:r>
              <a:rPr lang="en-US" sz="3600" dirty="0" smtClean="0">
                <a:solidFill>
                  <a:schemeClr val="tx2"/>
                </a:solidFill>
                <a:latin typeface="+mj-lt"/>
                <a:ea typeface="+mj-ea"/>
                <a:cs typeface="+mj-cs"/>
              </a:rPr>
              <a:t>Air Corps </a:t>
            </a:r>
            <a:r>
              <a:rPr lang="en-US" sz="3600" dirty="0" smtClean="0">
                <a:solidFill>
                  <a:schemeClr val="tx2"/>
                </a:solidFill>
                <a:latin typeface="+mj-lt"/>
                <a:ea typeface="+mj-ea"/>
                <a:cs typeface="+mj-cs"/>
              </a:rPr>
              <a:t>had a tradition </a:t>
            </a:r>
            <a:r>
              <a:rPr lang="en-US" sz="3600" dirty="0" smtClean="0">
                <a:solidFill>
                  <a:schemeClr val="tx2"/>
                </a:solidFill>
                <a:latin typeface="+mj-lt"/>
                <a:ea typeface="+mj-ea"/>
                <a:cs typeface="+mj-cs"/>
              </a:rPr>
              <a:t>of following </a:t>
            </a:r>
            <a:r>
              <a:rPr lang="en-US" sz="3600" dirty="0" smtClean="0"/>
              <a:t>an</a:t>
            </a:r>
            <a:r>
              <a:rPr lang="en-US" sz="3600" dirty="0" smtClean="0">
                <a:solidFill>
                  <a:schemeClr val="tx2"/>
                </a:solidFill>
                <a:latin typeface="+mj-lt"/>
                <a:ea typeface="+mj-ea"/>
                <a:cs typeface="+mj-cs"/>
              </a:rPr>
              <a:t> enemy all the way to </a:t>
            </a:r>
            <a:r>
              <a:rPr lang="en-US" sz="3600" dirty="0" smtClean="0">
                <a:solidFill>
                  <a:schemeClr val="tx2"/>
                </a:solidFill>
                <a:latin typeface="+mj-lt"/>
                <a:ea typeface="+mj-ea"/>
                <a:cs typeface="+mj-cs"/>
              </a:rPr>
              <a:t>its home </a:t>
            </a:r>
            <a:r>
              <a:rPr lang="en-US" sz="3600" dirty="0" smtClean="0">
                <a:solidFill>
                  <a:schemeClr val="tx2"/>
                </a:solidFill>
                <a:latin typeface="+mj-lt"/>
                <a:ea typeface="+mj-ea"/>
                <a:cs typeface="+mj-cs"/>
              </a:rPr>
              <a:t>land if necessary in order to </a:t>
            </a:r>
            <a:r>
              <a:rPr lang="en-US" sz="3600" dirty="0" smtClean="0">
                <a:solidFill>
                  <a:schemeClr val="tx2"/>
                </a:solidFill>
                <a:latin typeface="+mj-lt"/>
                <a:ea typeface="+mj-ea"/>
                <a:cs typeface="+mj-cs"/>
              </a:rPr>
              <a:t>shoot it down.</a:t>
            </a:r>
            <a:br>
              <a:rPr lang="en-US" sz="3600" dirty="0" smtClean="0">
                <a:solidFill>
                  <a:schemeClr val="tx2"/>
                </a:solidFill>
                <a:latin typeface="+mj-lt"/>
                <a:ea typeface="+mj-ea"/>
                <a:cs typeface="+mj-cs"/>
              </a:rPr>
            </a:br>
            <a:r>
              <a:rPr lang="en-US" sz="3600" dirty="0" smtClean="0">
                <a:solidFill>
                  <a:schemeClr val="tx2"/>
                </a:solidFill>
                <a:latin typeface="+mj-lt"/>
                <a:ea typeface="+mj-ea"/>
                <a:cs typeface="+mj-cs"/>
              </a:rPr>
              <a:t> </a:t>
            </a:r>
            <a:br>
              <a:rPr lang="en-US" sz="3600" dirty="0" smtClean="0">
                <a:solidFill>
                  <a:schemeClr val="tx2"/>
                </a:solidFill>
                <a:latin typeface="+mj-lt"/>
                <a:ea typeface="+mj-ea"/>
                <a:cs typeface="+mj-cs"/>
              </a:rPr>
            </a:b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049962"/>
          </a:xfrm>
        </p:spPr>
        <p:txBody>
          <a:bodyPr/>
          <a:lstStyle/>
          <a:p>
            <a:pPr algn="l"/>
            <a:r>
              <a:rPr lang="en-US" dirty="0" smtClean="0">
                <a:solidFill>
                  <a:schemeClr val="tx2"/>
                </a:solidFill>
                <a:latin typeface="+mj-lt"/>
                <a:ea typeface="+mj-ea"/>
                <a:cs typeface="+mj-cs"/>
              </a:rPr>
              <a:t>Who is guarding the bombers if their escorts fly away chasing the enemy?</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202362"/>
          </a:xfrm>
        </p:spPr>
        <p:txBody>
          <a:bodyPr/>
          <a:lstStyle/>
          <a:p>
            <a:pPr algn="l"/>
            <a:r>
              <a:rPr lang="en-US" dirty="0" smtClean="0">
                <a:solidFill>
                  <a:schemeClr val="tx2"/>
                </a:solidFill>
                <a:latin typeface="+mj-lt"/>
                <a:ea typeface="+mj-ea"/>
                <a:cs typeface="+mj-cs"/>
              </a:rPr>
              <a:t/>
            </a:r>
            <a:br>
              <a:rPr lang="en-US" dirty="0" smtClean="0">
                <a:solidFill>
                  <a:schemeClr val="tx2"/>
                </a:solidFill>
                <a:latin typeface="+mj-lt"/>
                <a:ea typeface="+mj-ea"/>
                <a:cs typeface="+mj-cs"/>
              </a:rPr>
            </a:br>
            <a:r>
              <a:rPr lang="en-US" dirty="0" smtClean="0"/>
              <a:t/>
            </a:r>
            <a:br>
              <a:rPr lang="en-US" dirty="0" smtClean="0"/>
            </a:br>
            <a:r>
              <a:rPr lang="en-US" dirty="0" smtClean="0">
                <a:solidFill>
                  <a:schemeClr val="tx2"/>
                </a:solidFill>
                <a:latin typeface="+mj-lt"/>
                <a:ea typeface="+mj-ea"/>
                <a:cs typeface="+mj-cs"/>
              </a:rPr>
              <a:t>Benjamin </a:t>
            </a:r>
            <a:r>
              <a:rPr lang="en-US" dirty="0" smtClean="0">
                <a:solidFill>
                  <a:schemeClr val="tx2"/>
                </a:solidFill>
                <a:latin typeface="+mj-lt"/>
                <a:ea typeface="+mj-ea"/>
                <a:cs typeface="+mj-cs"/>
              </a:rPr>
              <a:t>Davis </a:t>
            </a:r>
            <a:r>
              <a:rPr lang="en-US" dirty="0" smtClean="0">
                <a:solidFill>
                  <a:schemeClr val="tx2"/>
                </a:solidFill>
                <a:latin typeface="+mj-lt"/>
                <a:ea typeface="+mj-ea"/>
                <a:cs typeface="+mj-cs"/>
              </a:rPr>
              <a:t>Jr. was </a:t>
            </a:r>
            <a:r>
              <a:rPr lang="en-US" dirty="0" smtClean="0">
                <a:solidFill>
                  <a:schemeClr val="tx2"/>
                </a:solidFill>
                <a:latin typeface="+mj-lt"/>
                <a:ea typeface="+mj-ea"/>
                <a:cs typeface="+mj-cs"/>
              </a:rPr>
              <a:t>asked to escort bombers. </a:t>
            </a:r>
            <a:br>
              <a:rPr lang="en-US" dirty="0" smtClean="0">
                <a:solidFill>
                  <a:schemeClr val="tx2"/>
                </a:solidFill>
                <a:latin typeface="+mj-lt"/>
                <a:ea typeface="+mj-ea"/>
                <a:cs typeface="+mj-cs"/>
              </a:rPr>
            </a:br>
            <a:r>
              <a:rPr lang="en-US" dirty="0" smtClean="0">
                <a:solidFill>
                  <a:schemeClr val="tx2"/>
                </a:solidFill>
                <a:latin typeface="+mj-lt"/>
                <a:ea typeface="+mj-ea"/>
                <a:cs typeface="+mj-cs"/>
              </a:rPr>
              <a:t>Davis told his men – anyone leaving the bombing formation to chase a German fighter will be court marshaled and grounded.  Any bomber that gets shot down, you best be shot down first.</a:t>
            </a:r>
            <a:br>
              <a:rPr lang="en-US" dirty="0" smtClean="0">
                <a:solidFill>
                  <a:schemeClr val="tx2"/>
                </a:solidFill>
                <a:latin typeface="+mj-lt"/>
                <a:ea typeface="+mj-ea"/>
                <a:cs typeface="+mj-cs"/>
              </a:rPr>
            </a:br>
            <a:r>
              <a:rPr lang="en-US" dirty="0" smtClean="0">
                <a:solidFill>
                  <a:schemeClr val="tx2"/>
                </a:solidFill>
                <a:latin typeface="+mj-lt"/>
                <a:ea typeface="+mj-ea"/>
                <a:cs typeface="+mj-cs"/>
              </a:rPr>
              <a:t> </a:t>
            </a:r>
            <a:br>
              <a:rPr lang="en-US" dirty="0" smtClean="0">
                <a:solidFill>
                  <a:schemeClr val="tx2"/>
                </a:solidFill>
                <a:latin typeface="+mj-lt"/>
                <a:ea typeface="+mj-ea"/>
                <a:cs typeface="+mj-cs"/>
              </a:rPr>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668962"/>
          </a:xfrm>
        </p:spPr>
        <p:txBody>
          <a:bodyPr/>
          <a:lstStyle/>
          <a:p>
            <a:pPr algn="l"/>
            <a:r>
              <a:rPr lang="en-US" b="1" dirty="0" smtClean="0">
                <a:solidFill>
                  <a:schemeClr val="tx2"/>
                </a:solidFill>
                <a:latin typeface="+mj-lt"/>
                <a:ea typeface="+mj-ea"/>
                <a:cs typeface="+mj-cs"/>
              </a:rPr>
              <a:t>To discuss the Tuskegee Airmen’s VISION, I want to go back to 1932 when Benjamin O. Davis Jr. entered West Point.</a:t>
            </a:r>
            <a:br>
              <a:rPr lang="en-US" b="1" dirty="0" smtClean="0">
                <a:solidFill>
                  <a:schemeClr val="tx2"/>
                </a:solidFill>
                <a:latin typeface="+mj-lt"/>
                <a:ea typeface="+mj-ea"/>
                <a:cs typeface="+mj-cs"/>
              </a:rPr>
            </a:b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9746" name="Picture 2" descr="http://cmsimg.freep.com/apps/pbcsi.dll/bilde?Site=C4&amp;Date=20120127&amp;Category=COL10&amp;ArtNo=201270438&amp;Ref=AR&amp;MaxW=640&amp;Border=0&amp;Rochelle-Riley-Red-Tails-brings-hope-airmen-s-story-will-fly-high"/>
          <p:cNvPicPr>
            <a:picLocks noChangeAspect="1" noChangeArrowheads="1"/>
          </p:cNvPicPr>
          <p:nvPr/>
        </p:nvPicPr>
        <p:blipFill>
          <a:blip r:embed="rId2" cstate="screen"/>
          <a:srcRect/>
          <a:stretch>
            <a:fillRect/>
          </a:stretch>
        </p:blipFill>
        <p:spPr bwMode="auto">
          <a:xfrm>
            <a:off x="533400" y="1066800"/>
            <a:ext cx="8103444" cy="4191000"/>
          </a:xfrm>
          <a:prstGeom prst="rect">
            <a:avLst/>
          </a:prstGeom>
          <a:noFill/>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049962"/>
          </a:xfrm>
        </p:spPr>
        <p:txBody>
          <a:bodyPr/>
          <a:lstStyle/>
          <a:p>
            <a:pPr algn="l"/>
            <a:r>
              <a:rPr lang="en-US" dirty="0" smtClean="0"/>
              <a:t>The Tuskegee Airmen showed up on time to rendezvous with the bombers. They stayed close to them and never left them by chasing an enemy fighter. They developed the bomber crew’s trust and confidence.</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lstStyle/>
          <a:p>
            <a:pPr algn="l"/>
            <a:r>
              <a:rPr lang="en-US" dirty="0" smtClean="0"/>
              <a:t>The Tuskegee Airmen escorted 11,583 bombers during 200 separate missions over the period of one year. They never lost a bomber because of a enemy fighter shooting it down.</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lstStyle/>
          <a:p>
            <a:r>
              <a:rPr lang="en-US" dirty="0" smtClean="0">
                <a:solidFill>
                  <a:schemeClr val="tx2"/>
                </a:solidFill>
                <a:latin typeface="+mj-lt"/>
                <a:ea typeface="+mj-ea"/>
                <a:cs typeface="+mj-cs"/>
              </a:rPr>
              <a:t>The Tuskegee Airmen developed </a:t>
            </a:r>
            <a:r>
              <a:rPr lang="en-US" dirty="0" smtClean="0">
                <a:solidFill>
                  <a:srgbClr val="00B050"/>
                </a:solidFill>
                <a:latin typeface="+mj-lt"/>
                <a:ea typeface="+mj-ea"/>
                <a:cs typeface="+mj-cs"/>
              </a:rPr>
              <a:t>TRUST</a:t>
            </a:r>
            <a:r>
              <a:rPr lang="en-US" dirty="0" smtClean="0">
                <a:solidFill>
                  <a:schemeClr val="tx2"/>
                </a:solidFill>
                <a:latin typeface="+mj-lt"/>
                <a:ea typeface="+mj-ea"/>
                <a:cs typeface="+mj-cs"/>
              </a:rPr>
              <a:t> among the bomber pilots.</a:t>
            </a:r>
            <a:br>
              <a:rPr lang="en-US" dirty="0" smtClean="0">
                <a:solidFill>
                  <a:schemeClr val="tx2"/>
                </a:solidFill>
                <a:latin typeface="+mj-lt"/>
                <a:ea typeface="+mj-ea"/>
                <a:cs typeface="+mj-cs"/>
              </a:rPr>
            </a:br>
            <a:r>
              <a:rPr lang="en-US" dirty="0" smtClean="0">
                <a:solidFill>
                  <a:schemeClr val="tx2"/>
                </a:solidFill>
                <a:latin typeface="+mj-lt"/>
                <a:ea typeface="+mj-ea"/>
                <a:cs typeface="+mj-cs"/>
              </a:rPr>
              <a:t> </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pPr algn="l"/>
            <a:r>
              <a:rPr lang="en-US" dirty="0" smtClean="0"/>
              <a:t>A bomber pilot I interviewed told me his bomber crew was comprised of Georgia and Alabama rednecks. “You know how these southern crackers felt about blacks,” he said.</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pPr algn="l"/>
            <a:r>
              <a:rPr lang="en-US" dirty="0" smtClean="0"/>
              <a:t>When our bomber formation got to the rendezvous point, being the place where our fighter pilot escorts join the bombers, all my crew members got on their knees and prayed. </a:t>
            </a:r>
            <a:br>
              <a:rPr lang="en-US" dirty="0" smtClean="0"/>
            </a:br>
            <a:r>
              <a:rPr lang="en-US" dirty="0" smtClean="0"/>
              <a:t> </a:t>
            </a:r>
            <a:br>
              <a:rPr lang="en-US" dirty="0" smtClean="0"/>
            </a:br>
            <a:r>
              <a:rPr lang="en-US" dirty="0" smtClean="0"/>
              <a:t>“Did they pray for a successful bombing run?” I asked.</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lstStyle/>
          <a:p>
            <a:pPr algn="l"/>
            <a:r>
              <a:rPr lang="en-US" dirty="0" smtClean="0"/>
              <a:t>“No,” he replied.</a:t>
            </a:r>
            <a:br>
              <a:rPr lang="en-US" dirty="0" smtClean="0"/>
            </a:br>
            <a:r>
              <a:rPr lang="en-US" dirty="0" smtClean="0"/>
              <a:t>“Did they pray to be kept safe and free from harm on their mission?” I inquired.</a:t>
            </a:r>
            <a:br>
              <a:rPr lang="en-US" dirty="0" smtClean="0"/>
            </a:br>
            <a:r>
              <a:rPr lang="en-US" dirty="0" smtClean="0"/>
              <a:t>“No,” he replied.</a:t>
            </a:r>
            <a:br>
              <a:rPr lang="en-US" dirty="0" smtClean="0"/>
            </a:br>
            <a:r>
              <a:rPr lang="en-US" dirty="0" smtClean="0"/>
              <a:t>He then stated, “They prayed when their fighter escorts show up that they have red tails.”</a:t>
            </a: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3"/>
          <p:cNvSpPr txBox="1">
            <a:spLocks noChangeArrowheads="1"/>
          </p:cNvSpPr>
          <p:nvPr/>
        </p:nvSpPr>
        <p:spPr bwMode="auto">
          <a:xfrm>
            <a:off x="674250" y="4267200"/>
            <a:ext cx="7444667" cy="1323439"/>
          </a:xfrm>
          <a:prstGeom prst="rect">
            <a:avLst/>
          </a:prstGeom>
          <a:noFill/>
          <a:ln w="9525">
            <a:noFill/>
            <a:miter lim="800000"/>
            <a:headEnd/>
            <a:tailEnd/>
          </a:ln>
        </p:spPr>
        <p:txBody>
          <a:bodyPr wrap="none">
            <a:spAutoFit/>
          </a:bodyPr>
          <a:lstStyle/>
          <a:p>
            <a:pPr algn="ctr"/>
            <a:endParaRPr lang="en-US" sz="2000" b="1" dirty="0"/>
          </a:p>
          <a:p>
            <a:pPr algn="ctr"/>
            <a:r>
              <a:rPr lang="en-US" sz="2000" b="1" dirty="0"/>
              <a:t>Tuskegee Airmen were asked to help escort our bombers.</a:t>
            </a:r>
          </a:p>
          <a:p>
            <a:pPr algn="ctr"/>
            <a:r>
              <a:rPr lang="en-US" sz="1400" b="1" dirty="0" smtClean="0"/>
              <a:t>They were given </a:t>
            </a:r>
            <a:r>
              <a:rPr lang="en-US" sz="1400" b="1" dirty="0"/>
              <a:t>P-51 Mustang Fighters – Painted tails bright red for pride.</a:t>
            </a:r>
            <a:endParaRPr lang="en-US" sz="1400" dirty="0"/>
          </a:p>
          <a:p>
            <a:pPr algn="ctr">
              <a:spcBef>
                <a:spcPct val="20000"/>
              </a:spcBef>
              <a:buFontTx/>
              <a:buChar char="•"/>
            </a:pPr>
            <a:endParaRPr lang="en-US" sz="2000" b="1" dirty="0"/>
          </a:p>
        </p:txBody>
      </p:sp>
      <p:pic>
        <p:nvPicPr>
          <p:cNvPr id="192516" name="Picture 4" descr="http://www.mustangsmustangs.net/p-51/p51survivors/pages/picfiles/42-103645/42-103645_00130_jb5.jpg"/>
          <p:cNvPicPr>
            <a:picLocks noChangeAspect="1" noChangeArrowheads="1"/>
          </p:cNvPicPr>
          <p:nvPr/>
        </p:nvPicPr>
        <p:blipFill>
          <a:blip r:embed="rId2" cstate="screen"/>
          <a:srcRect/>
          <a:stretch>
            <a:fillRect/>
          </a:stretch>
        </p:blipFill>
        <p:spPr bwMode="auto">
          <a:xfrm>
            <a:off x="1676400" y="457200"/>
            <a:ext cx="5715000" cy="3810000"/>
          </a:xfrm>
          <a:prstGeom prst="rect">
            <a:avLst/>
          </a:prstGeom>
          <a:noFill/>
        </p:spPr>
      </p:pic>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lstStyle/>
          <a:p>
            <a:pPr algn="l"/>
            <a:r>
              <a:rPr lang="en-US" b="1" dirty="0" smtClean="0">
                <a:solidFill>
                  <a:schemeClr val="tx2"/>
                </a:solidFill>
                <a:latin typeface="+mj-lt"/>
                <a:ea typeface="+mj-ea"/>
                <a:cs typeface="+mj-cs"/>
              </a:rPr>
              <a:t>Yes, as I studied the Tuskegee Airmen, I wanted to know and understand how they </a:t>
            </a:r>
            <a:r>
              <a:rPr lang="en-US" b="1" dirty="0" smtClean="0"/>
              <a:t>established </a:t>
            </a:r>
            <a:r>
              <a:rPr lang="en-US" b="1" dirty="0" smtClean="0">
                <a:solidFill>
                  <a:srgbClr val="00B050"/>
                </a:solidFill>
              </a:rPr>
              <a:t>trust.</a:t>
            </a: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r>
              <a:rPr lang="en-US" b="1" dirty="0" smtClean="0">
                <a:solidFill>
                  <a:schemeClr val="tx2"/>
                </a:solidFill>
                <a:latin typeface="+mj-lt"/>
                <a:ea typeface="+mj-ea"/>
                <a:cs typeface="+mj-cs"/>
              </a:rPr>
              <a:t> </a:t>
            </a: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r>
              <a:rPr lang="en-US" dirty="0" smtClean="0">
                <a:solidFill>
                  <a:schemeClr val="tx2"/>
                </a:solidFill>
                <a:latin typeface="+mn-lt"/>
                <a:ea typeface="+mj-ea"/>
                <a:cs typeface="+mj-cs"/>
              </a:rPr>
              <a:t>Here</a:t>
            </a:r>
            <a:r>
              <a:rPr lang="en-US" b="1" dirty="0" smtClean="0">
                <a:solidFill>
                  <a:schemeClr val="tx2"/>
                </a:solidFill>
                <a:latin typeface="+mn-lt"/>
                <a:ea typeface="+mj-ea"/>
                <a:cs typeface="+mj-cs"/>
              </a:rPr>
              <a:t>’</a:t>
            </a:r>
            <a:r>
              <a:rPr lang="en-US" dirty="0" smtClean="0">
                <a:solidFill>
                  <a:schemeClr val="tx2"/>
                </a:solidFill>
                <a:latin typeface="+mn-lt"/>
                <a:ea typeface="+mj-ea"/>
                <a:cs typeface="+mj-cs"/>
              </a:rPr>
              <a:t>s what my research revealed</a:t>
            </a:r>
            <a:r>
              <a:rPr lang="en-US" b="1" dirty="0" smtClean="0">
                <a:solidFill>
                  <a:schemeClr val="tx2"/>
                </a:solidFill>
                <a:latin typeface="+mn-lt"/>
                <a:ea typeface="+mj-ea"/>
                <a:cs typeface="+mj-cs"/>
              </a:rPr>
              <a:t>:</a:t>
            </a: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381000" y="304800"/>
            <a:ext cx="8229600" cy="4525963"/>
          </a:xfrm>
        </p:spPr>
        <p:txBody>
          <a:bodyPr/>
          <a:lstStyle/>
          <a:p>
            <a:pPr eaLnBrk="1" hangingPunct="1">
              <a:buNone/>
            </a:pPr>
            <a:r>
              <a:rPr lang="en-US" sz="3600" b="1" dirty="0" smtClean="0">
                <a:solidFill>
                  <a:srgbClr val="008000"/>
                </a:solidFill>
              </a:rPr>
              <a:t>(Trust)</a:t>
            </a:r>
            <a:r>
              <a:rPr lang="en-US" sz="3600" b="1" dirty="0" smtClean="0"/>
              <a:t> </a:t>
            </a:r>
            <a:r>
              <a:rPr lang="en-US" sz="3600" b="1" i="1" dirty="0" smtClean="0"/>
              <a:t>Honor all commitments </a:t>
            </a:r>
            <a:r>
              <a:rPr lang="en-US" sz="3600" b="1" i="1" dirty="0" smtClean="0"/>
              <a:t>and</a:t>
            </a:r>
          </a:p>
          <a:p>
            <a:pPr eaLnBrk="1" hangingPunct="1">
              <a:buNone/>
            </a:pPr>
            <a:r>
              <a:rPr lang="en-US" sz="3600" b="1" i="1" dirty="0" smtClean="0"/>
              <a:t>obligations </a:t>
            </a:r>
            <a:r>
              <a:rPr lang="en-US" sz="3600" b="1" i="1" dirty="0" smtClean="0"/>
              <a:t>to everyone. Your </a:t>
            </a:r>
            <a:r>
              <a:rPr lang="en-US" sz="3600" b="1" i="1" dirty="0" smtClean="0"/>
              <a:t>pledge</a:t>
            </a:r>
          </a:p>
          <a:p>
            <a:pPr eaLnBrk="1" hangingPunct="1">
              <a:buNone/>
            </a:pPr>
            <a:r>
              <a:rPr lang="en-US" sz="3600" b="1" i="1" dirty="0" smtClean="0"/>
              <a:t>should </a:t>
            </a:r>
            <a:r>
              <a:rPr lang="en-US" sz="3600" b="1" i="1" dirty="0" smtClean="0"/>
              <a:t>be as meaningful to a king </a:t>
            </a:r>
            <a:r>
              <a:rPr lang="en-US" sz="3600" b="1" i="1" dirty="0" smtClean="0"/>
              <a:t>as</a:t>
            </a:r>
          </a:p>
          <a:p>
            <a:pPr eaLnBrk="1" hangingPunct="1">
              <a:buNone/>
            </a:pPr>
            <a:r>
              <a:rPr lang="en-US" sz="3600" b="1" i="1" dirty="0" smtClean="0"/>
              <a:t>to </a:t>
            </a:r>
            <a:r>
              <a:rPr lang="en-US" sz="3600" b="1" i="1" dirty="0" smtClean="0"/>
              <a:t>a beggar, for the value of </a:t>
            </a:r>
            <a:r>
              <a:rPr lang="en-US" sz="3600" b="1" i="1" dirty="0" smtClean="0"/>
              <a:t>a</a:t>
            </a:r>
          </a:p>
          <a:p>
            <a:pPr eaLnBrk="1" hangingPunct="1">
              <a:buNone/>
            </a:pPr>
            <a:r>
              <a:rPr lang="en-US" sz="3600" b="1" i="1" dirty="0" smtClean="0"/>
              <a:t>commitment </a:t>
            </a:r>
            <a:r>
              <a:rPr lang="en-US" sz="3600" b="1" i="1" dirty="0" smtClean="0"/>
              <a:t>is determined from </a:t>
            </a:r>
            <a:r>
              <a:rPr lang="en-US" sz="3600" b="1" i="1" dirty="0" smtClean="0"/>
              <a:t>its</a:t>
            </a:r>
          </a:p>
          <a:p>
            <a:pPr eaLnBrk="1" hangingPunct="1">
              <a:buNone/>
            </a:pPr>
            <a:r>
              <a:rPr lang="en-US" sz="3600" b="1" i="1" dirty="0" smtClean="0"/>
              <a:t>source</a:t>
            </a:r>
            <a:r>
              <a:rPr lang="en-US" sz="3600" b="1" i="1" dirty="0" smtClean="0"/>
              <a:t>, not to whom it is directed.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solidFill>
                  <a:srgbClr val="0066CC"/>
                </a:solidFill>
              </a:rPr>
              <a:t>Benjamin O. Davis Jr.</a:t>
            </a:r>
          </a:p>
        </p:txBody>
      </p:sp>
      <p:pic>
        <p:nvPicPr>
          <p:cNvPr id="177154" name="Picture 2" descr="http://www.allstar.fiu.edu/prime-tech/BIA/pic-104.gif"/>
          <p:cNvPicPr>
            <a:picLocks noChangeAspect="1" noChangeArrowheads="1"/>
          </p:cNvPicPr>
          <p:nvPr/>
        </p:nvPicPr>
        <p:blipFill>
          <a:blip r:embed="rId2" cstate="print"/>
          <a:srcRect/>
          <a:stretch>
            <a:fillRect/>
          </a:stretch>
        </p:blipFill>
        <p:spPr bwMode="auto">
          <a:xfrm>
            <a:off x="2590800" y="1371600"/>
            <a:ext cx="3581400" cy="4448175"/>
          </a:xfrm>
          <a:prstGeom prst="rect">
            <a:avLst/>
          </a:prstGeom>
          <a:noFill/>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lstStyle/>
          <a:p>
            <a:pPr algn="l"/>
            <a:r>
              <a:rPr lang="en-US" sz="3600" b="1" dirty="0" smtClean="0">
                <a:solidFill>
                  <a:schemeClr val="tx2"/>
                </a:solidFill>
                <a:latin typeface="+mj-lt"/>
                <a:ea typeface="+mj-ea"/>
                <a:cs typeface="+mj-cs"/>
              </a:rPr>
              <a:t/>
            </a:r>
            <a:br>
              <a:rPr lang="en-US" sz="3600" b="1" dirty="0" smtClean="0">
                <a:solidFill>
                  <a:schemeClr val="tx2"/>
                </a:solidFill>
                <a:latin typeface="+mj-lt"/>
                <a:ea typeface="+mj-ea"/>
                <a:cs typeface="+mj-cs"/>
              </a:rPr>
            </a:br>
            <a:r>
              <a:rPr lang="en-US" sz="3600" b="1" dirty="0" smtClean="0"/>
              <a:t/>
            </a:r>
            <a:br>
              <a:rPr lang="en-US" sz="3600" b="1" dirty="0" smtClean="0"/>
            </a:br>
            <a:r>
              <a:rPr lang="en-US" sz="3600" b="1" dirty="0" smtClean="0">
                <a:solidFill>
                  <a:schemeClr val="tx2"/>
                </a:solidFill>
                <a:latin typeface="+mj-lt"/>
                <a:ea typeface="+mj-ea"/>
                <a:cs typeface="+mj-cs"/>
              </a:rPr>
              <a:t>As </a:t>
            </a:r>
            <a:r>
              <a:rPr lang="en-US" sz="3600" b="1" dirty="0" smtClean="0">
                <a:solidFill>
                  <a:schemeClr val="tx2"/>
                </a:solidFill>
                <a:latin typeface="+mj-lt"/>
                <a:ea typeface="+mj-ea"/>
                <a:cs typeface="+mj-cs"/>
              </a:rPr>
              <a:t>I studied the Tuskegee Airmen, I wanted to know and understand how they maintain their </a:t>
            </a:r>
            <a:r>
              <a:rPr lang="en-US" sz="3600" b="1" dirty="0" smtClean="0">
                <a:solidFill>
                  <a:srgbClr val="00B050"/>
                </a:solidFill>
                <a:latin typeface="+mj-lt"/>
                <a:ea typeface="+mj-ea"/>
                <a:cs typeface="+mj-cs"/>
              </a:rPr>
              <a:t>SELF-ESTEEM </a:t>
            </a:r>
            <a:r>
              <a:rPr lang="en-US" sz="3600" b="1" dirty="0" smtClean="0">
                <a:solidFill>
                  <a:schemeClr val="tx2"/>
                </a:solidFill>
                <a:latin typeface="+mj-lt"/>
                <a:ea typeface="+mj-ea"/>
                <a:cs typeface="+mj-cs"/>
              </a:rPr>
              <a:t>while working under such adverse conditions; how did they know their self-worth while constantly being told they were incompetent?</a:t>
            </a:r>
            <a:r>
              <a:rPr lang="en-US" sz="3600" dirty="0" smtClean="0">
                <a:solidFill>
                  <a:schemeClr val="tx2"/>
                </a:solidFill>
                <a:latin typeface="+mj-lt"/>
                <a:ea typeface="+mj-ea"/>
                <a:cs typeface="+mj-cs"/>
              </a:rPr>
              <a:t/>
            </a:r>
            <a:br>
              <a:rPr lang="en-US" sz="3600" dirty="0" smtClean="0">
                <a:solidFill>
                  <a:schemeClr val="tx2"/>
                </a:solidFill>
                <a:latin typeface="+mj-lt"/>
                <a:ea typeface="+mj-ea"/>
                <a:cs typeface="+mj-cs"/>
              </a:rPr>
            </a:br>
            <a:r>
              <a:rPr lang="en-US" sz="3600" b="1" dirty="0" smtClean="0">
                <a:solidFill>
                  <a:schemeClr val="tx2"/>
                </a:solidFill>
                <a:latin typeface="+mj-lt"/>
                <a:ea typeface="+mj-ea"/>
                <a:cs typeface="+mj-cs"/>
              </a:rPr>
              <a:t> </a:t>
            </a:r>
            <a:r>
              <a:rPr lang="en-US" sz="3600" dirty="0" smtClean="0">
                <a:solidFill>
                  <a:schemeClr val="tx2"/>
                </a:solidFill>
                <a:latin typeface="+mj-lt"/>
                <a:ea typeface="+mj-ea"/>
                <a:cs typeface="+mj-cs"/>
              </a:rPr>
              <a:t/>
            </a:r>
            <a:br>
              <a:rPr lang="en-US" sz="3600" dirty="0" smtClean="0">
                <a:solidFill>
                  <a:schemeClr val="tx2"/>
                </a:solidFill>
                <a:latin typeface="+mj-lt"/>
                <a:ea typeface="+mj-ea"/>
                <a:cs typeface="+mj-cs"/>
              </a:rPr>
            </a:b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r>
              <a:rPr lang="en-US" b="1" dirty="0" smtClean="0">
                <a:solidFill>
                  <a:schemeClr val="tx2"/>
                </a:solidFill>
                <a:latin typeface="+mj-lt"/>
                <a:ea typeface="+mj-ea"/>
                <a:cs typeface="+mj-cs"/>
              </a:rPr>
              <a:t> </a:t>
            </a: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3"/>
          <p:cNvSpPr txBox="1">
            <a:spLocks noChangeArrowheads="1"/>
          </p:cNvSpPr>
          <p:nvPr/>
        </p:nvSpPr>
        <p:spPr bwMode="auto">
          <a:xfrm>
            <a:off x="1447800" y="304800"/>
            <a:ext cx="6174511" cy="830997"/>
          </a:xfrm>
          <a:prstGeom prst="rect">
            <a:avLst/>
          </a:prstGeom>
          <a:noFill/>
          <a:ln w="9525">
            <a:noFill/>
            <a:miter lim="800000"/>
            <a:headEnd/>
            <a:tailEnd/>
          </a:ln>
        </p:spPr>
        <p:txBody>
          <a:bodyPr wrap="none">
            <a:spAutoFit/>
          </a:bodyPr>
          <a:lstStyle/>
          <a:p>
            <a:pPr algn="ctr"/>
            <a:r>
              <a:rPr lang="en-US" sz="2400" b="1" dirty="0"/>
              <a:t>Forming the Tuskegee Airmen 477</a:t>
            </a:r>
            <a:r>
              <a:rPr lang="en-US" sz="2400" b="1" baseline="30000" dirty="0"/>
              <a:t>th</a:t>
            </a:r>
            <a:r>
              <a:rPr lang="en-US" sz="2400" b="1" dirty="0"/>
              <a:t> </a:t>
            </a:r>
            <a:r>
              <a:rPr lang="en-US" sz="2400" b="1" dirty="0" smtClean="0"/>
              <a:t>MBG</a:t>
            </a:r>
            <a:br>
              <a:rPr lang="en-US" sz="2400" b="1" dirty="0" smtClean="0"/>
            </a:br>
            <a:r>
              <a:rPr lang="en-US" sz="2400" b="1" dirty="0" smtClean="0"/>
              <a:t>(Medium Bombardment Group)</a:t>
            </a:r>
            <a:endParaRPr lang="en-US" sz="2400" b="1" dirty="0"/>
          </a:p>
        </p:txBody>
      </p:sp>
      <p:sp>
        <p:nvSpPr>
          <p:cNvPr id="17411" name="Text Box 4"/>
          <p:cNvSpPr txBox="1">
            <a:spLocks noChangeArrowheads="1"/>
          </p:cNvSpPr>
          <p:nvPr/>
        </p:nvSpPr>
        <p:spPr bwMode="auto">
          <a:xfrm>
            <a:off x="2667000" y="5105400"/>
            <a:ext cx="3554413" cy="457200"/>
          </a:xfrm>
          <a:prstGeom prst="rect">
            <a:avLst/>
          </a:prstGeom>
          <a:noFill/>
          <a:ln w="9525">
            <a:noFill/>
            <a:miter lim="800000"/>
            <a:headEnd/>
            <a:tailEnd/>
          </a:ln>
        </p:spPr>
        <p:txBody>
          <a:bodyPr wrap="none">
            <a:spAutoFit/>
          </a:bodyPr>
          <a:lstStyle/>
          <a:p>
            <a:r>
              <a:rPr lang="en-US" sz="2400" b="1" dirty="0">
                <a:solidFill>
                  <a:srgbClr val="FF3300"/>
                </a:solidFill>
              </a:rPr>
              <a:t>B-25j Mitchell Bombers</a:t>
            </a:r>
          </a:p>
        </p:txBody>
      </p:sp>
      <p:sp>
        <p:nvSpPr>
          <p:cNvPr id="5" name="TextBox 4"/>
          <p:cNvSpPr txBox="1"/>
          <p:nvPr/>
        </p:nvSpPr>
        <p:spPr>
          <a:xfrm>
            <a:off x="4724400" y="4572000"/>
            <a:ext cx="3200400" cy="246221"/>
          </a:xfrm>
          <a:prstGeom prst="rect">
            <a:avLst/>
          </a:prstGeom>
          <a:noFill/>
        </p:spPr>
        <p:txBody>
          <a:bodyPr wrap="square" rtlCol="0">
            <a:spAutoFit/>
          </a:bodyPr>
          <a:lstStyle/>
          <a:p>
            <a:r>
              <a:rPr lang="en-US" sz="1000" dirty="0" smtClean="0"/>
              <a:t>Panchito</a:t>
            </a:r>
            <a:r>
              <a:rPr lang="en-US" sz="1000" dirty="0" smtClean="0"/>
              <a:t> B-25 </a:t>
            </a:r>
            <a:r>
              <a:rPr lang="en-US" sz="1000" dirty="0" smtClean="0"/>
              <a:t>Mitchel</a:t>
            </a:r>
            <a:r>
              <a:rPr lang="en-US" sz="1000" dirty="0" smtClean="0"/>
              <a:t> Bomber / </a:t>
            </a:r>
            <a:r>
              <a:rPr lang="en-US" sz="1000" dirty="0" smtClean="0"/>
              <a:t>flickr</a:t>
            </a:r>
            <a:r>
              <a:rPr lang="en-US" sz="1000" dirty="0" smtClean="0"/>
              <a:t> – photo sharing</a:t>
            </a:r>
            <a:endParaRPr lang="en-US" sz="1000" dirty="0"/>
          </a:p>
        </p:txBody>
      </p:sp>
      <p:pic>
        <p:nvPicPr>
          <p:cNvPr id="183298" name="Picture 2" descr="http://farm4.staticflickr.com/3420/3375023235_f09c05fc5a_z.jpg"/>
          <p:cNvPicPr>
            <a:picLocks noChangeAspect="1" noChangeArrowheads="1"/>
          </p:cNvPicPr>
          <p:nvPr/>
        </p:nvPicPr>
        <p:blipFill>
          <a:blip r:embed="rId2" cstate="screen"/>
          <a:srcRect/>
          <a:stretch>
            <a:fillRect/>
          </a:stretch>
        </p:blipFill>
        <p:spPr bwMode="auto">
          <a:xfrm>
            <a:off x="1219200" y="1600200"/>
            <a:ext cx="6558455" cy="2971800"/>
          </a:xfrm>
          <a:prstGeom prst="rect">
            <a:avLst/>
          </a:prstGeom>
          <a:noFill/>
        </p:spPr>
      </p:pic>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T%20Airmen%20in%20flight%20gear"/>
          <p:cNvPicPr>
            <a:picLocks noChangeAspect="1" noChangeArrowheads="1"/>
          </p:cNvPicPr>
          <p:nvPr/>
        </p:nvPicPr>
        <p:blipFill>
          <a:blip r:embed="rId2" cstate="screen">
            <a:lum bright="6000" contrast="-6000"/>
          </a:blip>
          <a:srcRect/>
          <a:stretch>
            <a:fillRect/>
          </a:stretch>
        </p:blipFill>
        <p:spPr bwMode="auto">
          <a:xfrm>
            <a:off x="1143000" y="228600"/>
            <a:ext cx="6534150" cy="4962525"/>
          </a:xfrm>
          <a:prstGeom prst="rect">
            <a:avLst/>
          </a:prstGeom>
          <a:noFill/>
          <a:ln w="9525">
            <a:noFill/>
            <a:miter lim="800000"/>
            <a:headEnd/>
            <a:tailEnd/>
          </a:ln>
        </p:spPr>
      </p:pic>
      <p:sp>
        <p:nvSpPr>
          <p:cNvPr id="18435" name="Text Box 3"/>
          <p:cNvSpPr txBox="1">
            <a:spLocks noChangeArrowheads="1"/>
          </p:cNvSpPr>
          <p:nvPr/>
        </p:nvSpPr>
        <p:spPr bwMode="auto">
          <a:xfrm>
            <a:off x="2362200" y="5562600"/>
            <a:ext cx="4306888" cy="457200"/>
          </a:xfrm>
          <a:prstGeom prst="rect">
            <a:avLst/>
          </a:prstGeom>
          <a:noFill/>
          <a:ln w="9525">
            <a:noFill/>
            <a:miter lim="800000"/>
            <a:headEnd/>
            <a:tailEnd/>
          </a:ln>
        </p:spPr>
        <p:txBody>
          <a:bodyPr wrap="none">
            <a:spAutoFit/>
          </a:bodyPr>
          <a:lstStyle/>
          <a:p>
            <a:r>
              <a:rPr lang="en-US" sz="2400" b="1" dirty="0"/>
              <a:t>Tuskegee Airmen 477</a:t>
            </a:r>
            <a:r>
              <a:rPr lang="en-US" sz="2400" b="1" baseline="30000" dirty="0"/>
              <a:t>th</a:t>
            </a:r>
            <a:r>
              <a:rPr lang="en-US" sz="2400" b="1" dirty="0"/>
              <a:t> MBG</a:t>
            </a:r>
          </a:p>
        </p:txBody>
      </p:sp>
      <p:sp>
        <p:nvSpPr>
          <p:cNvPr id="4" name="TextBox 3"/>
          <p:cNvSpPr txBox="1"/>
          <p:nvPr/>
        </p:nvSpPr>
        <p:spPr>
          <a:xfrm>
            <a:off x="5715000" y="5181600"/>
            <a:ext cx="1981200" cy="246221"/>
          </a:xfrm>
          <a:prstGeom prst="rect">
            <a:avLst/>
          </a:prstGeom>
          <a:noFill/>
        </p:spPr>
        <p:txBody>
          <a:bodyPr wrap="square" rtlCol="0">
            <a:spAutoFit/>
          </a:bodyPr>
          <a:lstStyle/>
          <a:p>
            <a:r>
              <a:rPr lang="en-US" sz="1000" dirty="0" smtClean="0"/>
              <a:t>National Archives and Records</a:t>
            </a:r>
            <a:endParaRPr lang="en-US" sz="1000"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lstStyle/>
          <a:p>
            <a:pPr algn="l"/>
            <a:r>
              <a:rPr lang="en-US" b="1" dirty="0" smtClean="0">
                <a:solidFill>
                  <a:schemeClr val="tx2"/>
                </a:solidFill>
                <a:latin typeface="+mj-lt"/>
                <a:ea typeface="+mj-ea"/>
                <a:cs typeface="+mj-cs"/>
              </a:rPr>
              <a:t/>
            </a:r>
            <a:br>
              <a:rPr lang="en-US" b="1" dirty="0" smtClean="0">
                <a:solidFill>
                  <a:schemeClr val="tx2"/>
                </a:solidFill>
                <a:latin typeface="+mj-lt"/>
                <a:ea typeface="+mj-ea"/>
                <a:cs typeface="+mj-cs"/>
              </a:rPr>
            </a:br>
            <a:r>
              <a:rPr lang="en-US" dirty="0" smtClean="0">
                <a:solidFill>
                  <a:schemeClr val="tx2"/>
                </a:solidFill>
                <a:latin typeface="+mj-lt"/>
                <a:ea typeface="+mj-ea"/>
                <a:cs typeface="+mj-cs"/>
              </a:rPr>
              <a:t>Commander </a:t>
            </a:r>
            <a:r>
              <a:rPr lang="en-US" dirty="0" smtClean="0">
                <a:solidFill>
                  <a:schemeClr val="tx2"/>
                </a:solidFill>
                <a:latin typeface="+mj-lt"/>
                <a:ea typeface="+mj-ea"/>
                <a:cs typeface="+mj-cs"/>
              </a:rPr>
              <a:t>Selway of the 477</a:t>
            </a:r>
            <a:r>
              <a:rPr lang="en-US" baseline="30000" dirty="0" smtClean="0">
                <a:solidFill>
                  <a:schemeClr val="tx2"/>
                </a:solidFill>
                <a:latin typeface="+mj-lt"/>
                <a:ea typeface="+mj-ea"/>
                <a:cs typeface="+mj-cs"/>
              </a:rPr>
              <a:t>th</a:t>
            </a:r>
            <a:r>
              <a:rPr lang="en-US" dirty="0" smtClean="0">
                <a:solidFill>
                  <a:schemeClr val="tx2"/>
                </a:solidFill>
                <a:latin typeface="+mj-lt"/>
                <a:ea typeface="+mj-ea"/>
                <a:cs typeface="+mj-cs"/>
              </a:rPr>
              <a:t> MBG was a </a:t>
            </a:r>
            <a:r>
              <a:rPr lang="en-US" dirty="0" smtClean="0">
                <a:solidFill>
                  <a:schemeClr val="tx2"/>
                </a:solidFill>
                <a:latin typeface="+mj-lt"/>
                <a:ea typeface="+mj-ea"/>
                <a:cs typeface="+mj-cs"/>
              </a:rPr>
              <a:t>bigot.</a:t>
            </a:r>
            <a:r>
              <a:rPr lang="en-US" dirty="0" smtClean="0"/>
              <a:t> He w</a:t>
            </a:r>
            <a:r>
              <a:rPr lang="en-US" dirty="0" smtClean="0">
                <a:solidFill>
                  <a:schemeClr val="tx2"/>
                </a:solidFill>
                <a:latin typeface="+mj-lt"/>
                <a:ea typeface="+mj-ea"/>
                <a:cs typeface="+mj-cs"/>
              </a:rPr>
              <a:t>anted the Tuskegee </a:t>
            </a:r>
            <a:r>
              <a:rPr lang="en-US" dirty="0" smtClean="0">
                <a:solidFill>
                  <a:schemeClr val="tx2"/>
                </a:solidFill>
                <a:latin typeface="+mj-lt"/>
                <a:ea typeface="+mj-ea"/>
                <a:cs typeface="+mj-cs"/>
              </a:rPr>
              <a:t>Airmen to fail.</a:t>
            </a:r>
            <a:br>
              <a:rPr lang="en-US" dirty="0" smtClean="0">
                <a:solidFill>
                  <a:schemeClr val="tx2"/>
                </a:solidFill>
                <a:latin typeface="+mj-lt"/>
                <a:ea typeface="+mj-ea"/>
                <a:cs typeface="+mj-cs"/>
              </a:rPr>
            </a:br>
            <a:r>
              <a:rPr lang="en-US" dirty="0" smtClean="0"/>
              <a:t>He r</a:t>
            </a:r>
            <a:r>
              <a:rPr lang="en-US" dirty="0" smtClean="0">
                <a:solidFill>
                  <a:schemeClr val="tx2"/>
                </a:solidFill>
                <a:latin typeface="+mj-lt"/>
                <a:ea typeface="+mj-ea"/>
                <a:cs typeface="+mj-cs"/>
              </a:rPr>
              <a:t>efused </a:t>
            </a:r>
            <a:r>
              <a:rPr lang="en-US" dirty="0" smtClean="0">
                <a:solidFill>
                  <a:schemeClr val="tx2"/>
                </a:solidFill>
                <a:latin typeface="+mj-lt"/>
                <a:ea typeface="+mj-ea"/>
                <a:cs typeface="+mj-cs"/>
              </a:rPr>
              <a:t>to associate socially with </a:t>
            </a:r>
            <a:r>
              <a:rPr lang="en-US" dirty="0" smtClean="0">
                <a:solidFill>
                  <a:schemeClr val="tx2"/>
                </a:solidFill>
                <a:latin typeface="+mj-lt"/>
                <a:ea typeface="+mj-ea"/>
                <a:cs typeface="+mj-cs"/>
              </a:rPr>
              <a:t>men and</a:t>
            </a:r>
            <a:r>
              <a:rPr lang="en-US" dirty="0" smtClean="0"/>
              <a:t> k</a:t>
            </a:r>
            <a:r>
              <a:rPr lang="en-US" dirty="0" smtClean="0">
                <a:solidFill>
                  <a:schemeClr val="tx2"/>
                </a:solidFill>
                <a:latin typeface="+mj-lt"/>
                <a:ea typeface="+mj-ea"/>
                <a:cs typeface="+mj-cs"/>
              </a:rPr>
              <a:t>ept </a:t>
            </a:r>
            <a:r>
              <a:rPr lang="en-US" dirty="0" smtClean="0">
                <a:solidFill>
                  <a:schemeClr val="tx2"/>
                </a:solidFill>
                <a:latin typeface="+mj-lt"/>
                <a:ea typeface="+mj-ea"/>
                <a:cs typeface="+mj-cs"/>
              </a:rPr>
              <a:t>them highly segregated.</a:t>
            </a:r>
            <a:br>
              <a:rPr lang="en-US" dirty="0" smtClean="0">
                <a:solidFill>
                  <a:schemeClr val="tx2"/>
                </a:solidFill>
                <a:latin typeface="+mj-lt"/>
                <a:ea typeface="+mj-ea"/>
                <a:cs typeface="+mj-cs"/>
              </a:rPr>
            </a:br>
            <a:r>
              <a:rPr lang="en-US" dirty="0" smtClean="0"/>
              <a:t>Selway w</a:t>
            </a:r>
            <a:r>
              <a:rPr lang="en-US" dirty="0" smtClean="0">
                <a:solidFill>
                  <a:schemeClr val="tx2"/>
                </a:solidFill>
                <a:latin typeface="+mj-lt"/>
                <a:ea typeface="+mj-ea"/>
                <a:cs typeface="+mj-cs"/>
              </a:rPr>
              <a:t>anted </a:t>
            </a:r>
            <a:r>
              <a:rPr lang="en-US" dirty="0" smtClean="0">
                <a:solidFill>
                  <a:schemeClr val="tx2"/>
                </a:solidFill>
                <a:latin typeface="+mj-lt"/>
                <a:ea typeface="+mj-ea"/>
                <a:cs typeface="+mj-cs"/>
              </a:rPr>
              <a:t>to show everyone how inadequate blacks could be.</a:t>
            </a:r>
            <a:br>
              <a:rPr lang="en-US" dirty="0" smtClean="0">
                <a:solidFill>
                  <a:schemeClr val="tx2"/>
                </a:solidFill>
                <a:latin typeface="+mj-lt"/>
                <a:ea typeface="+mj-ea"/>
                <a:cs typeface="+mj-cs"/>
              </a:rPr>
            </a:b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pPr algn="l"/>
            <a:r>
              <a:rPr lang="en-US" sz="3200" b="1" dirty="0" smtClean="0">
                <a:solidFill>
                  <a:schemeClr val="tx2"/>
                </a:solidFill>
                <a:latin typeface="+mj-lt"/>
                <a:ea typeface="+mj-ea"/>
                <a:cs typeface="+mj-cs"/>
              </a:rPr>
              <a:t/>
            </a:r>
            <a:br>
              <a:rPr lang="en-US" sz="3200" b="1" dirty="0" smtClean="0">
                <a:solidFill>
                  <a:schemeClr val="tx2"/>
                </a:solidFill>
                <a:latin typeface="+mj-lt"/>
                <a:ea typeface="+mj-ea"/>
                <a:cs typeface="+mj-cs"/>
              </a:rPr>
            </a:br>
            <a:r>
              <a:rPr lang="en-US" sz="3200" b="1" dirty="0" smtClean="0"/>
              <a:t/>
            </a:r>
            <a:br>
              <a:rPr lang="en-US" sz="3200" b="1" dirty="0" smtClean="0"/>
            </a:br>
            <a:r>
              <a:rPr lang="en-US" sz="3200" b="1" dirty="0" smtClean="0"/>
              <a:t/>
            </a:r>
            <a:br>
              <a:rPr lang="en-US" sz="3200" b="1" dirty="0" smtClean="0"/>
            </a:br>
            <a:r>
              <a:rPr lang="en-US" sz="3200" dirty="0" smtClean="0">
                <a:solidFill>
                  <a:schemeClr val="tx2"/>
                </a:solidFill>
                <a:latin typeface="+mj-lt"/>
                <a:ea typeface="+mj-ea"/>
                <a:cs typeface="+mj-cs"/>
              </a:rPr>
              <a:t/>
            </a:r>
            <a:br>
              <a:rPr lang="en-US" sz="3200" dirty="0" smtClean="0">
                <a:solidFill>
                  <a:schemeClr val="tx2"/>
                </a:solidFill>
                <a:latin typeface="+mj-lt"/>
                <a:ea typeface="+mj-ea"/>
                <a:cs typeface="+mj-cs"/>
              </a:rPr>
            </a:br>
            <a:r>
              <a:rPr lang="en-US" sz="3200" dirty="0" smtClean="0">
                <a:solidFill>
                  <a:schemeClr val="tx2"/>
                </a:solidFill>
                <a:latin typeface="+mj-lt"/>
                <a:ea typeface="+mj-ea"/>
                <a:cs typeface="+mj-cs"/>
              </a:rPr>
              <a:t/>
            </a:r>
            <a:br>
              <a:rPr lang="en-US" sz="3200" dirty="0" smtClean="0">
                <a:solidFill>
                  <a:schemeClr val="tx2"/>
                </a:solidFill>
                <a:latin typeface="+mj-lt"/>
                <a:ea typeface="+mj-ea"/>
                <a:cs typeface="+mj-cs"/>
              </a:rPr>
            </a:br>
            <a:r>
              <a:rPr lang="en-US" sz="3200" dirty="0" smtClean="0">
                <a:solidFill>
                  <a:schemeClr val="tx2"/>
                </a:solidFill>
                <a:latin typeface="+mj-lt"/>
                <a:ea typeface="+mj-ea"/>
                <a:cs typeface="+mj-cs"/>
              </a:rPr>
              <a:t>To </a:t>
            </a:r>
            <a:r>
              <a:rPr lang="en-US" sz="3200" dirty="0" smtClean="0">
                <a:solidFill>
                  <a:schemeClr val="tx2"/>
                </a:solidFill>
                <a:latin typeface="+mj-lt"/>
                <a:ea typeface="+mj-ea"/>
                <a:cs typeface="+mj-cs"/>
              </a:rPr>
              <a:t>help insure their failure and low morale, </a:t>
            </a:r>
            <a:r>
              <a:rPr lang="en-US" sz="3200" dirty="0" smtClean="0"/>
              <a:t>the </a:t>
            </a:r>
            <a:r>
              <a:rPr lang="en-US" sz="3200" dirty="0" smtClean="0">
                <a:solidFill>
                  <a:schemeClr val="tx2"/>
                </a:solidFill>
                <a:latin typeface="+mj-lt"/>
                <a:ea typeface="+mj-ea"/>
                <a:cs typeface="+mj-cs"/>
              </a:rPr>
              <a:t>477th MBG was moved from </a:t>
            </a:r>
            <a:r>
              <a:rPr lang="en-US" sz="3200" dirty="0" smtClean="0">
                <a:solidFill>
                  <a:schemeClr val="tx2"/>
                </a:solidFill>
                <a:latin typeface="+mj-lt"/>
                <a:ea typeface="+mj-ea"/>
                <a:cs typeface="+mj-cs"/>
              </a:rPr>
              <a:t>the Michigan base to Godman Army Field by Fort Knox, </a:t>
            </a:r>
            <a:r>
              <a:rPr lang="en-US" sz="3200" dirty="0" smtClean="0">
                <a:solidFill>
                  <a:schemeClr val="tx2"/>
                </a:solidFill>
                <a:latin typeface="+mj-lt"/>
                <a:ea typeface="+mj-ea"/>
                <a:cs typeface="+mj-cs"/>
              </a:rPr>
              <a:t>Kentucky.</a:t>
            </a:r>
            <a:r>
              <a:rPr lang="en-US" sz="3200" dirty="0" smtClean="0">
                <a:solidFill>
                  <a:schemeClr val="tx2"/>
                </a:solidFill>
                <a:latin typeface="+mj-lt"/>
                <a:ea typeface="+mj-ea"/>
                <a:cs typeface="+mj-cs"/>
              </a:rPr>
              <a:t/>
            </a:r>
            <a:br>
              <a:rPr lang="en-US" sz="3200" dirty="0" smtClean="0">
                <a:solidFill>
                  <a:schemeClr val="tx2"/>
                </a:solidFill>
                <a:latin typeface="+mj-lt"/>
                <a:ea typeface="+mj-ea"/>
                <a:cs typeface="+mj-cs"/>
              </a:rPr>
            </a:br>
            <a:r>
              <a:rPr lang="en-US" sz="3200" dirty="0" smtClean="0">
                <a:solidFill>
                  <a:schemeClr val="tx2"/>
                </a:solidFill>
                <a:latin typeface="+mj-lt"/>
                <a:ea typeface="+mj-ea"/>
                <a:cs typeface="+mj-cs"/>
              </a:rPr>
              <a:t/>
            </a:r>
            <a:br>
              <a:rPr lang="en-US" sz="3200" dirty="0" smtClean="0">
                <a:solidFill>
                  <a:schemeClr val="tx2"/>
                </a:solidFill>
                <a:latin typeface="+mj-lt"/>
                <a:ea typeface="+mj-ea"/>
                <a:cs typeface="+mj-cs"/>
              </a:rPr>
            </a:br>
            <a:r>
              <a:rPr lang="en-US" sz="3200" dirty="0" smtClean="0">
                <a:solidFill>
                  <a:schemeClr val="tx2"/>
                </a:solidFill>
                <a:latin typeface="+mj-lt"/>
                <a:ea typeface="+mj-ea"/>
                <a:cs typeface="+mj-cs"/>
              </a:rPr>
              <a:t>Godman Field was </a:t>
            </a:r>
            <a:r>
              <a:rPr lang="en-US" sz="3200" dirty="0" smtClean="0">
                <a:solidFill>
                  <a:schemeClr val="tx2"/>
                </a:solidFill>
                <a:latin typeface="+mj-lt"/>
                <a:ea typeface="+mj-ea"/>
                <a:cs typeface="+mj-cs"/>
              </a:rPr>
              <a:t>too small to train the </a:t>
            </a:r>
            <a:r>
              <a:rPr lang="en-US" sz="3200" dirty="0" smtClean="0">
                <a:solidFill>
                  <a:schemeClr val="tx2"/>
                </a:solidFill>
                <a:latin typeface="+mj-lt"/>
                <a:ea typeface="+mj-ea"/>
                <a:cs typeface="+mj-cs"/>
              </a:rPr>
              <a:t>477</a:t>
            </a:r>
            <a:r>
              <a:rPr lang="en-US" sz="3200" baseline="30000" dirty="0" smtClean="0">
                <a:solidFill>
                  <a:schemeClr val="tx2"/>
                </a:solidFill>
                <a:latin typeface="+mj-lt"/>
                <a:ea typeface="+mj-ea"/>
                <a:cs typeface="+mj-cs"/>
              </a:rPr>
              <a:t>th</a:t>
            </a:r>
            <a:r>
              <a:rPr lang="en-US" sz="3200" dirty="0" smtClean="0">
                <a:solidFill>
                  <a:schemeClr val="tx2"/>
                </a:solidFill>
                <a:latin typeface="+mj-lt"/>
                <a:ea typeface="+mj-ea"/>
                <a:cs typeface="+mj-cs"/>
              </a:rPr>
              <a:t> and their B-25 bombers.</a:t>
            </a:r>
            <a:br>
              <a:rPr lang="en-US" sz="3200" dirty="0" smtClean="0">
                <a:solidFill>
                  <a:schemeClr val="tx2"/>
                </a:solidFill>
                <a:latin typeface="+mj-lt"/>
                <a:ea typeface="+mj-ea"/>
                <a:cs typeface="+mj-cs"/>
              </a:rPr>
            </a:br>
            <a:r>
              <a:rPr lang="en-US" sz="3200" dirty="0" smtClean="0">
                <a:solidFill>
                  <a:schemeClr val="tx2"/>
                </a:solidFill>
                <a:latin typeface="+mj-lt"/>
                <a:ea typeface="+mj-ea"/>
                <a:cs typeface="+mj-cs"/>
              </a:rPr>
              <a:t/>
            </a:r>
            <a:br>
              <a:rPr lang="en-US" sz="3200" dirty="0" smtClean="0">
                <a:solidFill>
                  <a:schemeClr val="tx2"/>
                </a:solidFill>
                <a:latin typeface="+mj-lt"/>
                <a:ea typeface="+mj-ea"/>
                <a:cs typeface="+mj-cs"/>
              </a:rPr>
            </a:br>
            <a:r>
              <a:rPr lang="en-US" sz="3200" dirty="0" smtClean="0">
                <a:solidFill>
                  <a:schemeClr val="tx2"/>
                </a:solidFill>
                <a:latin typeface="+mj-lt"/>
                <a:ea typeface="+mj-ea"/>
                <a:cs typeface="+mj-cs"/>
              </a:rPr>
              <a:t>It had 1/7 the needed land area.</a:t>
            </a:r>
            <a:br>
              <a:rPr lang="en-US" sz="3200" dirty="0" smtClean="0">
                <a:solidFill>
                  <a:schemeClr val="tx2"/>
                </a:solidFill>
                <a:latin typeface="+mj-lt"/>
                <a:ea typeface="+mj-ea"/>
                <a:cs typeface="+mj-cs"/>
              </a:rPr>
            </a:br>
            <a:r>
              <a:rPr lang="en-US" sz="3200" dirty="0" smtClean="0">
                <a:solidFill>
                  <a:schemeClr val="tx2"/>
                </a:solidFill>
                <a:latin typeface="+mj-lt"/>
                <a:ea typeface="+mj-ea"/>
                <a:cs typeface="+mj-cs"/>
              </a:rPr>
              <a:t>It had 1/5 the needed supply of gasoline.</a:t>
            </a:r>
            <a:br>
              <a:rPr lang="en-US" sz="3200" dirty="0" smtClean="0">
                <a:solidFill>
                  <a:schemeClr val="tx2"/>
                </a:solidFill>
                <a:latin typeface="+mj-lt"/>
                <a:ea typeface="+mj-ea"/>
                <a:cs typeface="+mj-cs"/>
              </a:rPr>
            </a:br>
            <a:r>
              <a:rPr lang="en-US" sz="3200" dirty="0" smtClean="0">
                <a:solidFill>
                  <a:schemeClr val="tx2"/>
                </a:solidFill>
                <a:latin typeface="+mj-lt"/>
                <a:ea typeface="+mj-ea"/>
                <a:cs typeface="+mj-cs"/>
              </a:rPr>
              <a:t>It had ¼ the required hangar space.</a:t>
            </a:r>
            <a:br>
              <a:rPr lang="en-US" sz="3200" dirty="0" smtClean="0">
                <a:solidFill>
                  <a:schemeClr val="tx2"/>
                </a:solidFill>
                <a:latin typeface="+mj-lt"/>
                <a:ea typeface="+mj-ea"/>
                <a:cs typeface="+mj-cs"/>
              </a:rPr>
            </a:br>
            <a:r>
              <a:rPr lang="en-US" sz="3200" dirty="0" smtClean="0">
                <a:solidFill>
                  <a:schemeClr val="tx2"/>
                </a:solidFill>
                <a:latin typeface="+mj-lt"/>
                <a:ea typeface="+mj-ea"/>
                <a:cs typeface="+mj-cs"/>
              </a:rPr>
              <a:t>It had fewer runways and worse weather.</a:t>
            </a: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r>
              <a:rPr lang="en-US" dirty="0" smtClean="0">
                <a:solidFill>
                  <a:schemeClr val="tx2"/>
                </a:solidFill>
                <a:latin typeface="+mj-lt"/>
                <a:ea typeface="+mj-ea"/>
                <a:cs typeface="+mj-cs"/>
              </a:rPr>
              <a:t> </a:t>
            </a:r>
            <a:br>
              <a:rPr lang="en-US" dirty="0" smtClean="0">
                <a:solidFill>
                  <a:schemeClr val="tx2"/>
                </a:solidFill>
                <a:latin typeface="+mj-lt"/>
                <a:ea typeface="+mj-ea"/>
                <a:cs typeface="+mj-cs"/>
              </a:rPr>
            </a:br>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pPr algn="l"/>
            <a:r>
              <a:rPr lang="en-US" dirty="0" smtClean="0">
                <a:solidFill>
                  <a:schemeClr val="tx2"/>
                </a:solidFill>
                <a:latin typeface="+mj-lt"/>
                <a:ea typeface="+mj-ea"/>
                <a:cs typeface="+mj-cs"/>
              </a:rPr>
              <a:t>In town the Tuskegee Airmen were not allowed to enter many restaurants, movie theaters, laundromats, and other public facilities. </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pPr algn="l"/>
            <a:r>
              <a:rPr lang="en-US" dirty="0" smtClean="0">
                <a:solidFill>
                  <a:schemeClr val="tx2"/>
                </a:solidFill>
                <a:latin typeface="+mj-lt"/>
                <a:ea typeface="+mj-ea"/>
                <a:cs typeface="+mj-cs"/>
              </a:rPr>
              <a:t/>
            </a:r>
            <a:br>
              <a:rPr lang="en-US" dirty="0" smtClean="0">
                <a:solidFill>
                  <a:schemeClr val="tx2"/>
                </a:solidFill>
                <a:latin typeface="+mj-lt"/>
                <a:ea typeface="+mj-ea"/>
                <a:cs typeface="+mj-cs"/>
              </a:rPr>
            </a:br>
            <a:r>
              <a:rPr lang="en-US" dirty="0" smtClean="0">
                <a:solidFill>
                  <a:schemeClr val="tx2"/>
                </a:solidFill>
                <a:latin typeface="+mj-lt"/>
                <a:ea typeface="+mj-ea"/>
                <a:cs typeface="+mj-cs"/>
              </a:rPr>
              <a:t>Clothing stores would sell clothes to the Tuskegee Airmen and Women, but would not allow them to try on the clothes or shoes beforehand nor return them if they didn’t fit. They claimed white customers would not buy the clothing if they were worn by blacks.</a:t>
            </a:r>
            <a:br>
              <a:rPr lang="en-US" dirty="0" smtClean="0">
                <a:solidFill>
                  <a:schemeClr val="tx2"/>
                </a:solidFill>
                <a:latin typeface="+mj-lt"/>
                <a:ea typeface="+mj-ea"/>
                <a:cs typeface="+mj-cs"/>
              </a:rPr>
            </a:b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lstStyle/>
          <a:p>
            <a:pPr algn="l"/>
            <a:r>
              <a:rPr lang="en-US" sz="4000" dirty="0" smtClean="0">
                <a:solidFill>
                  <a:schemeClr val="tx2"/>
                </a:solidFill>
                <a:latin typeface="+mj-lt"/>
                <a:ea typeface="+mj-ea"/>
                <a:cs typeface="+mj-cs"/>
              </a:rPr>
              <a:t>White officers were taking captured German prisoners to these restaurants and theaters for recreation. The Laundromats happily washed the German prisoner’s clothes. The United States Army Air Corps was giving more rights and privileges to captured Nazi prisoners than to our own black Tuskegee officers.</a:t>
            </a:r>
            <a:endParaRPr lang="en-US" sz="4000"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lstStyle/>
          <a:p>
            <a:pPr lvl="0" algn="l"/>
            <a:r>
              <a:rPr lang="en-US" sz="3200" dirty="0" smtClean="0"/>
              <a:t>Colonel Selway </a:t>
            </a:r>
            <a:r>
              <a:rPr lang="en-US" sz="3200" dirty="0" smtClean="0">
                <a:solidFill>
                  <a:schemeClr val="tx2"/>
                </a:solidFill>
                <a:latin typeface="+mj-lt"/>
                <a:ea typeface="+mj-ea"/>
                <a:cs typeface="+mj-cs"/>
              </a:rPr>
              <a:t>then </a:t>
            </a:r>
            <a:r>
              <a:rPr lang="en-US" sz="3200" dirty="0" smtClean="0">
                <a:solidFill>
                  <a:schemeClr val="tx2"/>
                </a:solidFill>
                <a:latin typeface="+mj-lt"/>
                <a:ea typeface="+mj-ea"/>
                <a:cs typeface="+mj-cs"/>
              </a:rPr>
              <a:t>moved the entire 477th to Freeman Field in Seymour, Indiana to lower </a:t>
            </a:r>
            <a:r>
              <a:rPr lang="en-US" sz="3200" dirty="0" smtClean="0">
                <a:solidFill>
                  <a:schemeClr val="tx2"/>
                </a:solidFill>
                <a:latin typeface="+mj-lt"/>
                <a:ea typeface="+mj-ea"/>
                <a:cs typeface="+mj-cs"/>
              </a:rPr>
              <a:t>morale. Seymour</a:t>
            </a:r>
            <a:r>
              <a:rPr lang="en-US" sz="3200" dirty="0" smtClean="0">
                <a:solidFill>
                  <a:schemeClr val="tx2"/>
                </a:solidFill>
                <a:latin typeface="+mj-lt"/>
                <a:ea typeface="+mj-ea"/>
                <a:cs typeface="+mj-cs"/>
              </a:rPr>
              <a:t>, </a:t>
            </a:r>
            <a:r>
              <a:rPr lang="en-US" sz="3200" dirty="0" smtClean="0">
                <a:solidFill>
                  <a:schemeClr val="tx2"/>
                </a:solidFill>
                <a:latin typeface="+mj-lt"/>
                <a:ea typeface="+mj-ea"/>
                <a:cs typeface="+mj-cs"/>
              </a:rPr>
              <a:t>Indiana </a:t>
            </a:r>
            <a:r>
              <a:rPr lang="en-US" sz="3200" dirty="0" smtClean="0">
                <a:solidFill>
                  <a:schemeClr val="tx2"/>
                </a:solidFill>
                <a:latin typeface="+mj-lt"/>
                <a:ea typeface="+mj-ea"/>
                <a:cs typeface="+mj-cs"/>
              </a:rPr>
              <a:t>was a very prejudice </a:t>
            </a:r>
            <a:r>
              <a:rPr lang="en-US" sz="3200" dirty="0" smtClean="0">
                <a:solidFill>
                  <a:schemeClr val="tx2"/>
                </a:solidFill>
                <a:latin typeface="+mj-lt"/>
                <a:ea typeface="+mj-ea"/>
                <a:cs typeface="+mj-cs"/>
              </a:rPr>
              <a:t>town. There </a:t>
            </a:r>
            <a:r>
              <a:rPr lang="en-US" sz="3200" dirty="0" smtClean="0">
                <a:solidFill>
                  <a:schemeClr val="tx2"/>
                </a:solidFill>
                <a:latin typeface="+mj-lt"/>
                <a:ea typeface="+mj-ea"/>
                <a:cs typeface="+mj-cs"/>
              </a:rPr>
              <a:t>were very few restaurants, stores, and theaters would allow </a:t>
            </a:r>
            <a:r>
              <a:rPr lang="en-US" sz="3200" dirty="0" smtClean="0">
                <a:solidFill>
                  <a:schemeClr val="tx2"/>
                </a:solidFill>
                <a:latin typeface="+mj-lt"/>
                <a:ea typeface="+mj-ea"/>
                <a:cs typeface="+mj-cs"/>
              </a:rPr>
              <a:t>blacks. Sunset </a:t>
            </a:r>
            <a:r>
              <a:rPr lang="en-US" sz="3200" dirty="0" smtClean="0">
                <a:solidFill>
                  <a:schemeClr val="tx2"/>
                </a:solidFill>
                <a:latin typeface="+mj-lt"/>
                <a:ea typeface="+mj-ea"/>
                <a:cs typeface="+mj-cs"/>
              </a:rPr>
              <a:t>laws encouraged blacks to be off the streets before dark.</a:t>
            </a:r>
            <a:br>
              <a:rPr lang="en-US" sz="3200" dirty="0" smtClean="0">
                <a:solidFill>
                  <a:schemeClr val="tx2"/>
                </a:solidFill>
                <a:latin typeface="+mj-lt"/>
                <a:ea typeface="+mj-ea"/>
                <a:cs typeface="+mj-cs"/>
              </a:rPr>
            </a:br>
            <a:r>
              <a:rPr lang="en-US" sz="3200" dirty="0" smtClean="0">
                <a:solidFill>
                  <a:schemeClr val="tx2"/>
                </a:solidFill>
                <a:latin typeface="+mj-lt"/>
                <a:ea typeface="+mj-ea"/>
                <a:cs typeface="+mj-cs"/>
              </a:rPr>
              <a:t/>
            </a:r>
            <a:br>
              <a:rPr lang="en-US" sz="3200" dirty="0" smtClean="0">
                <a:solidFill>
                  <a:schemeClr val="tx2"/>
                </a:solidFill>
                <a:latin typeface="+mj-lt"/>
                <a:ea typeface="+mj-ea"/>
                <a:cs typeface="+mj-cs"/>
              </a:rPr>
            </a:br>
            <a:r>
              <a:rPr lang="en-US" sz="3200" dirty="0" smtClean="0">
                <a:solidFill>
                  <a:schemeClr val="tx2"/>
                </a:solidFill>
                <a:latin typeface="+mj-lt"/>
                <a:ea typeface="+mj-ea"/>
                <a:cs typeface="+mj-cs"/>
              </a:rPr>
              <a:t>The Tuskegee Airmen were </a:t>
            </a:r>
            <a:r>
              <a:rPr lang="en-US" sz="3200" dirty="0" smtClean="0">
                <a:solidFill>
                  <a:schemeClr val="tx2"/>
                </a:solidFill>
                <a:latin typeface="+mj-lt"/>
                <a:ea typeface="+mj-ea"/>
                <a:cs typeface="+mj-cs"/>
              </a:rPr>
              <a:t>not allowed to use the athletic </a:t>
            </a:r>
            <a:r>
              <a:rPr lang="en-US" sz="3200" dirty="0" smtClean="0">
                <a:solidFill>
                  <a:schemeClr val="tx2"/>
                </a:solidFill>
                <a:latin typeface="+mj-lt"/>
                <a:ea typeface="+mj-ea"/>
                <a:cs typeface="+mj-cs"/>
              </a:rPr>
              <a:t>facilities at their base.</a:t>
            </a:r>
            <a:r>
              <a:rPr lang="en-US" sz="3200" dirty="0" smtClean="0">
                <a:solidFill>
                  <a:schemeClr val="tx2"/>
                </a:solidFill>
                <a:latin typeface="+mj-lt"/>
                <a:ea typeface="+mj-ea"/>
                <a:cs typeface="+mj-cs"/>
              </a:rPr>
              <a:t/>
            </a:r>
            <a:br>
              <a:rPr lang="en-US" sz="3200" dirty="0" smtClean="0">
                <a:solidFill>
                  <a:schemeClr val="tx2"/>
                </a:solidFill>
                <a:latin typeface="+mj-lt"/>
                <a:ea typeface="+mj-ea"/>
                <a:cs typeface="+mj-cs"/>
              </a:rPr>
            </a:br>
            <a:r>
              <a:rPr lang="en-US" sz="3200" dirty="0" smtClean="0">
                <a:solidFill>
                  <a:schemeClr val="tx2"/>
                </a:solidFill>
                <a:latin typeface="+mj-lt"/>
                <a:ea typeface="+mj-ea"/>
                <a:cs typeface="+mj-cs"/>
              </a:rPr>
              <a:t>They were not allowed to enter the officer’s </a:t>
            </a:r>
            <a:r>
              <a:rPr lang="en-US" sz="3200" dirty="0" smtClean="0">
                <a:solidFill>
                  <a:schemeClr val="tx2"/>
                </a:solidFill>
                <a:latin typeface="+mj-lt"/>
                <a:ea typeface="+mj-ea"/>
                <a:cs typeface="+mj-cs"/>
              </a:rPr>
              <a:t>club even though they were officers.</a:t>
            </a: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pPr algn="l"/>
            <a:r>
              <a:rPr lang="en-US" sz="4000" dirty="0" smtClean="0"/>
              <a:t>When the Tuskegee Airmen tried to enter the officer’s club, 101 of them were arrested and confined to a prisoner-of-war camp at Fort Knox, Kentucky guarded by dogs and spot lights. While the Airmen were confined at Fort Knox, Nazi prisoners roamed the compound freely.</a:t>
            </a:r>
            <a:endParaRPr lang="en-US"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lstStyle/>
          <a:p>
            <a:pPr algn="l"/>
            <a:r>
              <a:rPr lang="en-US" sz="4000" b="1" dirty="0" smtClean="0">
                <a:solidFill>
                  <a:schemeClr val="tx2"/>
                </a:solidFill>
                <a:latin typeface="+mj-lt"/>
                <a:ea typeface="+mj-ea"/>
                <a:cs typeface="+mj-cs"/>
              </a:rPr>
              <a:t>He was the first black man to enter West Point the in the entire century</a:t>
            </a:r>
            <a:r>
              <a:rPr lang="en-US" sz="4000" b="1" dirty="0" smtClean="0">
                <a:solidFill>
                  <a:schemeClr val="tx2"/>
                </a:solidFill>
                <a:latin typeface="+mj-lt"/>
                <a:ea typeface="+mj-ea"/>
                <a:cs typeface="+mj-cs"/>
              </a:rPr>
              <a:t>.</a:t>
            </a:r>
            <a:br>
              <a:rPr lang="en-US" sz="4000" b="1" dirty="0" smtClean="0">
                <a:solidFill>
                  <a:schemeClr val="tx2"/>
                </a:solidFill>
                <a:latin typeface="+mj-lt"/>
                <a:ea typeface="+mj-ea"/>
                <a:cs typeface="+mj-cs"/>
              </a:rPr>
            </a:br>
            <a:r>
              <a:rPr lang="en-US" sz="4000" b="1" dirty="0" smtClean="0">
                <a:solidFill>
                  <a:schemeClr val="tx2"/>
                </a:solidFill>
                <a:latin typeface="+mj-lt"/>
                <a:ea typeface="+mj-ea"/>
                <a:cs typeface="+mj-cs"/>
              </a:rPr>
              <a:t/>
            </a:r>
            <a:br>
              <a:rPr lang="en-US" sz="4000" b="1" dirty="0" smtClean="0">
                <a:solidFill>
                  <a:schemeClr val="tx2"/>
                </a:solidFill>
                <a:latin typeface="+mj-lt"/>
                <a:ea typeface="+mj-ea"/>
                <a:cs typeface="+mj-cs"/>
              </a:rPr>
            </a:br>
            <a:r>
              <a:rPr lang="en-US" sz="4000" b="1" dirty="0" smtClean="0">
                <a:solidFill>
                  <a:schemeClr val="tx2"/>
                </a:solidFill>
                <a:latin typeface="+mj-lt"/>
                <a:ea typeface="+mj-ea"/>
                <a:cs typeface="+mj-cs"/>
              </a:rPr>
              <a:t>When one graduates from West Point, they are an officer, and the Army did not want a black officer. They felt that the whites would not take orders or obey him.</a:t>
            </a:r>
            <a:r>
              <a:rPr lang="en-US" b="1" dirty="0" smtClean="0">
                <a:solidFill>
                  <a:schemeClr val="tx2"/>
                </a:solidFill>
                <a:latin typeface="+mj-lt"/>
                <a:ea typeface="+mj-ea"/>
                <a:cs typeface="+mj-cs"/>
              </a:rPr>
              <a:t/>
            </a:r>
            <a:br>
              <a:rPr lang="en-US" b="1" dirty="0" smtClean="0">
                <a:solidFill>
                  <a:schemeClr val="tx2"/>
                </a:solidFill>
                <a:latin typeface="+mj-lt"/>
                <a:ea typeface="+mj-ea"/>
                <a:cs typeface="+mj-cs"/>
              </a:rPr>
            </a:b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152400" y="135047"/>
            <a:ext cx="882805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hangingPunct="0"/>
            <a:r>
              <a:rPr lang="en-US" sz="3600" dirty="0"/>
              <a:t>Folks, were taking about self-esteem </a:t>
            </a:r>
            <a:r>
              <a:rPr lang="en-US" sz="3600" dirty="0" smtClean="0"/>
              <a:t/>
            </a:r>
            <a:br>
              <a:rPr lang="en-US" sz="3600" dirty="0" smtClean="0"/>
            </a:br>
            <a:r>
              <a:rPr lang="en-US" sz="3600" dirty="0" smtClean="0"/>
              <a:t>here</a:t>
            </a:r>
            <a:r>
              <a:rPr lang="en-US" sz="3600" dirty="0"/>
              <a:t>. How could any one have any </a:t>
            </a:r>
            <a:r>
              <a:rPr lang="en-US" sz="3600" dirty="0" smtClean="0"/>
              <a:t/>
            </a:r>
            <a:br>
              <a:rPr lang="en-US" sz="3600" dirty="0" smtClean="0"/>
            </a:br>
            <a:r>
              <a:rPr lang="en-US" sz="3600" dirty="0" smtClean="0"/>
              <a:t>self-esteem </a:t>
            </a:r>
            <a:r>
              <a:rPr lang="en-US" sz="3600" dirty="0"/>
              <a:t>under these conditions?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en-US" sz="3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3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constant reminders from others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that the</a:t>
            </a:r>
            <a:r>
              <a:rPr kumimoji="0" lang="en-US" sz="3600" b="0" i="0" u="none" strike="noStrike" cap="none" normalizeH="0" dirty="0" smtClean="0">
                <a:ln>
                  <a:noFill/>
                </a:ln>
                <a:solidFill>
                  <a:srgbClr val="000000"/>
                </a:solidFill>
                <a:effectLst/>
                <a:latin typeface="Arial" pitchFamily="34" charset="0"/>
                <a:ea typeface="Times New Roman" pitchFamily="18" charset="0"/>
                <a:cs typeface="Arial" pitchFamily="34" charset="0"/>
              </a:rPr>
              <a:t> Tuskegee Airmen</a:t>
            </a:r>
            <a:r>
              <a:rPr kumimoji="0" lang="en-US" sz="3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were second </a:t>
            </a:r>
            <a:br>
              <a:rPr kumimoji="0" lang="en-US" sz="3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3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class citizens, that they were incompetent </a:t>
            </a:r>
            <a:br>
              <a:rPr kumimoji="0" lang="en-US" sz="3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r>
              <a:rPr kumimoji="0" lang="en-US" sz="3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and incapable, and that the Tuskegee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Airmen would never succeed fell 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deaf ears. And thank God it did!</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lstStyle/>
          <a:p>
            <a:pPr algn="l"/>
            <a:r>
              <a:rPr lang="en-US" sz="3600" b="1" dirty="0" smtClean="0">
                <a:solidFill>
                  <a:schemeClr val="tx2"/>
                </a:solidFill>
                <a:latin typeface="+mj-lt"/>
                <a:ea typeface="+mj-ea"/>
                <a:cs typeface="+mj-cs"/>
              </a:rPr>
              <a:t/>
            </a:r>
            <a:br>
              <a:rPr lang="en-US" sz="3600" b="1" dirty="0" smtClean="0">
                <a:solidFill>
                  <a:schemeClr val="tx2"/>
                </a:solidFill>
                <a:latin typeface="+mj-lt"/>
                <a:ea typeface="+mj-ea"/>
                <a:cs typeface="+mj-cs"/>
              </a:rPr>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Yes, a</a:t>
            </a:r>
            <a:r>
              <a:rPr lang="en-US" sz="3600" b="1" dirty="0" smtClean="0">
                <a:solidFill>
                  <a:schemeClr val="tx2"/>
                </a:solidFill>
                <a:latin typeface="+mj-lt"/>
                <a:ea typeface="+mj-ea"/>
                <a:cs typeface="+mj-cs"/>
              </a:rPr>
              <a:t>s </a:t>
            </a:r>
            <a:r>
              <a:rPr lang="en-US" sz="3600" b="1" dirty="0" smtClean="0">
                <a:solidFill>
                  <a:schemeClr val="tx2"/>
                </a:solidFill>
                <a:latin typeface="+mj-lt"/>
                <a:ea typeface="+mj-ea"/>
                <a:cs typeface="+mj-cs"/>
              </a:rPr>
              <a:t>I studied the Tuskegee Airmen, I wanted to know and understand how they maintain their </a:t>
            </a:r>
            <a:r>
              <a:rPr lang="en-US" sz="3600" b="1" dirty="0" smtClean="0">
                <a:solidFill>
                  <a:srgbClr val="00B050"/>
                </a:solidFill>
                <a:latin typeface="+mj-lt"/>
                <a:ea typeface="+mj-ea"/>
                <a:cs typeface="+mj-cs"/>
              </a:rPr>
              <a:t>SELF-ESTEEM </a:t>
            </a:r>
            <a:r>
              <a:rPr lang="en-US" sz="3600" b="1" dirty="0" smtClean="0">
                <a:solidFill>
                  <a:schemeClr val="tx2"/>
                </a:solidFill>
                <a:latin typeface="+mj-lt"/>
                <a:ea typeface="+mj-ea"/>
                <a:cs typeface="+mj-cs"/>
              </a:rPr>
              <a:t>while working under such adverse conditions; how did they know their self-worth while constantly being told they were incompetent</a:t>
            </a:r>
            <a:r>
              <a:rPr lang="en-US" sz="3600" b="1" dirty="0" smtClean="0">
                <a:solidFill>
                  <a:schemeClr val="tx2"/>
                </a:solidFill>
                <a:latin typeface="+mj-lt"/>
                <a:ea typeface="+mj-ea"/>
                <a:cs typeface="+mj-cs"/>
              </a:rPr>
              <a:t>?</a:t>
            </a:r>
            <a:br>
              <a:rPr lang="en-US" sz="3600" b="1" dirty="0" smtClean="0">
                <a:solidFill>
                  <a:schemeClr val="tx2"/>
                </a:solidFill>
                <a:latin typeface="+mj-lt"/>
                <a:ea typeface="+mj-ea"/>
                <a:cs typeface="+mj-cs"/>
              </a:rPr>
            </a:br>
            <a:r>
              <a:rPr lang="en-US" sz="3600" b="1" dirty="0" smtClean="0"/>
              <a:t/>
            </a:r>
            <a:br>
              <a:rPr lang="en-US" sz="3600" b="1" dirty="0" smtClean="0"/>
            </a:br>
            <a:r>
              <a:rPr lang="en-US" sz="3600" b="1" dirty="0" smtClean="0"/>
              <a:t>Here’s what my research found.</a:t>
            </a:r>
            <a:r>
              <a:rPr lang="en-US" sz="3600" dirty="0" smtClean="0">
                <a:solidFill>
                  <a:schemeClr val="tx2"/>
                </a:solidFill>
                <a:latin typeface="+mj-lt"/>
                <a:ea typeface="+mj-ea"/>
                <a:cs typeface="+mj-cs"/>
              </a:rPr>
              <a:t/>
            </a:r>
            <a:br>
              <a:rPr lang="en-US" sz="3600" dirty="0" smtClean="0">
                <a:solidFill>
                  <a:schemeClr val="tx2"/>
                </a:solidFill>
                <a:latin typeface="+mj-lt"/>
                <a:ea typeface="+mj-ea"/>
                <a:cs typeface="+mj-cs"/>
              </a:rPr>
            </a:br>
            <a:r>
              <a:rPr lang="en-US" sz="3600" b="1" dirty="0" smtClean="0">
                <a:solidFill>
                  <a:schemeClr val="tx2"/>
                </a:solidFill>
                <a:latin typeface="+mj-lt"/>
                <a:ea typeface="+mj-ea"/>
                <a:cs typeface="+mj-cs"/>
              </a:rPr>
              <a:t> </a:t>
            </a:r>
            <a:r>
              <a:rPr lang="en-US" sz="3600" dirty="0" smtClean="0">
                <a:solidFill>
                  <a:schemeClr val="tx2"/>
                </a:solidFill>
                <a:latin typeface="+mj-lt"/>
                <a:ea typeface="+mj-ea"/>
                <a:cs typeface="+mj-cs"/>
              </a:rPr>
              <a:t/>
            </a:r>
            <a:br>
              <a:rPr lang="en-US" sz="3600" dirty="0" smtClean="0">
                <a:solidFill>
                  <a:schemeClr val="tx2"/>
                </a:solidFill>
                <a:latin typeface="+mj-lt"/>
                <a:ea typeface="+mj-ea"/>
                <a:cs typeface="+mj-cs"/>
              </a:rPr>
            </a:b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r>
              <a:rPr lang="en-US" b="1" dirty="0" smtClean="0">
                <a:solidFill>
                  <a:schemeClr val="tx2"/>
                </a:solidFill>
                <a:latin typeface="+mj-lt"/>
                <a:ea typeface="+mj-ea"/>
                <a:cs typeface="+mj-cs"/>
              </a:rPr>
              <a:t> </a:t>
            </a:r>
            <a:r>
              <a:rPr lang="en-US" dirty="0" smtClean="0">
                <a:solidFill>
                  <a:schemeClr val="tx2"/>
                </a:solidFill>
                <a:latin typeface="+mj-lt"/>
                <a:ea typeface="+mj-ea"/>
                <a:cs typeface="+mj-cs"/>
              </a:rPr>
              <a:t/>
            </a:r>
            <a:br>
              <a:rPr lang="en-US" dirty="0" smtClean="0">
                <a:solidFill>
                  <a:schemeClr val="tx2"/>
                </a:solidFill>
                <a:latin typeface="+mj-lt"/>
                <a:ea typeface="+mj-ea"/>
                <a:cs typeface="+mj-cs"/>
              </a:rPr>
            </a:b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457200" y="533400"/>
            <a:ext cx="8496237" cy="353943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(Self-Esteem)</a:t>
            </a:r>
            <a:r>
              <a:rPr kumimoji="0" lang="en-US" sz="3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3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Enhance your self-esteem, </a:t>
            </a:r>
            <a:br>
              <a:rPr kumimoji="0" lang="en-US" sz="3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3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not from the opinions of others, but from </a:t>
            </a:r>
            <a:br>
              <a:rPr kumimoji="0" lang="en-US" sz="3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3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your values, from your abilities, from your </a:t>
            </a:r>
            <a:br>
              <a:rPr kumimoji="0" lang="en-US" sz="3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3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potential, from the compassionate causes </a:t>
            </a:r>
            <a:br>
              <a:rPr kumimoji="0" lang="en-US" sz="3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3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you have chosen to embrace and the </a:t>
            </a:r>
            <a:br>
              <a:rPr kumimoji="0" lang="en-US" sz="3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3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magnitudes of commitment you have </a:t>
            </a:r>
            <a:br>
              <a:rPr kumimoji="0" lang="en-US" sz="3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3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expended toward their resolve.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dirty="0" smtClean="0">
                <a:solidFill>
                  <a:srgbClr val="FF3300"/>
                </a:solidFill>
              </a:rPr>
              <a:t>The Tuskegee Airmen</a:t>
            </a:r>
          </a:p>
        </p:txBody>
      </p:sp>
      <p:sp>
        <p:nvSpPr>
          <p:cNvPr id="77827" name="Rectangle 3"/>
          <p:cNvSpPr>
            <a:spLocks noGrp="1" noChangeArrowheads="1"/>
          </p:cNvSpPr>
          <p:nvPr>
            <p:ph type="body" sz="half" idx="1"/>
          </p:nvPr>
        </p:nvSpPr>
        <p:spPr>
          <a:xfrm>
            <a:off x="457200" y="1295400"/>
            <a:ext cx="8077200" cy="4525963"/>
          </a:xfrm>
        </p:spPr>
        <p:txBody>
          <a:bodyPr/>
          <a:lstStyle/>
          <a:p>
            <a:pPr algn="ctr" eaLnBrk="1" hangingPunct="1">
              <a:buFontTx/>
              <a:buNone/>
            </a:pPr>
            <a:r>
              <a:rPr lang="en-US" b="1" dirty="0" smtClean="0"/>
              <a:t>Possibly the most remarkable group of individuals in recent history!</a:t>
            </a:r>
          </a:p>
        </p:txBody>
      </p:sp>
      <p:pic>
        <p:nvPicPr>
          <p:cNvPr id="22532" name="Picture 4" descr="Logo_Clean_Painted_Planes"/>
          <p:cNvPicPr>
            <a:picLocks noChangeAspect="1" noChangeArrowheads="1"/>
          </p:cNvPicPr>
          <p:nvPr>
            <p:ph sz="half" idx="2"/>
          </p:nvPr>
        </p:nvPicPr>
        <p:blipFill>
          <a:blip r:embed="rId2" cstate="screen"/>
          <a:srcRect/>
          <a:stretch>
            <a:fillRect/>
          </a:stretch>
        </p:blipFill>
        <p:spPr>
          <a:xfrm>
            <a:off x="2743200" y="2438400"/>
            <a:ext cx="3267075" cy="2127250"/>
          </a:xfrm>
          <a:noFill/>
        </p:spPr>
      </p:pic>
      <p:sp>
        <p:nvSpPr>
          <p:cNvPr id="22533" name="Text Box 5"/>
          <p:cNvSpPr txBox="1">
            <a:spLocks noChangeArrowheads="1"/>
          </p:cNvSpPr>
          <p:nvPr/>
        </p:nvSpPr>
        <p:spPr bwMode="auto">
          <a:xfrm>
            <a:off x="762000" y="5257800"/>
            <a:ext cx="7511993" cy="523220"/>
          </a:xfrm>
          <a:prstGeom prst="rect">
            <a:avLst/>
          </a:prstGeom>
          <a:noFill/>
          <a:ln w="9525">
            <a:noFill/>
            <a:miter lim="800000"/>
            <a:headEnd/>
            <a:tailEnd/>
          </a:ln>
        </p:spPr>
        <p:txBody>
          <a:bodyPr wrap="none">
            <a:spAutoFit/>
          </a:bodyPr>
          <a:lstStyle/>
          <a:p>
            <a:r>
              <a:rPr lang="en-US" sz="2800" b="1" dirty="0"/>
              <a:t>Prepared for </a:t>
            </a:r>
            <a:r>
              <a:rPr lang="en-US" sz="2800" b="1" dirty="0" smtClean="0"/>
              <a:t>Hiram College On-line Course</a:t>
            </a:r>
            <a:endParaRPr lang="en-US" sz="2800" b="1" dirty="0"/>
          </a:p>
        </p:txBody>
      </p:sp>
      <p:sp>
        <p:nvSpPr>
          <p:cNvPr id="6" name="TextBox 5"/>
          <p:cNvSpPr txBox="1"/>
          <p:nvPr/>
        </p:nvSpPr>
        <p:spPr>
          <a:xfrm>
            <a:off x="4648200" y="4648200"/>
            <a:ext cx="2819400" cy="276999"/>
          </a:xfrm>
          <a:prstGeom prst="rect">
            <a:avLst/>
          </a:prstGeom>
          <a:noFill/>
        </p:spPr>
        <p:txBody>
          <a:bodyPr wrap="square" rtlCol="0">
            <a:spAutoFit/>
          </a:bodyPr>
          <a:lstStyle/>
          <a:p>
            <a:r>
              <a:rPr lang="en-US" sz="1200" dirty="0" smtClean="0"/>
              <a:t>Trade Mark Tuskegee Airmen National</a:t>
            </a: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7826"/>
                                        </p:tgtEl>
                                        <p:attrNameLst>
                                          <p:attrName>style.visibility</p:attrName>
                                        </p:attrNameLst>
                                      </p:cBhvr>
                                      <p:to>
                                        <p:strVal val="visible"/>
                                      </p:to>
                                    </p:set>
                                    <p:anim calcmode="lin" valueType="num">
                                      <p:cBhvr additive="base">
                                        <p:cTn id="7" dur="500" fill="hold"/>
                                        <p:tgtEl>
                                          <p:spTgt spid="77826"/>
                                        </p:tgtEl>
                                        <p:attrNameLst>
                                          <p:attrName>ppt_x</p:attrName>
                                        </p:attrNameLst>
                                      </p:cBhvr>
                                      <p:tavLst>
                                        <p:tav tm="0">
                                          <p:val>
                                            <p:strVal val="#ppt_x"/>
                                          </p:val>
                                        </p:tav>
                                        <p:tav tm="100000">
                                          <p:val>
                                            <p:strVal val="#ppt_x"/>
                                          </p:val>
                                        </p:tav>
                                      </p:tavLst>
                                    </p:anim>
                                    <p:anim calcmode="lin" valueType="num">
                                      <p:cBhvr additive="base">
                                        <p:cTn id="8" dur="500" fill="hold"/>
                                        <p:tgtEl>
                                          <p:spTgt spid="778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nodeType="clickEffect">
                                  <p:stCondLst>
                                    <p:cond delay="0"/>
                                  </p:stCondLst>
                                  <p:childTnLst>
                                    <p:set>
                                      <p:cBhvr>
                                        <p:cTn id="12" dur="1" fill="hold">
                                          <p:stCondLst>
                                            <p:cond delay="0"/>
                                          </p:stCondLst>
                                        </p:cTn>
                                        <p:tgtEl>
                                          <p:spTgt spid="77827">
                                            <p:txEl>
                                              <p:pRg st="0" end="0"/>
                                            </p:txEl>
                                          </p:spTgt>
                                        </p:tgtEl>
                                        <p:attrNameLst>
                                          <p:attrName>style.visibility</p:attrName>
                                        </p:attrNameLst>
                                      </p:cBhvr>
                                      <p:to>
                                        <p:strVal val="visible"/>
                                      </p:to>
                                    </p:set>
                                    <p:anim calcmode="lin" valueType="num">
                                      <p:cBhvr>
                                        <p:cTn id="13" dur="500" decel="50000" fill="hold">
                                          <p:stCondLst>
                                            <p:cond delay="0"/>
                                          </p:stCondLst>
                                        </p:cTn>
                                        <p:tgtEl>
                                          <p:spTgt spid="77827">
                                            <p:txEl>
                                              <p:pRg st="0" end="0"/>
                                            </p:txEl>
                                          </p:spTgt>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77827">
                                            <p:txEl>
                                              <p:pRg st="0" end="0"/>
                                            </p:txEl>
                                          </p:spTgt>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77827">
                                            <p:txEl>
                                              <p:pRg st="0" end="0"/>
                                            </p:txEl>
                                          </p:spTgt>
                                        </p:tgtEl>
                                        <p:attrNameLst>
                                          <p:attrName>ppt_w</p:attrName>
                                        </p:attrNameLst>
                                      </p:cBhvr>
                                      <p:tavLst>
                                        <p:tav tm="0">
                                          <p:val>
                                            <p:strVal val="#ppt_w*.05"/>
                                          </p:val>
                                        </p:tav>
                                        <p:tav tm="100000">
                                          <p:val>
                                            <p:strVal val="#ppt_w"/>
                                          </p:val>
                                        </p:tav>
                                      </p:tavLst>
                                    </p:anim>
                                    <p:anim calcmode="lin" valueType="num">
                                      <p:cBhvr>
                                        <p:cTn id="16" dur="1000" fill="hold"/>
                                        <p:tgtEl>
                                          <p:spTgt spid="77827">
                                            <p:txEl>
                                              <p:pRg st="0" end="0"/>
                                            </p:txEl>
                                          </p:spTgt>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77827">
                                            <p:txEl>
                                              <p:pRg st="0" end="0"/>
                                            </p:txEl>
                                          </p:spTgt>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77827">
                                            <p:txEl>
                                              <p:pRg st="0" end="0"/>
                                            </p:txEl>
                                          </p:spTgt>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77827">
                                            <p:txEl>
                                              <p:pRg st="0" end="0"/>
                                            </p:txEl>
                                          </p:spTgt>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778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6456</TotalTime>
  <Words>2950</Words>
  <Application>Microsoft Office PowerPoint</Application>
  <PresentationFormat>On-screen Show (4:3)</PresentationFormat>
  <Paragraphs>216</Paragraphs>
  <Slides>93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93</vt:i4>
      </vt:variant>
    </vt:vector>
  </HeadingPairs>
  <TitlesOfParts>
    <vt:vector size="96" baseType="lpstr">
      <vt:lpstr>Arial</vt:lpstr>
      <vt:lpstr>Calibri</vt:lpstr>
      <vt:lpstr>Default Design</vt:lpstr>
      <vt:lpstr>The Tuskegee Airmen</vt:lpstr>
      <vt:lpstr>Slide 2</vt:lpstr>
      <vt:lpstr>Slide 3</vt:lpstr>
      <vt:lpstr>Slide 4</vt:lpstr>
      <vt:lpstr>Slide 5</vt:lpstr>
      <vt:lpstr>As I studied the Tuskegee Airmen, I wanted to know and understand how they envisioned their goals, their future accomplishments. Why were they trying to fight for and protect a country that didn’t want them? What VISION were they reaching for that justified this?</vt:lpstr>
      <vt:lpstr>To discuss the Tuskegee Airmen’s VISION, I want to go back to 1932 when Benjamin O. Davis Jr. entered West Point. </vt:lpstr>
      <vt:lpstr>Benjamin O. Davis Jr.</vt:lpstr>
      <vt:lpstr>He was the first black man to enter West Point the in the entire century.  When one graduates from West Point, they are an officer, and the Army did not want a black officer. They felt that the whites would not take orders or obey him. </vt:lpstr>
      <vt:lpstr>Only 3 other blacks entered West Point in the prior century.  </vt:lpstr>
      <vt:lpstr>In 1876, black Cadet Johnson C. Whittaker was admitted to West Point. No one spoke to him during his training other than to give him orders. He was not allowed a roommate. On April 6, 1880, he was found unconscious, tied to his bunk, with his ear lopes partially cut off.</vt:lpstr>
      <vt:lpstr>The first black man to graduate from West Point was Lt. Henry O. Flipper in 1881. But no one wanted a black officer, so trumped up charges were created accusing him of embezzling money from the commissary. He was found not guilty in his trial, but discharged from the Army because his court martial found him guilty of behavior unbecoming an officer.  </vt:lpstr>
      <vt:lpstr>Flipper was given a full pardon from President Clinton in 1999 – 117 years later.   Benjamin Davis Jr. was next in line to be subject to this treatment.  </vt:lpstr>
      <vt:lpstr>Benjamin O. Davis Jr. entered West Point in 1932.  They took away his roommate, leaving him alone.  No one spoke to him for four years other than to give him orders.  He was totally ostracized. </vt:lpstr>
      <vt:lpstr>During the Sunday morning breakfast, Davis had to go from table to table, salute the white cadets and ask for permission to eat.  There were 85 tables in the mess hall. Most tables refused to let Davis eat forcing him to repeat this humiliating process at the next table. </vt:lpstr>
      <vt:lpstr>Benjamin O. Davis Jr. wanted to show that blacks were equal to whites; therefore, the harder the whites treated Davis, the more prejudice they displayed, the more determined he was to succeed, for such discrimination only reinforced and confirmed his cause.</vt:lpstr>
      <vt:lpstr>1936 Benjamin O. Davis Jr. Graduated 43rd out of 250 cadets in his class. </vt:lpstr>
      <vt:lpstr>What was Benjamin O. Davis’s vision that allowed him to be subjected to such treatment? What vision did he reinforce for his men when he later became the commander of the Tuskegee Airmen?</vt:lpstr>
      <vt:lpstr>To be the first black fighter pilots in the U.S. Military, to help integrating the military, to set an example of the black man’s capabilities for the blacks and the whites back home, thus to pave the way for jobs and opportunities for generations of blacks in the future.</vt:lpstr>
      <vt:lpstr>Yes, as I studied the Tuskegee Airmen, I wanted to know and understand how they envisioned their goals  Here’s what my research revealed: </vt:lpstr>
      <vt:lpstr>Slide 21</vt:lpstr>
      <vt:lpstr>Slide 22</vt:lpstr>
      <vt:lpstr>Slide 23</vt:lpstr>
      <vt:lpstr>Slide 24</vt:lpstr>
      <vt:lpstr>Slide 25</vt:lpstr>
      <vt:lpstr>After he was reelected, Eleanor asked him to make good on his promise. President Roosevelt stated with WWII starting he was too busy to worry about a black flying school.    You do not want to break a promises to Eleanor Roosevelt!</vt:lpstr>
      <vt:lpstr>Eleanor Roosevelt Overcoming Obstacles</vt:lpstr>
      <vt:lpstr>Slide 28</vt:lpstr>
      <vt:lpstr>All Black 99th Pursuit Squadron</vt:lpstr>
      <vt:lpstr>Slide 30</vt:lpstr>
      <vt:lpstr>Program Designed for Failure</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However, the Tuskegee Airmen decided how they were going to behave, and they based their behavior on their values, on the type of person they wanted to be, not on how others behaved toward them. </vt:lpstr>
      <vt:lpstr>The Tuskegee Airmen knew responding with insults to those demeaning them would make them demeaning as well. </vt:lpstr>
      <vt:lpstr>Slide 51</vt:lpstr>
      <vt:lpstr>To further validate their strength of character, they excelled beyond expectations for all believing them to be substandard. </vt:lpstr>
      <vt:lpstr>Yes, as I studied the Tuskegee Airmen, I wanted to understand how they chose to BEHAVE.  Here’s what my research revealed: </vt:lpstr>
      <vt:lpstr>Slide 54</vt:lpstr>
      <vt:lpstr>As I studied the Tuskegee Airmen, I wanted to understand how they chose to instigate CHANGE; how did they altar or improve unacceptable situations? </vt:lpstr>
      <vt:lpstr>I learned that after arriving in Africa from Alabama, the Tuskegee Airmen were assigned to the all white 33rd fighter group for actual combat training, but the 33rd refused to train them not wanting black pilots off their wing. Instead the 33 fighter squadron commander sent in fabricated reports about the Tuskegee Airmen’s incompetence.  </vt:lpstr>
      <vt:lpstr>How did the Tuskegee Airmen attempt to change these injustices?    </vt:lpstr>
      <vt:lpstr>Slide 58</vt:lpstr>
      <vt:lpstr>They knew that creating less than excellent work for those believing them incompetent would only prove their critics correct.  </vt:lpstr>
      <vt:lpstr>Slide 60</vt:lpstr>
      <vt:lpstr>I informed the student that his behavior and performance in life was only up to him, not his employer, and he should not allow others to determine the quality of his character.</vt:lpstr>
      <vt:lpstr>Yes, as I studied the Tuskegee Airmen, I wanted to know and understand how they chose to instigate CHANGE.   Here’s what my research revealed: </vt:lpstr>
      <vt:lpstr>(Change) Encourage  positive change, not through criticism, but through your continuous achievements of excellence for all to witness. When criticized by others, offer continual examples of excellence as your only response.</vt:lpstr>
      <vt:lpstr>As I studied the Tuskegee Airmen, I wanted to know and understand how they established trust, especially from those that disrespected them.   Here’s what my research revealed: </vt:lpstr>
      <vt:lpstr>The Army Air Corps was experiencing heavy B-17 and B-24 bomber losses. One bomber formation of 200 bombers lost 65 planes on one bombing mission. </vt:lpstr>
      <vt:lpstr>American Bombers Suffering Heavy Losses.</vt:lpstr>
      <vt:lpstr>   The bombers were escorted by white fighter pilots, highly trained and very competent, but they wanted the honor of becoming an ACE – having shot down five enemy    The Army Air Corps had a tradition of following an enemy all the way to its home land if necessary in order to shoot it down.    </vt:lpstr>
      <vt:lpstr>Who is guarding the bombers if their escorts fly away chasing the enemy?</vt:lpstr>
      <vt:lpstr>  Benjamin Davis Jr. was asked to escort bombers.  Davis told his men – anyone leaving the bombing formation to chase a German fighter will be court marshaled and grounded.  Any bomber that gets shot down, you best be shot down first.   </vt:lpstr>
      <vt:lpstr>Slide 70</vt:lpstr>
      <vt:lpstr>The Tuskegee Airmen showed up on time to rendezvous with the bombers. They stayed close to them and never left them by chasing an enemy fighter. They developed the bomber crew’s trust and confidence.</vt:lpstr>
      <vt:lpstr>The Tuskegee Airmen escorted 11,583 bombers during 200 separate missions over the period of one year. They never lost a bomber because of a enemy fighter shooting it down.</vt:lpstr>
      <vt:lpstr>The Tuskegee Airmen developed TRUST among the bomber pilots.  </vt:lpstr>
      <vt:lpstr>A bomber pilot I interviewed told me his bomber crew was comprised of Georgia and Alabama rednecks. “You know how these southern crackers felt about blacks,” he said.</vt:lpstr>
      <vt:lpstr>When our bomber formation got to the rendezvous point, being the place where our fighter pilot escorts join the bombers, all my crew members got on their knees and prayed.    “Did they pray for a successful bombing run?” I asked.</vt:lpstr>
      <vt:lpstr>“No,” he replied. “Did they pray to be kept safe and free from harm on their mission?” I inquired. “No,” he replied. He then stated, “They prayed when their fighter escorts show up that they have red tails.”</vt:lpstr>
      <vt:lpstr>Slide 77</vt:lpstr>
      <vt:lpstr>Yes, as I studied the Tuskegee Airmen, I wanted to know and understand how they established trust.   Here’s what my research revealed: </vt:lpstr>
      <vt:lpstr>Slide 79</vt:lpstr>
      <vt:lpstr>  As I studied the Tuskegee Airmen, I wanted to know and understand how they maintain their SELF-ESTEEM while working under such adverse conditions; how did they know their self-worth while constantly being told they were incompetent?      </vt:lpstr>
      <vt:lpstr>Slide 81</vt:lpstr>
      <vt:lpstr>Slide 82</vt:lpstr>
      <vt:lpstr> Commander Selway of the 477th MBG was a bigot. He wanted the Tuskegee Airmen to fail. He refused to associate socially with men and kept them highly segregated. Selway wanted to show everyone how inadequate blacks could be. </vt:lpstr>
      <vt:lpstr>     To help insure their failure and low morale, the 477th MBG was moved from the Michigan base to Godman Army Field by Fort Knox, Kentucky.  Godman Field was too small to train the 477th and their B-25 bombers.  It had 1/7 the needed land area. It had 1/5 the needed supply of gasoline. It had ¼ the required hangar space. It had fewer runways and worse weather.     </vt:lpstr>
      <vt:lpstr>In town the Tuskegee Airmen were not allowed to enter many restaurants, movie theaters, laundromats, and other public facilities. </vt:lpstr>
      <vt:lpstr> Clothing stores would sell clothes to the Tuskegee Airmen and Women, but would not allow them to try on the clothes or shoes beforehand nor return them if they didn’t fit. They claimed white customers would not buy the clothing if they were worn by blacks. </vt:lpstr>
      <vt:lpstr>White officers were taking captured German prisoners to these restaurants and theaters for recreation. The Laundromats happily washed the German prisoner’s clothes. The United States Army Air Corps was giving more rights and privileges to captured Nazi prisoners than to our own black Tuskegee officers.</vt:lpstr>
      <vt:lpstr>Colonel Selway then moved the entire 477th to Freeman Field in Seymour, Indiana to lower morale. Seymour, Indiana was a very prejudice town. There were very few restaurants, stores, and theaters would allow blacks. Sunset laws encouraged blacks to be off the streets before dark.  The Tuskegee Airmen were not allowed to use the athletic facilities at their base. They were not allowed to enter the officer’s club even though they were officers. </vt:lpstr>
      <vt:lpstr>When the Tuskegee Airmen tried to enter the officer’s club, 101 of them were arrested and confined to a prisoner-of-war camp at Fort Knox, Kentucky guarded by dogs and spot lights. While the Airmen were confined at Fort Knox, Nazi prisoners roamed the compound freely.</vt:lpstr>
      <vt:lpstr>Slide 90</vt:lpstr>
      <vt:lpstr>    Yes, as I studied the Tuskegee Airmen, I wanted to know and understand how they maintain their SELF-ESTEEM while working under such adverse conditions; how did they know their self-worth while constantly being told they were incompetent?  Here’s what my research found.      </vt:lpstr>
      <vt:lpstr>Slide 92</vt:lpstr>
      <vt:lpstr>The Tuskegee Airmen</vt:lpstr>
    </vt:vector>
  </TitlesOfParts>
  <Company>Awesomeness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Tuskegee Airmen</dc:title>
  <dc:creator>Carol Ruggie</dc:creator>
  <cp:lastModifiedBy>Roger Cram</cp:lastModifiedBy>
  <cp:revision>209</cp:revision>
  <dcterms:created xsi:type="dcterms:W3CDTF">2008-02-08T03:56:56Z</dcterms:created>
  <dcterms:modified xsi:type="dcterms:W3CDTF">2013-03-04T15:13:07Z</dcterms:modified>
</cp:coreProperties>
</file>