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8"/>
  </p:notesMasterIdLst>
  <p:sldIdLst>
    <p:sldId id="256" r:id="rId2"/>
    <p:sldId id="257" r:id="rId3"/>
    <p:sldId id="258" r:id="rId4"/>
    <p:sldId id="259" r:id="rId5"/>
    <p:sldId id="260" r:id="rId6"/>
    <p:sldId id="262" r:id="rId7"/>
    <p:sldId id="301" r:id="rId8"/>
    <p:sldId id="316" r:id="rId9"/>
    <p:sldId id="311" r:id="rId10"/>
    <p:sldId id="312" r:id="rId11"/>
    <p:sldId id="313" r:id="rId12"/>
    <p:sldId id="315" r:id="rId13"/>
    <p:sldId id="314" r:id="rId14"/>
    <p:sldId id="317" r:id="rId15"/>
    <p:sldId id="325" r:id="rId16"/>
    <p:sldId id="318" r:id="rId17"/>
    <p:sldId id="326" r:id="rId18"/>
    <p:sldId id="319" r:id="rId19"/>
    <p:sldId id="320" r:id="rId20"/>
    <p:sldId id="264" r:id="rId21"/>
    <p:sldId id="274" r:id="rId22"/>
    <p:sldId id="327" r:id="rId23"/>
    <p:sldId id="328" r:id="rId24"/>
    <p:sldId id="321" r:id="rId25"/>
    <p:sldId id="265" r:id="rId26"/>
    <p:sldId id="266" r:id="rId27"/>
    <p:sldId id="297" r:id="rId28"/>
    <p:sldId id="267" r:id="rId29"/>
    <p:sldId id="268" r:id="rId30"/>
    <p:sldId id="302" r:id="rId31"/>
    <p:sldId id="299" r:id="rId32"/>
    <p:sldId id="303" r:id="rId33"/>
    <p:sldId id="300" r:id="rId34"/>
    <p:sldId id="304" r:id="rId35"/>
    <p:sldId id="269" r:id="rId36"/>
    <p:sldId id="270" r:id="rId37"/>
    <p:sldId id="271" r:id="rId38"/>
    <p:sldId id="272" r:id="rId39"/>
    <p:sldId id="275" r:id="rId40"/>
    <p:sldId id="273" r:id="rId41"/>
    <p:sldId id="276" r:id="rId42"/>
    <p:sldId id="298" r:id="rId43"/>
    <p:sldId id="277" r:id="rId44"/>
    <p:sldId id="278" r:id="rId45"/>
    <p:sldId id="305" r:id="rId46"/>
    <p:sldId id="306" r:id="rId47"/>
    <p:sldId id="307" r:id="rId48"/>
    <p:sldId id="308" r:id="rId49"/>
    <p:sldId id="309" r:id="rId50"/>
    <p:sldId id="310" r:id="rId51"/>
    <p:sldId id="322" r:id="rId52"/>
    <p:sldId id="279" r:id="rId53"/>
    <p:sldId id="280" r:id="rId54"/>
    <p:sldId id="281" r:id="rId55"/>
    <p:sldId id="282" r:id="rId56"/>
    <p:sldId id="283" r:id="rId57"/>
    <p:sldId id="284" r:id="rId58"/>
    <p:sldId id="285" r:id="rId59"/>
    <p:sldId id="286" r:id="rId60"/>
    <p:sldId id="287" r:id="rId61"/>
    <p:sldId id="288" r:id="rId62"/>
    <p:sldId id="289" r:id="rId63"/>
    <p:sldId id="290" r:id="rId64"/>
    <p:sldId id="291" r:id="rId65"/>
    <p:sldId id="329" r:id="rId66"/>
    <p:sldId id="330" r:id="rId67"/>
    <p:sldId id="292" r:id="rId68"/>
    <p:sldId id="361" r:id="rId69"/>
    <p:sldId id="362" r:id="rId70"/>
    <p:sldId id="407" r:id="rId71"/>
    <p:sldId id="415" r:id="rId72"/>
    <p:sldId id="363" r:id="rId73"/>
    <p:sldId id="364" r:id="rId74"/>
    <p:sldId id="408" r:id="rId75"/>
    <p:sldId id="416" r:id="rId76"/>
    <p:sldId id="417" r:id="rId77"/>
    <p:sldId id="293" r:id="rId78"/>
    <p:sldId id="294" r:id="rId79"/>
    <p:sldId id="323" r:id="rId80"/>
    <p:sldId id="324" r:id="rId81"/>
    <p:sldId id="295" r:id="rId82"/>
    <p:sldId id="296" r:id="rId83"/>
    <p:sldId id="332" r:id="rId84"/>
    <p:sldId id="333" r:id="rId85"/>
    <p:sldId id="334" r:id="rId86"/>
    <p:sldId id="335" r:id="rId87"/>
    <p:sldId id="412" r:id="rId88"/>
    <p:sldId id="336" r:id="rId89"/>
    <p:sldId id="337" r:id="rId90"/>
    <p:sldId id="390" r:id="rId91"/>
    <p:sldId id="392" r:id="rId92"/>
    <p:sldId id="398" r:id="rId93"/>
    <p:sldId id="391" r:id="rId94"/>
    <p:sldId id="338" r:id="rId95"/>
    <p:sldId id="339" r:id="rId96"/>
    <p:sldId id="389" r:id="rId97"/>
    <p:sldId id="376" r:id="rId98"/>
    <p:sldId id="378" r:id="rId99"/>
    <p:sldId id="379" r:id="rId100"/>
    <p:sldId id="380" r:id="rId101"/>
    <p:sldId id="377" r:id="rId102"/>
    <p:sldId id="340" r:id="rId103"/>
    <p:sldId id="381" r:id="rId104"/>
    <p:sldId id="382" r:id="rId105"/>
    <p:sldId id="365" r:id="rId106"/>
    <p:sldId id="383" r:id="rId107"/>
    <p:sldId id="366" r:id="rId108"/>
    <p:sldId id="384" r:id="rId109"/>
    <p:sldId id="418" r:id="rId110"/>
    <p:sldId id="419" r:id="rId111"/>
    <p:sldId id="420" r:id="rId112"/>
    <p:sldId id="409" r:id="rId113"/>
    <p:sldId id="393" r:id="rId114"/>
    <p:sldId id="400" r:id="rId115"/>
    <p:sldId id="401" r:id="rId116"/>
    <p:sldId id="403" r:id="rId117"/>
    <p:sldId id="402" r:id="rId118"/>
    <p:sldId id="413" r:id="rId119"/>
    <p:sldId id="399" r:id="rId120"/>
    <p:sldId id="394" r:id="rId121"/>
    <p:sldId id="395" r:id="rId122"/>
    <p:sldId id="396" r:id="rId123"/>
    <p:sldId id="397" r:id="rId124"/>
    <p:sldId id="428" r:id="rId125"/>
    <p:sldId id="404" r:id="rId126"/>
    <p:sldId id="427" r:id="rId127"/>
    <p:sldId id="405" r:id="rId128"/>
    <p:sldId id="414" r:id="rId129"/>
    <p:sldId id="406" r:id="rId130"/>
    <p:sldId id="429" r:id="rId131"/>
    <p:sldId id="367" r:id="rId132"/>
    <p:sldId id="385" r:id="rId133"/>
    <p:sldId id="368" r:id="rId134"/>
    <p:sldId id="386" r:id="rId135"/>
    <p:sldId id="369" r:id="rId136"/>
    <p:sldId id="387" r:id="rId137"/>
    <p:sldId id="370" r:id="rId138"/>
    <p:sldId id="371" r:id="rId139"/>
    <p:sldId id="388" r:id="rId140"/>
    <p:sldId id="374" r:id="rId141"/>
    <p:sldId id="410" r:id="rId142"/>
    <p:sldId id="341" r:id="rId143"/>
    <p:sldId id="342" r:id="rId144"/>
    <p:sldId id="343" r:id="rId145"/>
    <p:sldId id="344" r:id="rId146"/>
    <p:sldId id="345" r:id="rId147"/>
    <p:sldId id="347" r:id="rId148"/>
    <p:sldId id="348" r:id="rId149"/>
    <p:sldId id="349" r:id="rId150"/>
    <p:sldId id="350" r:id="rId151"/>
    <p:sldId id="351" r:id="rId152"/>
    <p:sldId id="352" r:id="rId153"/>
    <p:sldId id="353" r:id="rId154"/>
    <p:sldId id="354" r:id="rId155"/>
    <p:sldId id="355" r:id="rId156"/>
    <p:sldId id="356" r:id="rId157"/>
    <p:sldId id="357" r:id="rId158"/>
    <p:sldId id="358" r:id="rId159"/>
    <p:sldId id="421" r:id="rId160"/>
    <p:sldId id="423" r:id="rId161"/>
    <p:sldId id="430" r:id="rId162"/>
    <p:sldId id="422" r:id="rId163"/>
    <p:sldId id="411" r:id="rId164"/>
    <p:sldId id="425" r:id="rId165"/>
    <p:sldId id="426" r:id="rId166"/>
    <p:sldId id="359" r:id="rId167"/>
  </p:sldIdLst>
  <p:sldSz cx="9144000" cy="6858000" type="screen4x3"/>
  <p:notesSz cx="6858000" cy="9144000"/>
  <p:defaultTextStyle>
    <a:defPPr>
      <a:defRPr lang="en-US"/>
    </a:defPPr>
    <a:lvl1pPr algn="l" rtl="0" eaLnBrk="0" fontAlgn="base" hangingPunct="0">
      <a:spcBef>
        <a:spcPct val="0"/>
      </a:spcBef>
      <a:spcAft>
        <a:spcPct val="0"/>
      </a:spcAft>
      <a:defRPr sz="3600" b="1" kern="1200">
        <a:solidFill>
          <a:srgbClr val="0066FF"/>
        </a:solidFill>
        <a:latin typeface="Times New Roman" pitchFamily="18" charset="0"/>
        <a:ea typeface="+mn-ea"/>
        <a:cs typeface="+mn-cs"/>
      </a:defRPr>
    </a:lvl1pPr>
    <a:lvl2pPr marL="457200" algn="l" rtl="0" eaLnBrk="0" fontAlgn="base" hangingPunct="0">
      <a:spcBef>
        <a:spcPct val="0"/>
      </a:spcBef>
      <a:spcAft>
        <a:spcPct val="0"/>
      </a:spcAft>
      <a:defRPr sz="3600" b="1" kern="1200">
        <a:solidFill>
          <a:srgbClr val="0066FF"/>
        </a:solidFill>
        <a:latin typeface="Times New Roman" pitchFamily="18" charset="0"/>
        <a:ea typeface="+mn-ea"/>
        <a:cs typeface="+mn-cs"/>
      </a:defRPr>
    </a:lvl2pPr>
    <a:lvl3pPr marL="914400" algn="l" rtl="0" eaLnBrk="0" fontAlgn="base" hangingPunct="0">
      <a:spcBef>
        <a:spcPct val="0"/>
      </a:spcBef>
      <a:spcAft>
        <a:spcPct val="0"/>
      </a:spcAft>
      <a:defRPr sz="3600" b="1" kern="1200">
        <a:solidFill>
          <a:srgbClr val="0066FF"/>
        </a:solidFill>
        <a:latin typeface="Times New Roman" pitchFamily="18" charset="0"/>
        <a:ea typeface="+mn-ea"/>
        <a:cs typeface="+mn-cs"/>
      </a:defRPr>
    </a:lvl3pPr>
    <a:lvl4pPr marL="1371600" algn="l" rtl="0" eaLnBrk="0" fontAlgn="base" hangingPunct="0">
      <a:spcBef>
        <a:spcPct val="0"/>
      </a:spcBef>
      <a:spcAft>
        <a:spcPct val="0"/>
      </a:spcAft>
      <a:defRPr sz="3600" b="1" kern="1200">
        <a:solidFill>
          <a:srgbClr val="0066FF"/>
        </a:solidFill>
        <a:latin typeface="Times New Roman" pitchFamily="18" charset="0"/>
        <a:ea typeface="+mn-ea"/>
        <a:cs typeface="+mn-cs"/>
      </a:defRPr>
    </a:lvl4pPr>
    <a:lvl5pPr marL="1828800" algn="l" rtl="0" eaLnBrk="0" fontAlgn="base" hangingPunct="0">
      <a:spcBef>
        <a:spcPct val="0"/>
      </a:spcBef>
      <a:spcAft>
        <a:spcPct val="0"/>
      </a:spcAft>
      <a:defRPr sz="3600" b="1" kern="1200">
        <a:solidFill>
          <a:srgbClr val="0066FF"/>
        </a:solidFill>
        <a:latin typeface="Times New Roman" pitchFamily="18" charset="0"/>
        <a:ea typeface="+mn-ea"/>
        <a:cs typeface="+mn-cs"/>
      </a:defRPr>
    </a:lvl5pPr>
    <a:lvl6pPr marL="2286000" algn="l" defTabSz="914400" rtl="0" eaLnBrk="1" latinLnBrk="0" hangingPunct="1">
      <a:defRPr sz="3600" b="1" kern="1200">
        <a:solidFill>
          <a:srgbClr val="0066FF"/>
        </a:solidFill>
        <a:latin typeface="Times New Roman" pitchFamily="18" charset="0"/>
        <a:ea typeface="+mn-ea"/>
        <a:cs typeface="+mn-cs"/>
      </a:defRPr>
    </a:lvl6pPr>
    <a:lvl7pPr marL="2743200" algn="l" defTabSz="914400" rtl="0" eaLnBrk="1" latinLnBrk="0" hangingPunct="1">
      <a:defRPr sz="3600" b="1" kern="1200">
        <a:solidFill>
          <a:srgbClr val="0066FF"/>
        </a:solidFill>
        <a:latin typeface="Times New Roman" pitchFamily="18" charset="0"/>
        <a:ea typeface="+mn-ea"/>
        <a:cs typeface="+mn-cs"/>
      </a:defRPr>
    </a:lvl7pPr>
    <a:lvl8pPr marL="3200400" algn="l" defTabSz="914400" rtl="0" eaLnBrk="1" latinLnBrk="0" hangingPunct="1">
      <a:defRPr sz="3600" b="1" kern="1200">
        <a:solidFill>
          <a:srgbClr val="0066FF"/>
        </a:solidFill>
        <a:latin typeface="Times New Roman" pitchFamily="18" charset="0"/>
        <a:ea typeface="+mn-ea"/>
        <a:cs typeface="+mn-cs"/>
      </a:defRPr>
    </a:lvl8pPr>
    <a:lvl9pPr marL="3657600" algn="l" defTabSz="914400" rtl="0" eaLnBrk="1" latinLnBrk="0" hangingPunct="1">
      <a:defRPr sz="3600" b="1" kern="1200">
        <a:solidFill>
          <a:srgbClr val="0066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9933"/>
    <a:srgbClr val="000066"/>
    <a:srgbClr val="990099"/>
    <a:srgbClr val="FF0000"/>
    <a:srgbClr val="FF6600"/>
    <a:srgbClr val="FFCC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346"/>
    </p:cViewPr>
  </p:sorterViewPr>
  <p:notesViewPr>
    <p:cSldViewPr>
      <p:cViewPr varScale="1">
        <p:scale>
          <a:sx n="35" d="100"/>
          <a:sy n="35" d="100"/>
        </p:scale>
        <p:origin x="-150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4608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46084"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608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4608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EE9466C6-C6A9-41E0-A0C2-2178C572B9C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0F66FE2-94C7-46A7-9593-DEA4C6D64DA8}" type="slidenum">
              <a:rPr lang="en-US"/>
              <a:pPr/>
              <a:t>82</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00D21A-0198-4BF8-9B04-6276B520A77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D4ED74-2AFB-4602-BA6A-8CC99F2AA7F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BBBA56-A377-488F-803F-45291F07114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27EA1-8F63-4E48-BCF5-46F3CF4839E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1B2990-DB86-4684-B7D1-768AB0AE173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1A0A03-4E56-4BF2-88C3-2190F8F2E00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2696E0-E8B8-4B1E-B406-396ECA750D4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7CD711E-EE8E-4921-8E26-7E604BBE43A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6159CA9-33AA-40F6-9775-6F7F4C6CF2C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072A59-B801-4F8A-84EE-50C9FBB829C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EF97BE-CCF9-4E77-89D9-04EE4B92E2F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D6ADD86A-346C-49E8-815F-96AAF5C01A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00.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1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6" Type="http://schemas.openxmlformats.org/officeDocument/2006/relationships/hyperlink" Target="http://www.webelements.com/manganese/" TargetMode="External"/><Relationship Id="rId117" Type="http://schemas.openxmlformats.org/officeDocument/2006/relationships/hyperlink" Target="http://www.webelements.com/fermium/" TargetMode="External"/><Relationship Id="rId21" Type="http://schemas.openxmlformats.org/officeDocument/2006/relationships/hyperlink" Target="http://www.webelements.com/calcium/" TargetMode="External"/><Relationship Id="rId42" Type="http://schemas.openxmlformats.org/officeDocument/2006/relationships/hyperlink" Target="http://www.webelements.com/niobium/" TargetMode="External"/><Relationship Id="rId47" Type="http://schemas.openxmlformats.org/officeDocument/2006/relationships/hyperlink" Target="http://www.webelements.com/palladium/" TargetMode="External"/><Relationship Id="rId63" Type="http://schemas.openxmlformats.org/officeDocument/2006/relationships/hyperlink" Target="http://www.webelements.com/osmium/" TargetMode="External"/><Relationship Id="rId68" Type="http://schemas.openxmlformats.org/officeDocument/2006/relationships/hyperlink" Target="http://www.webelements.com/thallium/" TargetMode="External"/><Relationship Id="rId84" Type="http://schemas.openxmlformats.org/officeDocument/2006/relationships/hyperlink" Target="http://www.webelements.com/roentgenium/" TargetMode="External"/><Relationship Id="rId89" Type="http://schemas.openxmlformats.org/officeDocument/2006/relationships/hyperlink" Target="http://www.webelements.com/ununhexium/" TargetMode="External"/><Relationship Id="rId112" Type="http://schemas.openxmlformats.org/officeDocument/2006/relationships/hyperlink" Target="http://www.webelements.com/americium/" TargetMode="External"/><Relationship Id="rId16" Type="http://schemas.openxmlformats.org/officeDocument/2006/relationships/hyperlink" Target="http://www.webelements.com/phosphorus/" TargetMode="External"/><Relationship Id="rId107" Type="http://schemas.openxmlformats.org/officeDocument/2006/relationships/hyperlink" Target="http://www.webelements.com/thorium/" TargetMode="External"/><Relationship Id="rId11" Type="http://schemas.openxmlformats.org/officeDocument/2006/relationships/hyperlink" Target="http://www.webelements.com/neon/" TargetMode="External"/><Relationship Id="rId24" Type="http://schemas.openxmlformats.org/officeDocument/2006/relationships/hyperlink" Target="http://www.webelements.com/vanadium/" TargetMode="External"/><Relationship Id="rId32" Type="http://schemas.openxmlformats.org/officeDocument/2006/relationships/hyperlink" Target="http://www.webelements.com/gallium/" TargetMode="External"/><Relationship Id="rId37" Type="http://schemas.openxmlformats.org/officeDocument/2006/relationships/hyperlink" Target="http://www.webelements.com/krypton/" TargetMode="External"/><Relationship Id="rId40" Type="http://schemas.openxmlformats.org/officeDocument/2006/relationships/hyperlink" Target="http://www.webelements.com/yttrium/" TargetMode="External"/><Relationship Id="rId45" Type="http://schemas.openxmlformats.org/officeDocument/2006/relationships/hyperlink" Target="http://www.webelements.com/ruthenium/" TargetMode="External"/><Relationship Id="rId53" Type="http://schemas.openxmlformats.org/officeDocument/2006/relationships/hyperlink" Target="http://www.webelements.com/tellurium/" TargetMode="External"/><Relationship Id="rId58" Type="http://schemas.openxmlformats.org/officeDocument/2006/relationships/hyperlink" Target="http://www.webelements.com/lutetium/" TargetMode="External"/><Relationship Id="rId66" Type="http://schemas.openxmlformats.org/officeDocument/2006/relationships/hyperlink" Target="http://www.webelements.com/gold/" TargetMode="External"/><Relationship Id="rId74" Type="http://schemas.openxmlformats.org/officeDocument/2006/relationships/hyperlink" Target="http://www.webelements.com/francium/" TargetMode="External"/><Relationship Id="rId79" Type="http://schemas.openxmlformats.org/officeDocument/2006/relationships/hyperlink" Target="http://www.webelements.com/seaborgium/" TargetMode="External"/><Relationship Id="rId87" Type="http://schemas.openxmlformats.org/officeDocument/2006/relationships/hyperlink" Target="http://www.webelements.com/ununquadium/" TargetMode="External"/><Relationship Id="rId102" Type="http://schemas.openxmlformats.org/officeDocument/2006/relationships/hyperlink" Target="http://www.webelements.com/holmium/" TargetMode="External"/><Relationship Id="rId110" Type="http://schemas.openxmlformats.org/officeDocument/2006/relationships/hyperlink" Target="http://www.webelements.com/neptunium/" TargetMode="External"/><Relationship Id="rId115" Type="http://schemas.openxmlformats.org/officeDocument/2006/relationships/hyperlink" Target="http://www.webelements.com/californium/" TargetMode="External"/><Relationship Id="rId5" Type="http://schemas.openxmlformats.org/officeDocument/2006/relationships/hyperlink" Target="http://www.webelements.com/beryllium/" TargetMode="External"/><Relationship Id="rId61" Type="http://schemas.openxmlformats.org/officeDocument/2006/relationships/hyperlink" Target="http://www.webelements.com/tungsten/" TargetMode="External"/><Relationship Id="rId82" Type="http://schemas.openxmlformats.org/officeDocument/2006/relationships/hyperlink" Target="http://www.webelements.com/meitnerium/" TargetMode="External"/><Relationship Id="rId90" Type="http://schemas.openxmlformats.org/officeDocument/2006/relationships/hyperlink" Target="http://www.webelements.com/ununseptium/" TargetMode="External"/><Relationship Id="rId95" Type="http://schemas.openxmlformats.org/officeDocument/2006/relationships/hyperlink" Target="http://www.webelements.com/neodymium/" TargetMode="External"/><Relationship Id="rId19" Type="http://schemas.openxmlformats.org/officeDocument/2006/relationships/hyperlink" Target="http://www.webelements.com/argon/" TargetMode="External"/><Relationship Id="rId14" Type="http://schemas.openxmlformats.org/officeDocument/2006/relationships/hyperlink" Target="http://www.webelements.com/aluminium/" TargetMode="External"/><Relationship Id="rId22" Type="http://schemas.openxmlformats.org/officeDocument/2006/relationships/hyperlink" Target="http://www.webelements.com/scandium/" TargetMode="External"/><Relationship Id="rId27" Type="http://schemas.openxmlformats.org/officeDocument/2006/relationships/hyperlink" Target="http://www.webelements.com/iron/" TargetMode="External"/><Relationship Id="rId30" Type="http://schemas.openxmlformats.org/officeDocument/2006/relationships/hyperlink" Target="http://www.webelements.com/copper/" TargetMode="External"/><Relationship Id="rId35" Type="http://schemas.openxmlformats.org/officeDocument/2006/relationships/hyperlink" Target="http://www.webelements.com/selenium/" TargetMode="External"/><Relationship Id="rId43" Type="http://schemas.openxmlformats.org/officeDocument/2006/relationships/hyperlink" Target="http://www.webelements.com/molybdenum/" TargetMode="External"/><Relationship Id="rId48" Type="http://schemas.openxmlformats.org/officeDocument/2006/relationships/hyperlink" Target="http://www.webelements.com/silver/" TargetMode="External"/><Relationship Id="rId56" Type="http://schemas.openxmlformats.org/officeDocument/2006/relationships/hyperlink" Target="http://www.webelements.com/caesium/" TargetMode="External"/><Relationship Id="rId64" Type="http://schemas.openxmlformats.org/officeDocument/2006/relationships/hyperlink" Target="http://www.webelements.com/iridium/" TargetMode="External"/><Relationship Id="rId69" Type="http://schemas.openxmlformats.org/officeDocument/2006/relationships/hyperlink" Target="http://www.webelements.com/lead/" TargetMode="External"/><Relationship Id="rId77" Type="http://schemas.openxmlformats.org/officeDocument/2006/relationships/hyperlink" Target="http://www.webelements.com/rutherfordium/" TargetMode="External"/><Relationship Id="rId100" Type="http://schemas.openxmlformats.org/officeDocument/2006/relationships/hyperlink" Target="http://www.webelements.com/terbium/" TargetMode="External"/><Relationship Id="rId105" Type="http://schemas.openxmlformats.org/officeDocument/2006/relationships/hyperlink" Target="http://www.webelements.com/ytterbium/" TargetMode="External"/><Relationship Id="rId113" Type="http://schemas.openxmlformats.org/officeDocument/2006/relationships/hyperlink" Target="http://www.webelements.com/curium/" TargetMode="External"/><Relationship Id="rId118" Type="http://schemas.openxmlformats.org/officeDocument/2006/relationships/hyperlink" Target="http://www.webelements.com/mendelevium/" TargetMode="External"/><Relationship Id="rId8" Type="http://schemas.openxmlformats.org/officeDocument/2006/relationships/hyperlink" Target="http://www.webelements.com/nitrogen/" TargetMode="External"/><Relationship Id="rId51" Type="http://schemas.openxmlformats.org/officeDocument/2006/relationships/hyperlink" Target="http://www.webelements.com/tin/" TargetMode="External"/><Relationship Id="rId72" Type="http://schemas.openxmlformats.org/officeDocument/2006/relationships/hyperlink" Target="http://www.webelements.com/astatine/" TargetMode="External"/><Relationship Id="rId80" Type="http://schemas.openxmlformats.org/officeDocument/2006/relationships/hyperlink" Target="http://www.webelements.com/bohrium/" TargetMode="External"/><Relationship Id="rId85" Type="http://schemas.openxmlformats.org/officeDocument/2006/relationships/hyperlink" Target="http://www.webelements.com/copernicium/" TargetMode="External"/><Relationship Id="rId93" Type="http://schemas.openxmlformats.org/officeDocument/2006/relationships/hyperlink" Target="http://www.webelements.com/cerium/" TargetMode="External"/><Relationship Id="rId98" Type="http://schemas.openxmlformats.org/officeDocument/2006/relationships/hyperlink" Target="http://www.webelements.com/europium/" TargetMode="External"/><Relationship Id="rId3" Type="http://schemas.openxmlformats.org/officeDocument/2006/relationships/hyperlink" Target="http://www.webelements.com/helium/" TargetMode="External"/><Relationship Id="rId12" Type="http://schemas.openxmlformats.org/officeDocument/2006/relationships/hyperlink" Target="http://www.webelements.com/sodium/" TargetMode="External"/><Relationship Id="rId17" Type="http://schemas.openxmlformats.org/officeDocument/2006/relationships/hyperlink" Target="http://www.webelements.com/sulfur/" TargetMode="External"/><Relationship Id="rId25" Type="http://schemas.openxmlformats.org/officeDocument/2006/relationships/hyperlink" Target="http://www.webelements.com/chromium/" TargetMode="External"/><Relationship Id="rId33" Type="http://schemas.openxmlformats.org/officeDocument/2006/relationships/hyperlink" Target="http://www.webelements.com/germanium/" TargetMode="External"/><Relationship Id="rId38" Type="http://schemas.openxmlformats.org/officeDocument/2006/relationships/hyperlink" Target="http://www.webelements.com/rubidium/" TargetMode="External"/><Relationship Id="rId46" Type="http://schemas.openxmlformats.org/officeDocument/2006/relationships/hyperlink" Target="http://www.webelements.com/rhodium/" TargetMode="External"/><Relationship Id="rId59" Type="http://schemas.openxmlformats.org/officeDocument/2006/relationships/hyperlink" Target="http://www.webelements.com/hafnium/" TargetMode="External"/><Relationship Id="rId67" Type="http://schemas.openxmlformats.org/officeDocument/2006/relationships/hyperlink" Target="http://www.webelements.com/mercury/" TargetMode="External"/><Relationship Id="rId103" Type="http://schemas.openxmlformats.org/officeDocument/2006/relationships/hyperlink" Target="http://www.webelements.com/erbium/" TargetMode="External"/><Relationship Id="rId108" Type="http://schemas.openxmlformats.org/officeDocument/2006/relationships/hyperlink" Target="http://www.webelements.com/protactinium/" TargetMode="External"/><Relationship Id="rId116" Type="http://schemas.openxmlformats.org/officeDocument/2006/relationships/hyperlink" Target="http://www.webelements.com/einsteinium/" TargetMode="External"/><Relationship Id="rId20" Type="http://schemas.openxmlformats.org/officeDocument/2006/relationships/hyperlink" Target="http://www.webelements.com/potassium/" TargetMode="External"/><Relationship Id="rId41" Type="http://schemas.openxmlformats.org/officeDocument/2006/relationships/hyperlink" Target="http://www.webelements.com/zirconium/" TargetMode="External"/><Relationship Id="rId54" Type="http://schemas.openxmlformats.org/officeDocument/2006/relationships/hyperlink" Target="http://www.webelements.com/iodine/" TargetMode="External"/><Relationship Id="rId62" Type="http://schemas.openxmlformats.org/officeDocument/2006/relationships/hyperlink" Target="http://www.webelements.com/rhenium/" TargetMode="External"/><Relationship Id="rId70" Type="http://schemas.openxmlformats.org/officeDocument/2006/relationships/hyperlink" Target="http://www.webelements.com/bismuth/" TargetMode="External"/><Relationship Id="rId75" Type="http://schemas.openxmlformats.org/officeDocument/2006/relationships/hyperlink" Target="http://www.webelements.com/radium/" TargetMode="External"/><Relationship Id="rId83" Type="http://schemas.openxmlformats.org/officeDocument/2006/relationships/hyperlink" Target="http://www.webelements.com/darmstadtium/" TargetMode="External"/><Relationship Id="rId88" Type="http://schemas.openxmlformats.org/officeDocument/2006/relationships/hyperlink" Target="http://www.webelements.com/ununpentium/" TargetMode="External"/><Relationship Id="rId91" Type="http://schemas.openxmlformats.org/officeDocument/2006/relationships/hyperlink" Target="http://www.webelements.com/ununoctium/" TargetMode="External"/><Relationship Id="rId96" Type="http://schemas.openxmlformats.org/officeDocument/2006/relationships/hyperlink" Target="http://www.webelements.com/promethium/" TargetMode="External"/><Relationship Id="rId111" Type="http://schemas.openxmlformats.org/officeDocument/2006/relationships/hyperlink" Target="http://www.webelements.com/plutonium/" TargetMode="External"/><Relationship Id="rId1" Type="http://schemas.openxmlformats.org/officeDocument/2006/relationships/slideLayout" Target="../slideLayouts/slideLayout7.xml"/><Relationship Id="rId6" Type="http://schemas.openxmlformats.org/officeDocument/2006/relationships/hyperlink" Target="http://www.webelements.com/boron/" TargetMode="External"/><Relationship Id="rId15" Type="http://schemas.openxmlformats.org/officeDocument/2006/relationships/hyperlink" Target="http://www.webelements.com/silicon/" TargetMode="External"/><Relationship Id="rId23" Type="http://schemas.openxmlformats.org/officeDocument/2006/relationships/hyperlink" Target="http://www.webelements.com/titanium/" TargetMode="External"/><Relationship Id="rId28" Type="http://schemas.openxmlformats.org/officeDocument/2006/relationships/hyperlink" Target="http://www.webelements.com/cobalt/" TargetMode="External"/><Relationship Id="rId36" Type="http://schemas.openxmlformats.org/officeDocument/2006/relationships/hyperlink" Target="http://www.webelements.com/bromine/" TargetMode="External"/><Relationship Id="rId49" Type="http://schemas.openxmlformats.org/officeDocument/2006/relationships/hyperlink" Target="http://www.webelements.com/cadmium/" TargetMode="External"/><Relationship Id="rId57" Type="http://schemas.openxmlformats.org/officeDocument/2006/relationships/hyperlink" Target="http://www.webelements.com/barium/" TargetMode="External"/><Relationship Id="rId106" Type="http://schemas.openxmlformats.org/officeDocument/2006/relationships/hyperlink" Target="http://www.webelements.com/actinium/" TargetMode="External"/><Relationship Id="rId114" Type="http://schemas.openxmlformats.org/officeDocument/2006/relationships/hyperlink" Target="http://www.webelements.com/berkelium/" TargetMode="External"/><Relationship Id="rId119" Type="http://schemas.openxmlformats.org/officeDocument/2006/relationships/hyperlink" Target="http://www.webelements.com/nobelium/" TargetMode="External"/><Relationship Id="rId10" Type="http://schemas.openxmlformats.org/officeDocument/2006/relationships/hyperlink" Target="http://www.webelements.com/fluorine/" TargetMode="External"/><Relationship Id="rId31" Type="http://schemas.openxmlformats.org/officeDocument/2006/relationships/hyperlink" Target="http://www.webelements.com/zinc/" TargetMode="External"/><Relationship Id="rId44" Type="http://schemas.openxmlformats.org/officeDocument/2006/relationships/hyperlink" Target="http://www.webelements.com/technetium/" TargetMode="External"/><Relationship Id="rId52" Type="http://schemas.openxmlformats.org/officeDocument/2006/relationships/hyperlink" Target="http://www.webelements.com/antimony/" TargetMode="External"/><Relationship Id="rId60" Type="http://schemas.openxmlformats.org/officeDocument/2006/relationships/hyperlink" Target="http://www.webelements.com/tantalum/" TargetMode="External"/><Relationship Id="rId65" Type="http://schemas.openxmlformats.org/officeDocument/2006/relationships/hyperlink" Target="http://www.webelements.com/platinum/" TargetMode="External"/><Relationship Id="rId73" Type="http://schemas.openxmlformats.org/officeDocument/2006/relationships/hyperlink" Target="http://www.webelements.com/radon/" TargetMode="External"/><Relationship Id="rId78" Type="http://schemas.openxmlformats.org/officeDocument/2006/relationships/hyperlink" Target="http://www.webelements.com/dubnium/" TargetMode="External"/><Relationship Id="rId81" Type="http://schemas.openxmlformats.org/officeDocument/2006/relationships/hyperlink" Target="http://www.webelements.com/hassium/" TargetMode="External"/><Relationship Id="rId86" Type="http://schemas.openxmlformats.org/officeDocument/2006/relationships/hyperlink" Target="http://www.webelements.com/ununtrium/" TargetMode="External"/><Relationship Id="rId94" Type="http://schemas.openxmlformats.org/officeDocument/2006/relationships/hyperlink" Target="http://www.webelements.com/praseodymium/" TargetMode="External"/><Relationship Id="rId99" Type="http://schemas.openxmlformats.org/officeDocument/2006/relationships/hyperlink" Target="http://www.webelements.com/gadolinium/" TargetMode="External"/><Relationship Id="rId101" Type="http://schemas.openxmlformats.org/officeDocument/2006/relationships/hyperlink" Target="http://www.webelements.com/dysprosium/" TargetMode="External"/><Relationship Id="rId4" Type="http://schemas.openxmlformats.org/officeDocument/2006/relationships/hyperlink" Target="http://www.webelements.com/lithium/" TargetMode="External"/><Relationship Id="rId9" Type="http://schemas.openxmlformats.org/officeDocument/2006/relationships/hyperlink" Target="http://www.webelements.com/oxygen/" TargetMode="External"/><Relationship Id="rId13" Type="http://schemas.openxmlformats.org/officeDocument/2006/relationships/hyperlink" Target="http://www.webelements.com/magnesium/" TargetMode="External"/><Relationship Id="rId18" Type="http://schemas.openxmlformats.org/officeDocument/2006/relationships/hyperlink" Target="http://www.webelements.com/chlorine/" TargetMode="External"/><Relationship Id="rId39" Type="http://schemas.openxmlformats.org/officeDocument/2006/relationships/hyperlink" Target="http://www.webelements.com/strontium/" TargetMode="External"/><Relationship Id="rId109" Type="http://schemas.openxmlformats.org/officeDocument/2006/relationships/hyperlink" Target="http://www.webelements.com/uranium/" TargetMode="External"/><Relationship Id="rId34" Type="http://schemas.openxmlformats.org/officeDocument/2006/relationships/hyperlink" Target="http://www.webelements.com/arsenic/" TargetMode="External"/><Relationship Id="rId50" Type="http://schemas.openxmlformats.org/officeDocument/2006/relationships/hyperlink" Target="http://www.webelements.com/indium/" TargetMode="External"/><Relationship Id="rId55" Type="http://schemas.openxmlformats.org/officeDocument/2006/relationships/hyperlink" Target="http://www.webelements.com/xenon/" TargetMode="External"/><Relationship Id="rId76" Type="http://schemas.openxmlformats.org/officeDocument/2006/relationships/hyperlink" Target="http://www.webelements.com/lawrencium/" TargetMode="External"/><Relationship Id="rId97" Type="http://schemas.openxmlformats.org/officeDocument/2006/relationships/hyperlink" Target="http://www.webelements.com/samarium/" TargetMode="External"/><Relationship Id="rId104" Type="http://schemas.openxmlformats.org/officeDocument/2006/relationships/hyperlink" Target="http://www.webelements.com/thulium/" TargetMode="External"/><Relationship Id="rId7" Type="http://schemas.openxmlformats.org/officeDocument/2006/relationships/hyperlink" Target="http://www.webelements.com/carbon/" TargetMode="External"/><Relationship Id="rId71" Type="http://schemas.openxmlformats.org/officeDocument/2006/relationships/hyperlink" Target="http://www.webelements.com/polonium/" TargetMode="External"/><Relationship Id="rId92" Type="http://schemas.openxmlformats.org/officeDocument/2006/relationships/hyperlink" Target="http://www.webelements.com/lanthanum/" TargetMode="External"/><Relationship Id="rId2" Type="http://schemas.openxmlformats.org/officeDocument/2006/relationships/hyperlink" Target="http://www.webelements.com/hydrogen/" TargetMode="External"/><Relationship Id="rId29" Type="http://schemas.openxmlformats.org/officeDocument/2006/relationships/hyperlink" Target="http://www.webelements.com/nickel/" TargetMode="External"/></Relationships>
</file>

<file path=ppt/slides/_rels/slide1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audio" Target="../media/audio12.wav"/><Relationship Id="rId4" Type="http://schemas.openxmlformats.org/officeDocument/2006/relationships/audio" Target="../media/audio10.wav"/></Relationships>
</file>

<file path=ppt/slides/_rels/slide13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0.wav"/><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audio" Target="../media/audio4.wav"/><Relationship Id="rId7" Type="http://schemas.openxmlformats.org/officeDocument/2006/relationships/image" Target="../media/image12.wm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4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0.wav"/><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png"/><Relationship Id="rId4" Type="http://schemas.openxmlformats.org/officeDocument/2006/relationships/audio" Target="../media/audio9.wav"/></Relationships>
</file>

<file path=ppt/slides/_rels/slide1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14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3" Type="http://schemas.openxmlformats.org/officeDocument/2006/relationships/audio" Target="../media/audio8.wav"/><Relationship Id="rId7" Type="http://schemas.openxmlformats.org/officeDocument/2006/relationships/image" Target="../media/image16.wmf"/><Relationship Id="rId12" Type="http://schemas.openxmlformats.org/officeDocument/2006/relationships/image" Target="../media/image21.wmf"/><Relationship Id="rId2" Type="http://schemas.openxmlformats.org/officeDocument/2006/relationships/audio" Target="../media/audio7.wav"/><Relationship Id="rId16"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audio" Target="../media/audio9.wav"/><Relationship Id="rId9" Type="http://schemas.openxmlformats.org/officeDocument/2006/relationships/image" Target="../media/image18.wmf"/><Relationship Id="rId14" Type="http://schemas.openxmlformats.org/officeDocument/2006/relationships/image" Target="../media/image23.wmf"/></Relationships>
</file>

<file path=ppt/slides/_rels/slide150.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1.wav"/><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audio" Target="../media/audio12.wav"/></Relationships>
</file>

<file path=ppt/slides/_rels/slide26.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audio" Target="../media/audio10.wav"/></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3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3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7.wmf"/><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audio" Target="../media/audio9.wav"/><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5.wav"/></Relationships>
</file>

<file path=ppt/slides/_rels/slide8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6.wav"/><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audio" Target="../media/audio5.wav"/></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8.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93.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2.wav"/><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9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9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304800" y="1143000"/>
            <a:ext cx="8534400" cy="2289175"/>
          </a:xfrm>
          <a:prstGeom prst="rect">
            <a:avLst/>
          </a:prstGeom>
          <a:noFill/>
          <a:ln w="9525">
            <a:noFill/>
            <a:miter lim="800000"/>
            <a:headEnd/>
            <a:tailEnd/>
          </a:ln>
          <a:effectLst/>
        </p:spPr>
        <p:txBody>
          <a:bodyPr>
            <a:spAutoFit/>
          </a:bodyPr>
          <a:lstStyle/>
          <a:p>
            <a:r>
              <a:rPr lang="en-US" sz="2400" b="0">
                <a:solidFill>
                  <a:schemeClr val="tx1"/>
                </a:solidFill>
              </a:rPr>
              <a:t>                    </a:t>
            </a:r>
            <a:r>
              <a:rPr lang="en-US">
                <a:solidFill>
                  <a:srgbClr val="33CC33"/>
                </a:solidFill>
              </a:rPr>
              <a:t>Everyone wants to know:,                                                    </a:t>
            </a:r>
          </a:p>
          <a:p>
            <a:r>
              <a:rPr lang="en-US">
                <a:solidFill>
                  <a:srgbClr val="33CC33"/>
                </a:solidFill>
              </a:rPr>
              <a:t>         "Of what is the world made?"</a:t>
            </a:r>
          </a:p>
          <a:p>
            <a:r>
              <a:rPr lang="en-US">
                <a:solidFill>
                  <a:srgbClr val="33CC33"/>
                </a:solidFill>
              </a:rPr>
              <a:t>                               and</a:t>
            </a:r>
          </a:p>
          <a:p>
            <a:r>
              <a:rPr lang="en-US">
                <a:solidFill>
                  <a:srgbClr val="33CC33"/>
                </a:solidFill>
              </a:rPr>
              <a:t>    "What holds all the “stuff” together?"</a:t>
            </a:r>
          </a:p>
        </p:txBody>
      </p:sp>
      <p:pic>
        <p:nvPicPr>
          <p:cNvPr id="2052" name="Picture 4" descr="C:\R. Cram Enterprises\presentations\thinker.gif"/>
          <p:cNvPicPr>
            <a:picLocks noChangeAspect="1" noChangeArrowheads="1"/>
          </p:cNvPicPr>
          <p:nvPr/>
        </p:nvPicPr>
        <p:blipFill>
          <a:blip r:embed="rId4"/>
          <a:srcRect/>
          <a:stretch>
            <a:fillRect/>
          </a:stretch>
        </p:blipFill>
        <p:spPr bwMode="auto">
          <a:xfrm>
            <a:off x="3733800" y="4191000"/>
            <a:ext cx="1819275" cy="180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5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IMAGES.WMF\SCI_TECH\OTHER\S_TOT004.WMF"/>
          <p:cNvPicPr>
            <a:picLocks noChangeAspect="1" noChangeArrowheads="1"/>
          </p:cNvPicPr>
          <p:nvPr/>
        </p:nvPicPr>
        <p:blipFill>
          <a:blip r:embed="rId4"/>
          <a:srcRect/>
          <a:stretch>
            <a:fillRect/>
          </a:stretch>
        </p:blipFill>
        <p:spPr bwMode="auto">
          <a:xfrm>
            <a:off x="3505200" y="4114800"/>
            <a:ext cx="2362200" cy="2233613"/>
          </a:xfrm>
          <a:prstGeom prst="rect">
            <a:avLst/>
          </a:prstGeom>
          <a:noFill/>
        </p:spPr>
      </p:pic>
      <p:sp>
        <p:nvSpPr>
          <p:cNvPr id="60419" name="Text Box 3"/>
          <p:cNvSpPr txBox="1">
            <a:spLocks noChangeArrowheads="1"/>
          </p:cNvSpPr>
          <p:nvPr/>
        </p:nvSpPr>
        <p:spPr bwMode="auto">
          <a:xfrm>
            <a:off x="685800" y="381000"/>
            <a:ext cx="7848600" cy="2289175"/>
          </a:xfrm>
          <a:prstGeom prst="rect">
            <a:avLst/>
          </a:prstGeom>
          <a:noFill/>
          <a:ln w="9525">
            <a:noFill/>
            <a:miter lim="800000"/>
            <a:headEnd/>
            <a:tailEnd/>
          </a:ln>
          <a:effectLst/>
        </p:spPr>
        <p:txBody>
          <a:bodyPr>
            <a:spAutoFit/>
          </a:bodyPr>
          <a:lstStyle/>
          <a:p>
            <a:pPr>
              <a:spcBef>
                <a:spcPct val="50000"/>
              </a:spcBef>
            </a:pPr>
            <a:r>
              <a:rPr lang="en-US">
                <a:solidFill>
                  <a:srgbClr val="008000"/>
                </a:solidFill>
              </a:rPr>
              <a:t>For every negative electron circling around the nucleus, there is also one positive proton and one neutral neutron in the nucleus.</a:t>
            </a:r>
          </a:p>
        </p:txBody>
      </p:sp>
      <p:sp>
        <p:nvSpPr>
          <p:cNvPr id="60420" name="Text Box 4"/>
          <p:cNvSpPr txBox="1">
            <a:spLocks noChangeArrowheads="1"/>
          </p:cNvSpPr>
          <p:nvPr/>
        </p:nvSpPr>
        <p:spPr bwMode="auto">
          <a:xfrm>
            <a:off x="685800" y="2819400"/>
            <a:ext cx="7696200" cy="1739900"/>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If the atom has one circling electron, then the nucleus has one proton and one neutron.</a:t>
            </a:r>
            <a:endParaRPr lang="en-US" sz="24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gtEl>
                                        <p:attrNameLst>
                                          <p:attrName>style.visibility</p:attrName>
                                        </p:attrNameLst>
                                      </p:cBhvr>
                                      <p:to>
                                        <p:strVal val="visible"/>
                                      </p:to>
                                    </p:set>
                                    <p:anim calcmode="lin" valueType="num">
                                      <p:cBhvr additive="base">
                                        <p:cTn id="13" dur="500" fill="hold"/>
                                        <p:tgtEl>
                                          <p:spTgt spid="60419"/>
                                        </p:tgtEl>
                                        <p:attrNameLst>
                                          <p:attrName>ppt_x</p:attrName>
                                        </p:attrNameLst>
                                      </p:cBhvr>
                                      <p:tavLst>
                                        <p:tav tm="0">
                                          <p:val>
                                            <p:strVal val="#ppt_x"/>
                                          </p:val>
                                        </p:tav>
                                        <p:tav tm="100000">
                                          <p:val>
                                            <p:strVal val="#ppt_x"/>
                                          </p:val>
                                        </p:tav>
                                      </p:tavLst>
                                    </p:anim>
                                    <p:anim calcmode="lin" valueType="num">
                                      <p:cBhvr additive="base">
                                        <p:cTn id="14" dur="500" fill="hold"/>
                                        <p:tgtEl>
                                          <p:spTgt spid="604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PROJCTOR.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0420"/>
                                        </p:tgtEl>
                                        <p:attrNameLst>
                                          <p:attrName>style.visibility</p:attrName>
                                        </p:attrNameLst>
                                      </p:cBhvr>
                                      <p:to>
                                        <p:strVal val="visible"/>
                                      </p:to>
                                    </p:set>
                                    <p:anim calcmode="lin" valueType="num">
                                      <p:cBhvr additive="base">
                                        <p:cTn id="19" dur="500" fill="hold"/>
                                        <p:tgtEl>
                                          <p:spTgt spid="60420"/>
                                        </p:tgtEl>
                                        <p:attrNameLst>
                                          <p:attrName>ppt_x</p:attrName>
                                        </p:attrNameLst>
                                      </p:cBhvr>
                                      <p:tavLst>
                                        <p:tav tm="0">
                                          <p:val>
                                            <p:strVal val="#ppt_x"/>
                                          </p:val>
                                        </p:tav>
                                        <p:tav tm="100000">
                                          <p:val>
                                            <p:strVal val="#ppt_x"/>
                                          </p:val>
                                        </p:tav>
                                      </p:tavLst>
                                    </p:anim>
                                    <p:anim calcmode="lin" valueType="num">
                                      <p:cBhvr additive="base">
                                        <p:cTn id="20" dur="500" fill="hold"/>
                                        <p:tgtEl>
                                          <p:spTgt spid="604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P spid="60420"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81000" y="2057400"/>
            <a:ext cx="8308975" cy="2530475"/>
          </a:xfrm>
          <a:prstGeom prst="rect">
            <a:avLst/>
          </a:prstGeom>
          <a:noFill/>
          <a:ln w="9525">
            <a:noFill/>
            <a:miter lim="800000"/>
            <a:headEnd/>
            <a:tailEnd/>
          </a:ln>
          <a:effectLst/>
        </p:spPr>
        <p:txBody>
          <a:bodyPr>
            <a:spAutoFit/>
          </a:bodyPr>
          <a:lstStyle/>
          <a:p>
            <a:r>
              <a:rPr lang="en-US" sz="4000">
                <a:solidFill>
                  <a:srgbClr val="FF3300"/>
                </a:solidFill>
              </a:rPr>
              <a:t>Therefore, </a:t>
            </a:r>
            <a:r>
              <a:rPr lang="en-US" sz="4000" u="sng">
                <a:solidFill>
                  <a:srgbClr val="FF3300"/>
                </a:solidFill>
              </a:rPr>
              <a:t>the electromagnetic force accounts for all of chemistry, and therefore all of biology, and therefore for life itself!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0050"/>
                                        </p:tgtEl>
                                        <p:attrNameLst>
                                          <p:attrName>style.visibility</p:attrName>
                                        </p:attrNameLst>
                                      </p:cBhvr>
                                      <p:to>
                                        <p:strVal val="visible"/>
                                      </p:to>
                                    </p:set>
                                    <p:anim to="" calcmode="lin" valueType="num">
                                      <p:cBhvr>
                                        <p:cTn id="7" dur="1" fill="hold"/>
                                        <p:tgtEl>
                                          <p:spTgt spid="13005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RICOCHET.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838200" y="381000"/>
            <a:ext cx="7391400" cy="6310313"/>
          </a:xfrm>
          <a:prstGeom prst="rect">
            <a:avLst/>
          </a:prstGeom>
          <a:noFill/>
          <a:ln w="9525">
            <a:noFill/>
            <a:miter lim="800000"/>
            <a:headEnd/>
            <a:tailEnd/>
          </a:ln>
          <a:effectLst/>
        </p:spPr>
        <p:txBody>
          <a:bodyPr>
            <a:spAutoFit/>
          </a:bodyPr>
          <a:lstStyle/>
          <a:p>
            <a:r>
              <a:rPr lang="en-US" sz="8000" u="sng">
                <a:solidFill>
                  <a:srgbClr val="FF3300"/>
                </a:solidFill>
                <a:effectLst>
                  <a:outerShdw blurRad="38100" dist="38100" dir="2700000" algn="tl">
                    <a:srgbClr val="C0C0C0"/>
                  </a:outerShdw>
                </a:effectLst>
              </a:rPr>
              <a:t>“...the electromagnetic force accounts for all of life itself</a:t>
            </a:r>
            <a:r>
              <a:rPr lang="en-US" sz="8000" u="sng">
                <a:solidFill>
                  <a:srgbClr val="FF3300"/>
                </a:solidFill>
              </a:rPr>
              <a:t>.</a:t>
            </a:r>
            <a:r>
              <a:rPr lang="en-US" sz="8800" u="sng">
                <a:solidFill>
                  <a:srgbClr val="FF3300"/>
                </a:solidFill>
              </a:rPr>
              <a:t>” !!!!!!!</a:t>
            </a:r>
            <a:endParaRPr lang="en-US" sz="8800" u="sng">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26978"/>
                                        </p:tgtEl>
                                        <p:attrNameLst>
                                          <p:attrName>style.visibility</p:attrName>
                                        </p:attrNameLst>
                                      </p:cBhvr>
                                      <p:to>
                                        <p:strVal val="visible"/>
                                      </p:to>
                                    </p:set>
                                    <p:anim to="" calcmode="lin" valueType="num">
                                      <p:cBhvr>
                                        <p:cTn id="7" dur="1" fill="hold"/>
                                        <p:tgtEl>
                                          <p:spTgt spid="12697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1000" y="0"/>
            <a:ext cx="8458200" cy="2289175"/>
          </a:xfrm>
          <a:prstGeom prst="rect">
            <a:avLst/>
          </a:prstGeom>
          <a:noFill/>
          <a:ln w="9525">
            <a:noFill/>
            <a:miter lim="800000"/>
            <a:headEnd/>
            <a:tailEnd/>
          </a:ln>
          <a:effectLst/>
        </p:spPr>
        <p:txBody>
          <a:bodyPr>
            <a:spAutoFit/>
          </a:bodyPr>
          <a:lstStyle/>
          <a:p>
            <a:r>
              <a:rPr lang="en-US">
                <a:solidFill>
                  <a:srgbClr val="008000"/>
                </a:solidFill>
              </a:rPr>
              <a:t>Amazing isn't it - all the wonderful structures of the world around you exist because protons and electrons have opposite charges!</a:t>
            </a:r>
            <a:r>
              <a:rPr lang="en-US" sz="2400" b="0">
                <a:solidFill>
                  <a:schemeClr val="tx1"/>
                </a:solidFill>
              </a:rPr>
              <a:t> </a:t>
            </a:r>
          </a:p>
        </p:txBody>
      </p:sp>
      <p:sp>
        <p:nvSpPr>
          <p:cNvPr id="89093" name="Text Box 5"/>
          <p:cNvSpPr txBox="1">
            <a:spLocks noChangeArrowheads="1"/>
          </p:cNvSpPr>
          <p:nvPr/>
        </p:nvSpPr>
        <p:spPr bwMode="auto">
          <a:xfrm>
            <a:off x="1752600" y="4343400"/>
            <a:ext cx="6400800" cy="457200"/>
          </a:xfrm>
          <a:prstGeom prst="rect">
            <a:avLst/>
          </a:prstGeom>
          <a:noFill/>
          <a:ln w="9525">
            <a:noFill/>
            <a:miter lim="800000"/>
            <a:headEnd/>
            <a:tailEnd/>
          </a:ln>
          <a:effectLst/>
        </p:spPr>
        <p:txBody>
          <a:bodyPr>
            <a:spAutoFit/>
          </a:bodyPr>
          <a:lstStyle/>
          <a:p>
            <a:pPr>
              <a:spcBef>
                <a:spcPct val="50000"/>
              </a:spcBef>
            </a:pPr>
            <a:endParaRPr lang="en-US" sz="2400" b="0">
              <a:solidFill>
                <a:schemeClr val="tx1"/>
              </a:solidFill>
            </a:endParaRPr>
          </a:p>
        </p:txBody>
      </p:sp>
      <p:pic>
        <p:nvPicPr>
          <p:cNvPr id="89094" name="Picture 6" descr="E:\IMAGES.JPG\SCI_TECH\SPACE3\S_TS3133.JPG"/>
          <p:cNvPicPr>
            <a:picLocks noChangeAspect="1" noChangeArrowheads="1"/>
          </p:cNvPicPr>
          <p:nvPr/>
        </p:nvPicPr>
        <p:blipFill>
          <a:blip r:embed="rId3"/>
          <a:srcRect/>
          <a:stretch>
            <a:fillRect/>
          </a:stretch>
        </p:blipFill>
        <p:spPr bwMode="auto">
          <a:xfrm>
            <a:off x="2209800" y="2667000"/>
            <a:ext cx="4648200" cy="3662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9090"/>
                                        </p:tgtEl>
                                        <p:attrNameLst>
                                          <p:attrName>style.visibility</p:attrName>
                                        </p:attrNameLst>
                                      </p:cBhvr>
                                      <p:to>
                                        <p:strVal val="visible"/>
                                      </p:to>
                                    </p:set>
                                    <p:anim to="" calcmode="lin" valueType="num">
                                      <p:cBhvr>
                                        <p:cTn id="7" dur="1" fill="hold"/>
                                        <p:tgtEl>
                                          <p:spTgt spid="8909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09600" y="457200"/>
            <a:ext cx="7772400" cy="3387725"/>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Life as we know it, our senses, our sense of being, our awareness that we are here, our thoughts, our knowledge that we exist, and the perception of our surroundings are a result of the electromagnetic force.</a:t>
            </a:r>
          </a:p>
        </p:txBody>
      </p:sp>
      <p:sp>
        <p:nvSpPr>
          <p:cNvPr id="131075" name="Text Box 3"/>
          <p:cNvSpPr txBox="1">
            <a:spLocks noChangeArrowheads="1"/>
          </p:cNvSpPr>
          <p:nvPr/>
        </p:nvSpPr>
        <p:spPr bwMode="auto">
          <a:xfrm>
            <a:off x="762000" y="4648200"/>
            <a:ext cx="7848600" cy="762000"/>
          </a:xfrm>
          <a:prstGeom prst="rect">
            <a:avLst/>
          </a:prstGeom>
          <a:noFill/>
          <a:ln w="9525">
            <a:noFill/>
            <a:miter lim="800000"/>
            <a:headEnd/>
            <a:tailEnd/>
          </a:ln>
          <a:effectLst/>
        </p:spPr>
        <p:txBody>
          <a:bodyPr>
            <a:spAutoFit/>
          </a:bodyPr>
          <a:lstStyle/>
          <a:p>
            <a:pPr>
              <a:spcBef>
                <a:spcPct val="50000"/>
              </a:spcBef>
            </a:pPr>
            <a:r>
              <a:rPr lang="en-US" sz="4400">
                <a:solidFill>
                  <a:srgbClr val="FF3300"/>
                </a:solidFill>
              </a:rPr>
              <a:t>All this “non-stuff” is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1074"/>
                                        </p:tgtEl>
                                        <p:attrNameLst>
                                          <p:attrName>style.visibility</p:attrName>
                                        </p:attrNameLst>
                                      </p:cBhvr>
                                      <p:to>
                                        <p:strVal val="visible"/>
                                      </p:to>
                                    </p:set>
                                    <p:anim to="" calcmode="lin" valueType="num">
                                      <p:cBhvr>
                                        <p:cTn id="7" dur="1" fill="hold"/>
                                        <p:tgtEl>
                                          <p:spTgt spid="13107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31075"/>
                                        </p:tgtEl>
                                        <p:attrNameLst>
                                          <p:attrName>style.visibility</p:attrName>
                                        </p:attrNameLst>
                                      </p:cBhvr>
                                      <p:to>
                                        <p:strVal val="visible"/>
                                      </p:to>
                                    </p:set>
                                    <p:anim to="" calcmode="lin" valueType="num">
                                      <p:cBhvr>
                                        <p:cTn id="12" dur="1" fill="hold"/>
                                        <p:tgtEl>
                                          <p:spTgt spid="131075"/>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utoUpdateAnimBg="0"/>
      <p:bldP spid="131075"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066800" y="1143000"/>
            <a:ext cx="6858000" cy="701675"/>
          </a:xfrm>
          <a:prstGeom prst="rect">
            <a:avLst/>
          </a:prstGeom>
          <a:noFill/>
          <a:ln w="9525">
            <a:noFill/>
            <a:miter lim="800000"/>
            <a:headEnd/>
            <a:tailEnd/>
          </a:ln>
          <a:effectLst/>
        </p:spPr>
        <p:txBody>
          <a:bodyPr>
            <a:spAutoFit/>
          </a:bodyPr>
          <a:lstStyle/>
          <a:p>
            <a:pPr>
              <a:spcBef>
                <a:spcPct val="50000"/>
              </a:spcBef>
            </a:pPr>
            <a:r>
              <a:rPr lang="en-US" sz="4000">
                <a:solidFill>
                  <a:srgbClr val="0099FF"/>
                </a:solidFill>
              </a:rPr>
              <a:t>IS YOUR SOUL ENERGY?</a:t>
            </a:r>
          </a:p>
        </p:txBody>
      </p:sp>
      <p:sp>
        <p:nvSpPr>
          <p:cNvPr id="132099" name="Text Box 3"/>
          <p:cNvSpPr txBox="1">
            <a:spLocks noChangeArrowheads="1"/>
          </p:cNvSpPr>
          <p:nvPr/>
        </p:nvSpPr>
        <p:spPr bwMode="auto">
          <a:xfrm>
            <a:off x="1066800" y="2057400"/>
            <a:ext cx="7239000" cy="701675"/>
          </a:xfrm>
          <a:prstGeom prst="rect">
            <a:avLst/>
          </a:prstGeom>
          <a:noFill/>
          <a:ln w="9525">
            <a:noFill/>
            <a:miter lim="800000"/>
            <a:headEnd/>
            <a:tailEnd/>
          </a:ln>
          <a:effectLst/>
        </p:spPr>
        <p:txBody>
          <a:bodyPr>
            <a:spAutoFit/>
          </a:bodyPr>
          <a:lstStyle/>
          <a:p>
            <a:pPr>
              <a:spcBef>
                <a:spcPct val="50000"/>
              </a:spcBef>
            </a:pPr>
            <a:r>
              <a:rPr lang="en-US" sz="4000">
                <a:solidFill>
                  <a:srgbClr val="0099FF"/>
                </a:solidFill>
              </a:rPr>
              <a:t>IS YOUR SPIRIT ENERGY?</a:t>
            </a:r>
          </a:p>
        </p:txBody>
      </p:sp>
      <p:sp>
        <p:nvSpPr>
          <p:cNvPr id="132100" name="Text Box 4"/>
          <p:cNvSpPr txBox="1">
            <a:spLocks noChangeArrowheads="1"/>
          </p:cNvSpPr>
          <p:nvPr/>
        </p:nvSpPr>
        <p:spPr bwMode="auto">
          <a:xfrm>
            <a:off x="762000" y="3276600"/>
            <a:ext cx="7848600" cy="2530475"/>
          </a:xfrm>
          <a:prstGeom prst="rect">
            <a:avLst/>
          </a:prstGeom>
          <a:noFill/>
          <a:ln w="9525">
            <a:noFill/>
            <a:miter lim="800000"/>
            <a:headEnd/>
            <a:tailEnd/>
          </a:ln>
          <a:effectLst/>
        </p:spPr>
        <p:txBody>
          <a:bodyPr>
            <a:spAutoFit/>
          </a:bodyPr>
          <a:lstStyle/>
          <a:p>
            <a:pPr>
              <a:spcBef>
                <a:spcPct val="50000"/>
              </a:spcBef>
            </a:pPr>
            <a:r>
              <a:rPr lang="en-US" sz="4000">
                <a:solidFill>
                  <a:srgbClr val="FFCC00"/>
                </a:solidFill>
              </a:rPr>
              <a:t>ARE YOU BEGINNING TO REALIZE THE POSSIBLE IMPACT OF WHERE WE ARE GOING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2098"/>
                                        </p:tgtEl>
                                        <p:attrNameLst>
                                          <p:attrName>style.visibility</p:attrName>
                                        </p:attrNameLst>
                                      </p:cBhvr>
                                      <p:to>
                                        <p:strVal val="visible"/>
                                      </p:to>
                                    </p:set>
                                    <p:anim to="" calcmode="lin" valueType="num">
                                      <p:cBhvr>
                                        <p:cTn id="7" dur="1" fill="hold"/>
                                        <p:tgtEl>
                                          <p:spTgt spid="13209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SHREG.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32099"/>
                                        </p:tgtEl>
                                        <p:attrNameLst>
                                          <p:attrName>style.visibility</p:attrName>
                                        </p:attrNameLst>
                                      </p:cBhvr>
                                      <p:to>
                                        <p:strVal val="visible"/>
                                      </p:to>
                                    </p:set>
                                    <p:anim to="" calcmode="lin" valueType="num">
                                      <p:cBhvr>
                                        <p:cTn id="12" dur="1" fill="hold"/>
                                        <p:tgtEl>
                                          <p:spTgt spid="132099"/>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32100"/>
                                        </p:tgtEl>
                                        <p:attrNameLst>
                                          <p:attrName>style.visibility</p:attrName>
                                        </p:attrNameLst>
                                      </p:cBhvr>
                                      <p:to>
                                        <p:strVal val="visible"/>
                                      </p:to>
                                    </p:set>
                                    <p:anim to="" calcmode="lin" valueType="num">
                                      <p:cBhvr>
                                        <p:cTn id="17" dur="1" fill="hold"/>
                                        <p:tgtEl>
                                          <p:spTgt spid="132100"/>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P spid="132099" grpId="0" autoUpdateAnimBg="0"/>
      <p:bldP spid="132100"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533400" y="381000"/>
            <a:ext cx="8001000" cy="1190625"/>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Emotions and feelings are also a result of the electromagnetic force!</a:t>
            </a:r>
          </a:p>
        </p:txBody>
      </p:sp>
      <p:sp>
        <p:nvSpPr>
          <p:cNvPr id="114691" name="Text Box 3"/>
          <p:cNvSpPr txBox="1">
            <a:spLocks noChangeArrowheads="1"/>
          </p:cNvSpPr>
          <p:nvPr/>
        </p:nvSpPr>
        <p:spPr bwMode="auto">
          <a:xfrm>
            <a:off x="609600" y="1752600"/>
            <a:ext cx="8001000" cy="2289175"/>
          </a:xfrm>
          <a:prstGeom prst="rect">
            <a:avLst/>
          </a:prstGeom>
          <a:noFill/>
          <a:ln w="9525">
            <a:noFill/>
            <a:miter lim="800000"/>
            <a:headEnd/>
            <a:tailEnd/>
          </a:ln>
          <a:effectLst/>
        </p:spPr>
        <p:txBody>
          <a:bodyPr>
            <a:spAutoFit/>
          </a:bodyPr>
          <a:lstStyle/>
          <a:p>
            <a:pPr>
              <a:spcBef>
                <a:spcPct val="50000"/>
              </a:spcBef>
            </a:pPr>
            <a:r>
              <a:rPr lang="en-US">
                <a:solidFill>
                  <a:srgbClr val="008000"/>
                </a:solidFill>
              </a:rPr>
              <a:t>ANGER, PAIN, FRUSTRATION, STRESS, DISPARE, JEALOUSY, HATE, AND FEAR are a result of the electromagnetic force.</a:t>
            </a:r>
          </a:p>
        </p:txBody>
      </p:sp>
      <p:sp>
        <p:nvSpPr>
          <p:cNvPr id="114693" name="Text Box 5"/>
          <p:cNvSpPr txBox="1">
            <a:spLocks noChangeArrowheads="1"/>
          </p:cNvSpPr>
          <p:nvPr/>
        </p:nvSpPr>
        <p:spPr bwMode="auto">
          <a:xfrm>
            <a:off x="533400" y="4038600"/>
            <a:ext cx="7696200" cy="579438"/>
          </a:xfrm>
          <a:prstGeom prst="rect">
            <a:avLst/>
          </a:prstGeom>
          <a:noFill/>
          <a:ln w="9525">
            <a:noFill/>
            <a:miter lim="800000"/>
            <a:headEnd/>
            <a:tailEnd/>
          </a:ln>
          <a:effectLst/>
        </p:spPr>
        <p:txBody>
          <a:bodyPr>
            <a:spAutoFit/>
          </a:bodyPr>
          <a:lstStyle/>
          <a:p>
            <a:pPr>
              <a:spcBef>
                <a:spcPct val="50000"/>
              </a:spcBef>
            </a:pPr>
            <a:endParaRPr lang="en-US" sz="3200">
              <a:solidFill>
                <a:srgbClr val="800000"/>
              </a:solidFill>
            </a:endParaRPr>
          </a:p>
        </p:txBody>
      </p:sp>
      <p:pic>
        <p:nvPicPr>
          <p:cNvPr id="114694" name="Picture 6" descr="E:\IMAGES.WMF\PEOPLE\MEN\PPLM1226.WMF"/>
          <p:cNvPicPr>
            <a:picLocks noChangeAspect="1" noChangeArrowheads="1"/>
          </p:cNvPicPr>
          <p:nvPr/>
        </p:nvPicPr>
        <p:blipFill>
          <a:blip r:embed="rId3"/>
          <a:srcRect/>
          <a:stretch>
            <a:fillRect/>
          </a:stretch>
        </p:blipFill>
        <p:spPr bwMode="auto">
          <a:xfrm>
            <a:off x="4038600" y="4267200"/>
            <a:ext cx="15240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14690"/>
                                        </p:tgtEl>
                                        <p:attrNameLst>
                                          <p:attrName>style.visibility</p:attrName>
                                        </p:attrNameLst>
                                      </p:cBhvr>
                                      <p:to>
                                        <p:strVal val="visible"/>
                                      </p:to>
                                    </p:set>
                                    <p:anim to="" calcmode="lin" valueType="num">
                                      <p:cBhvr>
                                        <p:cTn id="7" dur="1" fill="hold"/>
                                        <p:tgtEl>
                                          <p:spTgt spid="11469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14691"/>
                                        </p:tgtEl>
                                        <p:attrNameLst>
                                          <p:attrName>style.visibility</p:attrName>
                                        </p:attrNameLst>
                                      </p:cBhvr>
                                      <p:to>
                                        <p:strVal val="visible"/>
                                      </p:to>
                                    </p:set>
                                    <p:anim to="" calcmode="lin" valueType="num">
                                      <p:cBhvr>
                                        <p:cTn id="12" dur="1" fill="hold"/>
                                        <p:tgtEl>
                                          <p:spTgt spid="114691"/>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1"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762000" y="304800"/>
            <a:ext cx="7772400" cy="3387725"/>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COMFORT, DESIRE, PASSION, LUST, SATISFACTION, SELF-ESTEEM, PRIDE, HAPPINESS, ENJOYMENT, LAUGHTER, AND LOVE are a result of electromagnetic force.</a:t>
            </a:r>
          </a:p>
        </p:txBody>
      </p:sp>
      <p:pic>
        <p:nvPicPr>
          <p:cNvPr id="133123" name="Picture 3" descr="E:\IMAGES.WMF\PEOPLE\MEN\PPLM1332.WMF"/>
          <p:cNvPicPr>
            <a:picLocks noChangeAspect="1" noChangeArrowheads="1"/>
          </p:cNvPicPr>
          <p:nvPr/>
        </p:nvPicPr>
        <p:blipFill>
          <a:blip r:embed="rId3"/>
          <a:srcRect/>
          <a:stretch>
            <a:fillRect/>
          </a:stretch>
        </p:blipFill>
        <p:spPr bwMode="auto">
          <a:xfrm>
            <a:off x="3048000" y="3276600"/>
            <a:ext cx="3048000" cy="307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3122"/>
                                        </p:tgtEl>
                                        <p:attrNameLst>
                                          <p:attrName>style.visibility</p:attrName>
                                        </p:attrNameLst>
                                      </p:cBhvr>
                                      <p:to>
                                        <p:strVal val="visible"/>
                                      </p:to>
                                    </p:set>
                                    <p:anim to="" calcmode="lin" valueType="num">
                                      <p:cBhvr>
                                        <p:cTn id="7" dur="1" fill="hold"/>
                                        <p:tgtEl>
                                          <p:spTgt spid="13312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533400" y="533400"/>
            <a:ext cx="7924800" cy="3387725"/>
          </a:xfrm>
          <a:prstGeom prst="rect">
            <a:avLst/>
          </a:prstGeom>
          <a:noFill/>
          <a:ln w="9525">
            <a:noFill/>
            <a:miter lim="800000"/>
            <a:headEnd/>
            <a:tailEnd/>
          </a:ln>
          <a:effectLst/>
        </p:spPr>
        <p:txBody>
          <a:bodyPr>
            <a:spAutoFit/>
          </a:bodyPr>
          <a:lstStyle/>
          <a:p>
            <a:pPr>
              <a:spcBef>
                <a:spcPct val="50000"/>
              </a:spcBef>
            </a:pPr>
            <a:r>
              <a:rPr lang="en-US" u="sng">
                <a:solidFill>
                  <a:srgbClr val="FFCC00"/>
                </a:solidFill>
              </a:rPr>
              <a:t>HUNGER, TIREDNESS, FATIQUE, SEXUAL DESIRE, HOPE, RAVENGE, ANXIOUNESS, ANTICIPATION, AND PLEASURE are a result of the electromagnetic force.</a:t>
            </a:r>
          </a:p>
        </p:txBody>
      </p:sp>
      <p:sp>
        <p:nvSpPr>
          <p:cNvPr id="115715" name="Text Box 3"/>
          <p:cNvSpPr txBox="1">
            <a:spLocks noChangeArrowheads="1"/>
          </p:cNvSpPr>
          <p:nvPr/>
        </p:nvSpPr>
        <p:spPr bwMode="auto">
          <a:xfrm>
            <a:off x="457200" y="4495800"/>
            <a:ext cx="8001000" cy="457200"/>
          </a:xfrm>
          <a:prstGeom prst="rect">
            <a:avLst/>
          </a:prstGeom>
          <a:noFill/>
          <a:ln w="9525">
            <a:noFill/>
            <a:miter lim="800000"/>
            <a:headEnd/>
            <a:tailEnd/>
          </a:ln>
          <a:effectLst/>
        </p:spPr>
        <p:txBody>
          <a:bodyPr>
            <a:spAutoFit/>
          </a:bodyPr>
          <a:lstStyle/>
          <a:p>
            <a:pPr>
              <a:spcBef>
                <a:spcPct val="50000"/>
              </a:spcBef>
            </a:pPr>
            <a:endParaRPr lang="en-US" sz="2400" b="0">
              <a:solidFill>
                <a:schemeClr val="tx1"/>
              </a:solidFill>
            </a:endParaRPr>
          </a:p>
        </p:txBody>
      </p:sp>
      <p:pic>
        <p:nvPicPr>
          <p:cNvPr id="115716" name="Picture 4" descr="E:\IMAGES.WMF\PEOPLE\MEN\PPLM1223.WMF"/>
          <p:cNvPicPr>
            <a:picLocks noChangeAspect="1" noChangeArrowheads="1"/>
          </p:cNvPicPr>
          <p:nvPr/>
        </p:nvPicPr>
        <p:blipFill>
          <a:blip r:embed="rId3"/>
          <a:srcRect/>
          <a:stretch>
            <a:fillRect/>
          </a:stretch>
        </p:blipFill>
        <p:spPr bwMode="auto">
          <a:xfrm>
            <a:off x="3886200" y="3886200"/>
            <a:ext cx="1828800" cy="2435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15714"/>
                                        </p:tgtEl>
                                        <p:attrNameLst>
                                          <p:attrName>style.visibility</p:attrName>
                                        </p:attrNameLst>
                                      </p:cBhvr>
                                      <p:to>
                                        <p:strVal val="visible"/>
                                      </p:to>
                                    </p:set>
                                    <p:anim to="" calcmode="lin" valueType="num">
                                      <p:cBhvr>
                                        <p:cTn id="7" dur="1" fill="hold"/>
                                        <p:tgtEl>
                                          <p:spTgt spid="11571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flipH="1">
            <a:off x="838200" y="533400"/>
            <a:ext cx="7772400" cy="5214938"/>
          </a:xfrm>
          <a:prstGeom prst="rect">
            <a:avLst/>
          </a:prstGeom>
          <a:noFill/>
          <a:ln w="9525">
            <a:noFill/>
            <a:miter lim="800000"/>
            <a:headEnd/>
            <a:tailEnd/>
          </a:ln>
          <a:effectLst/>
        </p:spPr>
        <p:txBody>
          <a:bodyPr>
            <a:spAutoFit/>
          </a:bodyPr>
          <a:lstStyle/>
          <a:p>
            <a:pPr>
              <a:spcBef>
                <a:spcPct val="50000"/>
              </a:spcBef>
            </a:pPr>
            <a:r>
              <a:rPr lang="en-US" sz="4800">
                <a:solidFill>
                  <a:srgbClr val="FF3300"/>
                </a:solidFill>
              </a:rPr>
              <a:t>All feelings, all emotions, all sensations, all thoughts, all awareness of everything, all bodily functions, all our senses, all reproduction, </a:t>
            </a:r>
            <a:r>
              <a:rPr lang="en-US" sz="4800" u="sng">
                <a:solidFill>
                  <a:srgbClr val="FF3300"/>
                </a:solidFill>
              </a:rPr>
              <a:t>all life energy</a:t>
            </a:r>
            <a:r>
              <a:rPr lang="en-US" sz="4800">
                <a:solidFill>
                  <a:srgbClr val="FF3300"/>
                </a:solidFill>
              </a:rPr>
              <a:t>, is a result of the electromagnetic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4146"/>
                                        </p:tgtEl>
                                        <p:attrNameLst>
                                          <p:attrName>style.visibility</p:attrName>
                                        </p:attrNameLst>
                                      </p:cBhvr>
                                      <p:to>
                                        <p:strVal val="visible"/>
                                      </p:to>
                                    </p:set>
                                    <p:anim to="" calcmode="lin" valueType="num">
                                      <p:cBhvr>
                                        <p:cTn id="7" dur="1" fill="hold"/>
                                        <p:tgtEl>
                                          <p:spTgt spid="13414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0" y="304800"/>
            <a:ext cx="8994775" cy="2530475"/>
          </a:xfrm>
          <a:prstGeom prst="rect">
            <a:avLst/>
          </a:prstGeom>
          <a:noFill/>
          <a:ln w="9525">
            <a:noFill/>
            <a:miter lim="800000"/>
            <a:headEnd/>
            <a:tailEnd/>
          </a:ln>
          <a:effectLst/>
        </p:spPr>
        <p:txBody>
          <a:bodyPr>
            <a:spAutoFit/>
          </a:bodyPr>
          <a:lstStyle/>
          <a:p>
            <a:r>
              <a:rPr lang="en-US" sz="4000">
                <a:solidFill>
                  <a:srgbClr val="FF3300"/>
                </a:solidFill>
              </a:rPr>
              <a:t>Because, </a:t>
            </a:r>
            <a:r>
              <a:rPr lang="en-US" sz="4000" u="sng">
                <a:solidFill>
                  <a:srgbClr val="FF3300"/>
                </a:solidFill>
              </a:rPr>
              <a:t>the electromagnetic force accounts for all of chemistry, and therefore all of biology, and therefore for life itself……. </a:t>
            </a:r>
          </a:p>
        </p:txBody>
      </p:sp>
      <p:sp>
        <p:nvSpPr>
          <p:cNvPr id="169988" name="Text Box 4"/>
          <p:cNvSpPr txBox="1">
            <a:spLocks noChangeArrowheads="1"/>
          </p:cNvSpPr>
          <p:nvPr/>
        </p:nvSpPr>
        <p:spPr bwMode="auto">
          <a:xfrm>
            <a:off x="838200" y="3200400"/>
            <a:ext cx="7543800" cy="2838450"/>
          </a:xfrm>
          <a:prstGeom prst="rect">
            <a:avLst/>
          </a:prstGeom>
          <a:noFill/>
          <a:ln w="9525">
            <a:noFill/>
            <a:miter lim="800000"/>
            <a:headEnd/>
            <a:tailEnd/>
          </a:ln>
          <a:effectLst/>
        </p:spPr>
        <p:txBody>
          <a:bodyPr>
            <a:spAutoFit/>
          </a:bodyPr>
          <a:lstStyle/>
          <a:p>
            <a:pPr>
              <a:spcBef>
                <a:spcPct val="50000"/>
              </a:spcBef>
            </a:pPr>
            <a:r>
              <a:rPr lang="en-US"/>
              <a:t>This same electromagnetic process takes place with the creation of a universe, a solar system, a volcano, a forest, a meadow, a flower, an insect, bacteria, living cells, or a thought.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9987"/>
                                        </p:tgtEl>
                                        <p:attrNameLst>
                                          <p:attrName>style.visibility</p:attrName>
                                        </p:attrNameLst>
                                      </p:cBhvr>
                                      <p:to>
                                        <p:strVal val="visible"/>
                                      </p:to>
                                    </p:set>
                                    <p:anim to="" calcmode="lin" valueType="num">
                                      <p:cBhvr>
                                        <p:cTn id="7" dur="1" fill="hold"/>
                                        <p:tgtEl>
                                          <p:spTgt spid="169987"/>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9988"/>
                                        </p:tgtEl>
                                        <p:attrNameLst>
                                          <p:attrName>style.visibility</p:attrName>
                                        </p:attrNameLst>
                                      </p:cBhvr>
                                      <p:to>
                                        <p:strVal val="visible"/>
                                      </p:to>
                                    </p:set>
                                    <p:anim to="" calcmode="lin" valueType="num">
                                      <p:cBhvr>
                                        <p:cTn id="12" dur="1" fill="hold"/>
                                        <p:tgtEl>
                                          <p:spTgt spid="169988"/>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utoUpdateAnimBg="0"/>
      <p:bldP spid="16998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219200" y="381000"/>
            <a:ext cx="7010400" cy="1739900"/>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If the atom had 26 circling electrons, then the nucleus had 26 protons and 26 neutrons.</a:t>
            </a:r>
          </a:p>
        </p:txBody>
      </p:sp>
      <p:pic>
        <p:nvPicPr>
          <p:cNvPr id="61443" name="Picture 3" descr="E:\IMAGES.WMF\SCI_TECH\OTHER\S_TOT004.WMF"/>
          <p:cNvPicPr>
            <a:picLocks noChangeAspect="1" noChangeArrowheads="1"/>
          </p:cNvPicPr>
          <p:nvPr/>
        </p:nvPicPr>
        <p:blipFill>
          <a:blip r:embed="rId4"/>
          <a:srcRect/>
          <a:stretch>
            <a:fillRect/>
          </a:stretch>
        </p:blipFill>
        <p:spPr bwMode="auto">
          <a:xfrm>
            <a:off x="4876800" y="4191000"/>
            <a:ext cx="2362200" cy="2233613"/>
          </a:xfrm>
          <a:prstGeom prst="rect">
            <a:avLst/>
          </a:prstGeom>
          <a:noFill/>
        </p:spPr>
      </p:pic>
      <p:sp>
        <p:nvSpPr>
          <p:cNvPr id="61444" name="Text Box 4"/>
          <p:cNvSpPr txBox="1">
            <a:spLocks noChangeArrowheads="1"/>
          </p:cNvSpPr>
          <p:nvPr/>
        </p:nvSpPr>
        <p:spPr bwMode="auto">
          <a:xfrm>
            <a:off x="1295400" y="2133600"/>
            <a:ext cx="6477000" cy="2289175"/>
          </a:xfrm>
          <a:prstGeom prst="rect">
            <a:avLst/>
          </a:prstGeom>
          <a:noFill/>
          <a:ln w="9525">
            <a:noFill/>
            <a:miter lim="800000"/>
            <a:headEnd/>
            <a:tailEnd/>
          </a:ln>
          <a:effectLst/>
        </p:spPr>
        <p:txBody>
          <a:bodyPr>
            <a:spAutoFit/>
          </a:bodyPr>
          <a:lstStyle/>
          <a:p>
            <a:pPr>
              <a:spcBef>
                <a:spcPct val="50000"/>
              </a:spcBef>
            </a:pPr>
            <a:r>
              <a:rPr lang="en-US">
                <a:solidFill>
                  <a:srgbClr val="008000"/>
                </a:solidFill>
              </a:rPr>
              <a:t>These are called “elements,” and there are 103 different elements that we currently know about.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ppt_x"/>
                                          </p:val>
                                        </p:tav>
                                        <p:tav tm="100000">
                                          <p:val>
                                            <p:strVal val="#ppt_x"/>
                                          </p:val>
                                        </p:tav>
                                      </p:tavLst>
                                    </p:anim>
                                    <p:anim calcmode="lin" valueType="num">
                                      <p:cBhvr additive="base">
                                        <p:cTn id="8" dur="500" fill="hold"/>
                                        <p:tgtEl>
                                          <p:spTgt spid="614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1443"/>
                                        </p:tgtEl>
                                        <p:attrNameLst>
                                          <p:attrName>style.visibility</p:attrName>
                                        </p:attrNameLst>
                                      </p:cBhvr>
                                      <p:to>
                                        <p:strVal val="visible"/>
                                      </p:to>
                                    </p:set>
                                    <p:anim calcmode="lin" valueType="num">
                                      <p:cBhvr additive="base">
                                        <p:cTn id="13" dur="500" fill="hold"/>
                                        <p:tgtEl>
                                          <p:spTgt spid="61443"/>
                                        </p:tgtEl>
                                        <p:attrNameLst>
                                          <p:attrName>ppt_x</p:attrName>
                                        </p:attrNameLst>
                                      </p:cBhvr>
                                      <p:tavLst>
                                        <p:tav tm="0">
                                          <p:val>
                                            <p:strVal val="#ppt_x"/>
                                          </p:val>
                                        </p:tav>
                                        <p:tav tm="100000">
                                          <p:val>
                                            <p:strVal val="#ppt_x"/>
                                          </p:val>
                                        </p:tav>
                                      </p:tavLst>
                                    </p:anim>
                                    <p:anim calcmode="lin" valueType="num">
                                      <p:cBhvr additive="base">
                                        <p:cTn id="14" dur="500" fill="hold"/>
                                        <p:tgtEl>
                                          <p:spTgt spid="6144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1444"/>
                                        </p:tgtEl>
                                        <p:attrNameLst>
                                          <p:attrName>style.visibility</p:attrName>
                                        </p:attrNameLst>
                                      </p:cBhvr>
                                      <p:to>
                                        <p:strVal val="visible"/>
                                      </p:to>
                                    </p:set>
                                    <p:anim calcmode="lin" valueType="num">
                                      <p:cBhvr additive="base">
                                        <p:cTn id="19" dur="500" fill="hold"/>
                                        <p:tgtEl>
                                          <p:spTgt spid="61444"/>
                                        </p:tgtEl>
                                        <p:attrNameLst>
                                          <p:attrName>ppt_x</p:attrName>
                                        </p:attrNameLst>
                                      </p:cBhvr>
                                      <p:tavLst>
                                        <p:tav tm="0">
                                          <p:val>
                                            <p:strVal val="#ppt_x"/>
                                          </p:val>
                                        </p:tav>
                                        <p:tav tm="100000">
                                          <p:val>
                                            <p:strVal val="#ppt_x"/>
                                          </p:val>
                                        </p:tav>
                                      </p:tavLst>
                                    </p:anim>
                                    <p:anim calcmode="lin" valueType="num">
                                      <p:cBhvr additive="base">
                                        <p:cTn id="20" dur="500" fill="hold"/>
                                        <p:tgtEl>
                                          <p:spTgt spid="6144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4"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838200" y="2133600"/>
            <a:ext cx="7467600" cy="1736725"/>
          </a:xfrm>
          <a:prstGeom prst="rect">
            <a:avLst/>
          </a:prstGeom>
          <a:noFill/>
          <a:ln w="9525">
            <a:noFill/>
            <a:miter lim="800000"/>
            <a:headEnd/>
            <a:tailEnd/>
          </a:ln>
          <a:effectLst/>
        </p:spPr>
        <p:txBody>
          <a:bodyPr>
            <a:spAutoFit/>
          </a:bodyPr>
          <a:lstStyle/>
          <a:p>
            <a:pPr>
              <a:spcBef>
                <a:spcPct val="50000"/>
              </a:spcBef>
            </a:pPr>
            <a:r>
              <a:rPr lang="en-US" sz="5400"/>
              <a:t>That last statement is worth repeating………...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p:cTn id="7" dur="1000" fill="hold"/>
                                        <p:tgtEl>
                                          <p:spTgt spid="171010"/>
                                        </p:tgtEl>
                                        <p:attrNameLst>
                                          <p:attrName>ppt_w</p:attrName>
                                        </p:attrNameLst>
                                      </p:cBhvr>
                                      <p:tavLst>
                                        <p:tav tm="0">
                                          <p:val>
                                            <p:fltVal val="0"/>
                                          </p:val>
                                        </p:tav>
                                        <p:tav tm="100000">
                                          <p:val>
                                            <p:strVal val="#ppt_w"/>
                                          </p:val>
                                        </p:tav>
                                      </p:tavLst>
                                    </p:anim>
                                    <p:anim calcmode="lin" valueType="num">
                                      <p:cBhvr>
                                        <p:cTn id="8" dur="1000" fill="hold"/>
                                        <p:tgtEl>
                                          <p:spTgt spid="171010"/>
                                        </p:tgtEl>
                                        <p:attrNameLst>
                                          <p:attrName>ppt_h</p:attrName>
                                        </p:attrNameLst>
                                      </p:cBhvr>
                                      <p:tavLst>
                                        <p:tav tm="0">
                                          <p:val>
                                            <p:fltVal val="0"/>
                                          </p:val>
                                        </p:tav>
                                        <p:tav tm="100000">
                                          <p:val>
                                            <p:strVal val="#ppt_h"/>
                                          </p:val>
                                        </p:tav>
                                      </p:tavLst>
                                    </p:anim>
                                    <p:anim calcmode="lin" valueType="num">
                                      <p:cBhvr>
                                        <p:cTn id="9" dur="1000" fill="hold"/>
                                        <p:tgtEl>
                                          <p:spTgt spid="1710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10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GLAS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146050" y="685800"/>
            <a:ext cx="8997950" cy="2289175"/>
          </a:xfrm>
          <a:prstGeom prst="rect">
            <a:avLst/>
          </a:prstGeom>
          <a:noFill/>
          <a:ln w="9525">
            <a:noFill/>
            <a:miter lim="800000"/>
            <a:headEnd/>
            <a:tailEnd/>
          </a:ln>
          <a:effectLst/>
        </p:spPr>
        <p:txBody>
          <a:bodyPr>
            <a:spAutoFit/>
          </a:bodyPr>
          <a:lstStyle/>
          <a:p>
            <a:pPr>
              <a:spcBef>
                <a:spcPct val="50000"/>
              </a:spcBef>
            </a:pPr>
            <a:r>
              <a:rPr lang="en-US"/>
              <a:t>This same electromagnetic process takes place with the creation of a universe, a solar system, a volcano, a forest, a meadow, a flower, an insect, bacteria, living cells, </a:t>
            </a:r>
          </a:p>
        </p:txBody>
      </p:sp>
      <p:sp>
        <p:nvSpPr>
          <p:cNvPr id="172035" name="Text Box 3"/>
          <p:cNvSpPr txBox="1">
            <a:spLocks noChangeArrowheads="1"/>
          </p:cNvSpPr>
          <p:nvPr/>
        </p:nvSpPr>
        <p:spPr bwMode="auto">
          <a:xfrm>
            <a:off x="327025" y="3733800"/>
            <a:ext cx="6988175" cy="2135188"/>
          </a:xfrm>
          <a:prstGeom prst="rect">
            <a:avLst/>
          </a:prstGeom>
          <a:noFill/>
          <a:ln w="9525">
            <a:noFill/>
            <a:miter lim="800000"/>
            <a:headEnd/>
            <a:tailEnd/>
          </a:ln>
          <a:effectLst/>
        </p:spPr>
        <p:txBody>
          <a:bodyPr>
            <a:spAutoFit/>
          </a:bodyPr>
          <a:lstStyle/>
          <a:p>
            <a:pPr>
              <a:spcBef>
                <a:spcPct val="50000"/>
              </a:spcBef>
            </a:pPr>
            <a:r>
              <a:rPr lang="en-US" sz="8000">
                <a:solidFill>
                  <a:srgbClr val="FFCC00"/>
                </a:solidFill>
              </a:rPr>
              <a:t>...or a thought.</a:t>
            </a:r>
            <a:r>
              <a:rPr lang="en-US"/>
              <a:t>  </a:t>
            </a: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p:cTn id="7" dur="1000" fill="hold"/>
                                        <p:tgtEl>
                                          <p:spTgt spid="172034"/>
                                        </p:tgtEl>
                                        <p:attrNameLst>
                                          <p:attrName>ppt_w</p:attrName>
                                        </p:attrNameLst>
                                      </p:cBhvr>
                                      <p:tavLst>
                                        <p:tav tm="0">
                                          <p:val>
                                            <p:fltVal val="0"/>
                                          </p:val>
                                        </p:tav>
                                        <p:tav tm="100000">
                                          <p:val>
                                            <p:strVal val="#ppt_w"/>
                                          </p:val>
                                        </p:tav>
                                      </p:tavLst>
                                    </p:anim>
                                    <p:anim calcmode="lin" valueType="num">
                                      <p:cBhvr>
                                        <p:cTn id="8" dur="1000" fill="hold"/>
                                        <p:tgtEl>
                                          <p:spTgt spid="172034"/>
                                        </p:tgtEl>
                                        <p:attrNameLst>
                                          <p:attrName>ppt_h</p:attrName>
                                        </p:attrNameLst>
                                      </p:cBhvr>
                                      <p:tavLst>
                                        <p:tav tm="0">
                                          <p:val>
                                            <p:fltVal val="0"/>
                                          </p:val>
                                        </p:tav>
                                        <p:tav tm="100000">
                                          <p:val>
                                            <p:strVal val="#ppt_h"/>
                                          </p:val>
                                        </p:tav>
                                      </p:tavLst>
                                    </p:anim>
                                    <p:anim calcmode="lin" valueType="num">
                                      <p:cBhvr>
                                        <p:cTn id="9" dur="1000" fill="hold"/>
                                        <p:tgtEl>
                                          <p:spTgt spid="1720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203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11" fill="hold">
                      <p:stCondLst>
                        <p:cond delay="indefinite"/>
                      </p:stCondLst>
                      <p:childTnLst>
                        <p:par>
                          <p:cTn id="12" fill="hold">
                            <p:stCondLst>
                              <p:cond delay="0"/>
                            </p:stCondLst>
                            <p:childTnLst>
                              <p:par>
                                <p:cTn id="13" presetID="7" presetClass="entr" presetSubtype="1" fill="hold" grpId="0" nodeType="clickEffect">
                                  <p:stCondLst>
                                    <p:cond delay="0"/>
                                  </p:stCondLst>
                                  <p:childTnLst>
                                    <p:set>
                                      <p:cBhvr>
                                        <p:cTn id="14" dur="1" fill="hold">
                                          <p:stCondLst>
                                            <p:cond delay="0"/>
                                          </p:stCondLst>
                                        </p:cTn>
                                        <p:tgtEl>
                                          <p:spTgt spid="172035"/>
                                        </p:tgtEl>
                                        <p:attrNameLst>
                                          <p:attrName>style.visibility</p:attrName>
                                        </p:attrNameLst>
                                      </p:cBhvr>
                                      <p:to>
                                        <p:strVal val="visible"/>
                                      </p:to>
                                    </p:set>
                                    <p:anim calcmode="lin" valueType="num">
                                      <p:cBhvr additive="base">
                                        <p:cTn id="15" dur="5000" fill="hold"/>
                                        <p:tgtEl>
                                          <p:spTgt spid="172035"/>
                                        </p:tgtEl>
                                        <p:attrNameLst>
                                          <p:attrName>ppt_x</p:attrName>
                                        </p:attrNameLst>
                                      </p:cBhvr>
                                      <p:tavLst>
                                        <p:tav tm="0">
                                          <p:val>
                                            <p:strVal val="#ppt_x"/>
                                          </p:val>
                                        </p:tav>
                                        <p:tav tm="100000">
                                          <p:val>
                                            <p:strVal val="#ppt_x"/>
                                          </p:val>
                                        </p:tav>
                                      </p:tavLst>
                                    </p:anim>
                                    <p:anim calcmode="lin" valueType="num">
                                      <p:cBhvr additive="base">
                                        <p:cTn id="16" dur="5000" fill="hold"/>
                                        <p:tgtEl>
                                          <p:spTgt spid="1720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P spid="172035"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609600" y="228600"/>
            <a:ext cx="7772400" cy="641350"/>
          </a:xfrm>
          <a:prstGeom prst="rect">
            <a:avLst/>
          </a:prstGeom>
          <a:noFill/>
          <a:ln w="9525">
            <a:noFill/>
            <a:miter lim="800000"/>
            <a:headEnd/>
            <a:tailEnd/>
          </a:ln>
          <a:effectLst/>
        </p:spPr>
        <p:txBody>
          <a:bodyPr>
            <a:spAutoFit/>
          </a:bodyPr>
          <a:lstStyle/>
          <a:p>
            <a:pPr>
              <a:spcBef>
                <a:spcPct val="50000"/>
              </a:spcBef>
            </a:pPr>
            <a:r>
              <a:rPr lang="en-US"/>
              <a:t>We are comprised of energy!</a:t>
            </a:r>
          </a:p>
        </p:txBody>
      </p:sp>
      <p:sp>
        <p:nvSpPr>
          <p:cNvPr id="159747" name="Text Box 3"/>
          <p:cNvSpPr txBox="1">
            <a:spLocks noChangeArrowheads="1"/>
          </p:cNvSpPr>
          <p:nvPr/>
        </p:nvSpPr>
        <p:spPr bwMode="auto">
          <a:xfrm>
            <a:off x="685800" y="914400"/>
            <a:ext cx="8458200" cy="641350"/>
          </a:xfrm>
          <a:prstGeom prst="rect">
            <a:avLst/>
          </a:prstGeom>
          <a:noFill/>
          <a:ln w="9525">
            <a:noFill/>
            <a:miter lim="800000"/>
            <a:headEnd/>
            <a:tailEnd/>
          </a:ln>
          <a:effectLst/>
        </p:spPr>
        <p:txBody>
          <a:bodyPr>
            <a:spAutoFit/>
          </a:bodyPr>
          <a:lstStyle/>
          <a:p>
            <a:pPr>
              <a:spcBef>
                <a:spcPct val="50000"/>
              </a:spcBef>
            </a:pPr>
            <a:r>
              <a:rPr lang="en-US"/>
              <a:t>                       Our thoughts are energy!</a:t>
            </a:r>
          </a:p>
        </p:txBody>
      </p:sp>
      <p:sp>
        <p:nvSpPr>
          <p:cNvPr id="159748" name="Text Box 4"/>
          <p:cNvSpPr txBox="1">
            <a:spLocks noChangeArrowheads="1"/>
          </p:cNvSpPr>
          <p:nvPr/>
        </p:nvSpPr>
        <p:spPr bwMode="auto">
          <a:xfrm>
            <a:off x="685800" y="2286000"/>
            <a:ext cx="7543800" cy="641350"/>
          </a:xfrm>
          <a:prstGeom prst="rect">
            <a:avLst/>
          </a:prstGeom>
          <a:noFill/>
          <a:ln w="9525">
            <a:noFill/>
            <a:miter lim="800000"/>
            <a:headEnd/>
            <a:tailEnd/>
          </a:ln>
          <a:effectLst/>
        </p:spPr>
        <p:txBody>
          <a:bodyPr>
            <a:spAutoFit/>
          </a:bodyPr>
          <a:lstStyle/>
          <a:p>
            <a:pPr>
              <a:spcBef>
                <a:spcPct val="50000"/>
              </a:spcBef>
            </a:pPr>
            <a:r>
              <a:rPr lang="en-US"/>
              <a:t>               Our feelings are energy!</a:t>
            </a:r>
          </a:p>
        </p:txBody>
      </p:sp>
      <p:sp>
        <p:nvSpPr>
          <p:cNvPr id="159749" name="Text Box 5"/>
          <p:cNvSpPr txBox="1">
            <a:spLocks noChangeArrowheads="1"/>
          </p:cNvSpPr>
          <p:nvPr/>
        </p:nvSpPr>
        <p:spPr bwMode="auto">
          <a:xfrm>
            <a:off x="685800" y="1600200"/>
            <a:ext cx="5867400" cy="641350"/>
          </a:xfrm>
          <a:prstGeom prst="rect">
            <a:avLst/>
          </a:prstGeom>
          <a:noFill/>
          <a:ln w="9525">
            <a:noFill/>
            <a:miter lim="800000"/>
            <a:headEnd/>
            <a:tailEnd/>
          </a:ln>
          <a:effectLst/>
        </p:spPr>
        <p:txBody>
          <a:bodyPr>
            <a:spAutoFit/>
          </a:bodyPr>
          <a:lstStyle/>
          <a:p>
            <a:pPr>
              <a:spcBef>
                <a:spcPct val="50000"/>
              </a:spcBef>
            </a:pPr>
            <a:r>
              <a:rPr lang="en-US"/>
              <a:t>Our emotions are energy!</a:t>
            </a:r>
          </a:p>
        </p:txBody>
      </p:sp>
      <p:sp>
        <p:nvSpPr>
          <p:cNvPr id="159750" name="Text Box 6"/>
          <p:cNvSpPr txBox="1">
            <a:spLocks noChangeArrowheads="1"/>
          </p:cNvSpPr>
          <p:nvPr/>
        </p:nvSpPr>
        <p:spPr bwMode="auto">
          <a:xfrm>
            <a:off x="609600" y="2971800"/>
            <a:ext cx="7543800" cy="641350"/>
          </a:xfrm>
          <a:prstGeom prst="rect">
            <a:avLst/>
          </a:prstGeom>
          <a:noFill/>
          <a:ln w="9525">
            <a:noFill/>
            <a:miter lim="800000"/>
            <a:headEnd/>
            <a:tailEnd/>
          </a:ln>
          <a:effectLst/>
        </p:spPr>
        <p:txBody>
          <a:bodyPr>
            <a:spAutoFit/>
          </a:bodyPr>
          <a:lstStyle/>
          <a:p>
            <a:pPr>
              <a:spcBef>
                <a:spcPct val="50000"/>
              </a:spcBef>
            </a:pPr>
            <a:r>
              <a:rPr lang="en-US"/>
              <a:t>Our awareness of ourselves is energy!</a:t>
            </a:r>
          </a:p>
        </p:txBody>
      </p:sp>
      <p:sp>
        <p:nvSpPr>
          <p:cNvPr id="159751" name="Text Box 7"/>
          <p:cNvSpPr txBox="1">
            <a:spLocks noChangeArrowheads="1"/>
          </p:cNvSpPr>
          <p:nvPr/>
        </p:nvSpPr>
        <p:spPr bwMode="auto">
          <a:xfrm>
            <a:off x="784225" y="4419600"/>
            <a:ext cx="8359775" cy="641350"/>
          </a:xfrm>
          <a:prstGeom prst="rect">
            <a:avLst/>
          </a:prstGeom>
          <a:noFill/>
          <a:ln w="9525">
            <a:noFill/>
            <a:miter lim="800000"/>
            <a:headEnd/>
            <a:tailEnd/>
          </a:ln>
          <a:effectLst/>
        </p:spPr>
        <p:txBody>
          <a:bodyPr>
            <a:spAutoFit/>
          </a:bodyPr>
          <a:lstStyle/>
          <a:p>
            <a:pPr>
              <a:spcBef>
                <a:spcPct val="50000"/>
              </a:spcBef>
            </a:pPr>
            <a:r>
              <a:rPr lang="en-US"/>
              <a:t>                            Our life force is energy!</a:t>
            </a:r>
          </a:p>
        </p:txBody>
      </p:sp>
      <p:sp>
        <p:nvSpPr>
          <p:cNvPr id="159752" name="Text Box 8"/>
          <p:cNvSpPr txBox="1">
            <a:spLocks noChangeArrowheads="1"/>
          </p:cNvSpPr>
          <p:nvPr/>
        </p:nvSpPr>
        <p:spPr bwMode="auto">
          <a:xfrm>
            <a:off x="685800" y="3657600"/>
            <a:ext cx="7391400" cy="641350"/>
          </a:xfrm>
          <a:prstGeom prst="rect">
            <a:avLst/>
          </a:prstGeom>
          <a:noFill/>
          <a:ln w="9525">
            <a:noFill/>
            <a:miter lim="800000"/>
            <a:headEnd/>
            <a:tailEnd/>
          </a:ln>
          <a:effectLst/>
        </p:spPr>
        <p:txBody>
          <a:bodyPr>
            <a:spAutoFit/>
          </a:bodyPr>
          <a:lstStyle/>
          <a:p>
            <a:pPr>
              <a:spcBef>
                <a:spcPct val="50000"/>
              </a:spcBef>
            </a:pPr>
            <a:r>
              <a:rPr lang="en-US"/>
              <a:t>          Our body matter is energy!</a:t>
            </a:r>
          </a:p>
        </p:txBody>
      </p:sp>
      <p:sp>
        <p:nvSpPr>
          <p:cNvPr id="159753" name="Text Box 9"/>
          <p:cNvSpPr txBox="1">
            <a:spLocks noChangeArrowheads="1"/>
          </p:cNvSpPr>
          <p:nvPr/>
        </p:nvSpPr>
        <p:spPr bwMode="auto">
          <a:xfrm>
            <a:off x="914400" y="5486400"/>
            <a:ext cx="7696200" cy="701675"/>
          </a:xfrm>
          <a:prstGeom prst="rect">
            <a:avLst/>
          </a:prstGeom>
          <a:noFill/>
          <a:ln w="9525">
            <a:noFill/>
            <a:miter lim="800000"/>
            <a:headEnd/>
            <a:tailEnd/>
          </a:ln>
          <a:effectLst/>
        </p:spPr>
        <p:txBody>
          <a:bodyPr>
            <a:spAutoFit/>
          </a:bodyPr>
          <a:lstStyle/>
          <a:p>
            <a:pPr>
              <a:spcBef>
                <a:spcPct val="50000"/>
              </a:spcBef>
            </a:pPr>
            <a:r>
              <a:rPr lang="en-US" sz="4000">
                <a:solidFill>
                  <a:srgbClr val="FF0000"/>
                </a:solidFill>
              </a:rPr>
              <a:t>Energy CANNOT be destroyed!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additive="base">
                                        <p:cTn id="7" dur="500" fill="hold"/>
                                        <p:tgtEl>
                                          <p:spTgt spid="159746"/>
                                        </p:tgtEl>
                                        <p:attrNameLst>
                                          <p:attrName>ppt_x</p:attrName>
                                        </p:attrNameLst>
                                      </p:cBhvr>
                                      <p:tavLst>
                                        <p:tav tm="0">
                                          <p:val>
                                            <p:strVal val="#ppt_x"/>
                                          </p:val>
                                        </p:tav>
                                        <p:tav tm="100000">
                                          <p:val>
                                            <p:strVal val="#ppt_x"/>
                                          </p:val>
                                        </p:tav>
                                      </p:tavLst>
                                    </p:anim>
                                    <p:anim calcmode="lin" valueType="num">
                                      <p:cBhvr additive="base">
                                        <p:cTn id="8" dur="500" fill="hold"/>
                                        <p:tgtEl>
                                          <p:spTgt spid="1597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9747"/>
                                        </p:tgtEl>
                                        <p:attrNameLst>
                                          <p:attrName>style.visibility</p:attrName>
                                        </p:attrNameLst>
                                      </p:cBhvr>
                                      <p:to>
                                        <p:strVal val="visible"/>
                                      </p:to>
                                    </p:set>
                                    <p:anim calcmode="lin" valueType="num">
                                      <p:cBhvr additive="base">
                                        <p:cTn id="13" dur="500" fill="hold"/>
                                        <p:tgtEl>
                                          <p:spTgt spid="159747"/>
                                        </p:tgtEl>
                                        <p:attrNameLst>
                                          <p:attrName>ppt_x</p:attrName>
                                        </p:attrNameLst>
                                      </p:cBhvr>
                                      <p:tavLst>
                                        <p:tav tm="0">
                                          <p:val>
                                            <p:strVal val="0-#ppt_w/2"/>
                                          </p:val>
                                        </p:tav>
                                        <p:tav tm="100000">
                                          <p:val>
                                            <p:strVal val="#ppt_x"/>
                                          </p:val>
                                        </p:tav>
                                      </p:tavLst>
                                    </p:anim>
                                    <p:anim calcmode="lin" valueType="num">
                                      <p:cBhvr additive="base">
                                        <p:cTn id="14" dur="500" fill="hold"/>
                                        <p:tgtEl>
                                          <p:spTgt spid="1597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PROJCTOR.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9749"/>
                                        </p:tgtEl>
                                        <p:attrNameLst>
                                          <p:attrName>style.visibility</p:attrName>
                                        </p:attrNameLst>
                                      </p:cBhvr>
                                      <p:to>
                                        <p:strVal val="visible"/>
                                      </p:to>
                                    </p:set>
                                    <p:anim calcmode="lin" valueType="num">
                                      <p:cBhvr additive="base">
                                        <p:cTn id="19" dur="500" fill="hold"/>
                                        <p:tgtEl>
                                          <p:spTgt spid="159749"/>
                                        </p:tgtEl>
                                        <p:attrNameLst>
                                          <p:attrName>ppt_x</p:attrName>
                                        </p:attrNameLst>
                                      </p:cBhvr>
                                      <p:tavLst>
                                        <p:tav tm="0">
                                          <p:val>
                                            <p:strVal val="1+#ppt_w/2"/>
                                          </p:val>
                                        </p:tav>
                                        <p:tav tm="100000">
                                          <p:val>
                                            <p:strVal val="#ppt_x"/>
                                          </p:val>
                                        </p:tav>
                                      </p:tavLst>
                                    </p:anim>
                                    <p:anim calcmode="lin" valueType="num">
                                      <p:cBhvr additive="base">
                                        <p:cTn id="20" dur="500" fill="hold"/>
                                        <p:tgtEl>
                                          <p:spTgt spid="1597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PROJCTOR.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9748"/>
                                        </p:tgtEl>
                                        <p:attrNameLst>
                                          <p:attrName>style.visibility</p:attrName>
                                        </p:attrNameLst>
                                      </p:cBhvr>
                                      <p:to>
                                        <p:strVal val="visible"/>
                                      </p:to>
                                    </p:set>
                                    <p:anim calcmode="lin" valueType="num">
                                      <p:cBhvr additive="base">
                                        <p:cTn id="25" dur="500" fill="hold"/>
                                        <p:tgtEl>
                                          <p:spTgt spid="159748"/>
                                        </p:tgtEl>
                                        <p:attrNameLst>
                                          <p:attrName>ppt_x</p:attrName>
                                        </p:attrNameLst>
                                      </p:cBhvr>
                                      <p:tavLst>
                                        <p:tav tm="0">
                                          <p:val>
                                            <p:strVal val="#ppt_x"/>
                                          </p:val>
                                        </p:tav>
                                        <p:tav tm="100000">
                                          <p:val>
                                            <p:strVal val="#ppt_x"/>
                                          </p:val>
                                        </p:tav>
                                      </p:tavLst>
                                    </p:anim>
                                    <p:anim calcmode="lin" valueType="num">
                                      <p:cBhvr additive="base">
                                        <p:cTn id="26" dur="500" fill="hold"/>
                                        <p:tgtEl>
                                          <p:spTgt spid="15974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PROJCTOR.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9750"/>
                                        </p:tgtEl>
                                        <p:attrNameLst>
                                          <p:attrName>style.visibility</p:attrName>
                                        </p:attrNameLst>
                                      </p:cBhvr>
                                      <p:to>
                                        <p:strVal val="visible"/>
                                      </p:to>
                                    </p:set>
                                    <p:anim calcmode="lin" valueType="num">
                                      <p:cBhvr additive="base">
                                        <p:cTn id="31" dur="500" fill="hold"/>
                                        <p:tgtEl>
                                          <p:spTgt spid="159750"/>
                                        </p:tgtEl>
                                        <p:attrNameLst>
                                          <p:attrName>ppt_x</p:attrName>
                                        </p:attrNameLst>
                                      </p:cBhvr>
                                      <p:tavLst>
                                        <p:tav tm="0">
                                          <p:val>
                                            <p:strVal val="#ppt_x"/>
                                          </p:val>
                                        </p:tav>
                                        <p:tav tm="100000">
                                          <p:val>
                                            <p:strVal val="#ppt_x"/>
                                          </p:val>
                                        </p:tav>
                                      </p:tavLst>
                                    </p:anim>
                                    <p:anim calcmode="lin" valueType="num">
                                      <p:cBhvr additive="base">
                                        <p:cTn id="32" dur="500" fill="hold"/>
                                        <p:tgtEl>
                                          <p:spTgt spid="15975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PROJCTOR.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9752"/>
                                        </p:tgtEl>
                                        <p:attrNameLst>
                                          <p:attrName>style.visibility</p:attrName>
                                        </p:attrNameLst>
                                      </p:cBhvr>
                                      <p:to>
                                        <p:strVal val="visible"/>
                                      </p:to>
                                    </p:set>
                                    <p:anim calcmode="lin" valueType="num">
                                      <p:cBhvr additive="base">
                                        <p:cTn id="37" dur="500" fill="hold"/>
                                        <p:tgtEl>
                                          <p:spTgt spid="159752"/>
                                        </p:tgtEl>
                                        <p:attrNameLst>
                                          <p:attrName>ppt_x</p:attrName>
                                        </p:attrNameLst>
                                      </p:cBhvr>
                                      <p:tavLst>
                                        <p:tav tm="0">
                                          <p:val>
                                            <p:strVal val="#ppt_x"/>
                                          </p:val>
                                        </p:tav>
                                        <p:tav tm="100000">
                                          <p:val>
                                            <p:strVal val="#ppt_x"/>
                                          </p:val>
                                        </p:tav>
                                      </p:tavLst>
                                    </p:anim>
                                    <p:anim calcmode="lin" valueType="num">
                                      <p:cBhvr additive="base">
                                        <p:cTn id="38" dur="500" fill="hold"/>
                                        <p:tgtEl>
                                          <p:spTgt spid="1597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PROJCTOR.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59751"/>
                                        </p:tgtEl>
                                        <p:attrNameLst>
                                          <p:attrName>style.visibility</p:attrName>
                                        </p:attrNameLst>
                                      </p:cBhvr>
                                      <p:to>
                                        <p:strVal val="visible"/>
                                      </p:to>
                                    </p:set>
                                    <p:anim calcmode="lin" valueType="num">
                                      <p:cBhvr additive="base">
                                        <p:cTn id="43" dur="500" fill="hold"/>
                                        <p:tgtEl>
                                          <p:spTgt spid="159751"/>
                                        </p:tgtEl>
                                        <p:attrNameLst>
                                          <p:attrName>ppt_x</p:attrName>
                                        </p:attrNameLst>
                                      </p:cBhvr>
                                      <p:tavLst>
                                        <p:tav tm="0">
                                          <p:val>
                                            <p:strVal val="0-#ppt_w/2"/>
                                          </p:val>
                                        </p:tav>
                                        <p:tav tm="100000">
                                          <p:val>
                                            <p:strVal val="#ppt_x"/>
                                          </p:val>
                                        </p:tav>
                                      </p:tavLst>
                                    </p:anim>
                                    <p:anim calcmode="lin" valueType="num">
                                      <p:cBhvr additive="base">
                                        <p:cTn id="44" dur="500" fill="hold"/>
                                        <p:tgtEl>
                                          <p:spTgt spid="15975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PROJCTOR.WAV" builtIn="1"/>
                                        </p:tgtEl>
                                      </p:cMediaNode>
                                    </p:audio>
                                  </p:sub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59753"/>
                                        </p:tgtEl>
                                        <p:attrNameLst>
                                          <p:attrName>style.visibility</p:attrName>
                                        </p:attrNameLst>
                                      </p:cBhvr>
                                      <p:to>
                                        <p:strVal val="visible"/>
                                      </p:to>
                                    </p:set>
                                    <p:anim calcmode="lin" valueType="num">
                                      <p:cBhvr>
                                        <p:cTn id="49" dur="1000" fill="hold"/>
                                        <p:tgtEl>
                                          <p:spTgt spid="159753"/>
                                        </p:tgtEl>
                                        <p:attrNameLst>
                                          <p:attrName>ppt_w</p:attrName>
                                        </p:attrNameLst>
                                      </p:cBhvr>
                                      <p:tavLst>
                                        <p:tav tm="0">
                                          <p:val>
                                            <p:fltVal val="0"/>
                                          </p:val>
                                        </p:tav>
                                        <p:tav tm="100000">
                                          <p:val>
                                            <p:strVal val="#ppt_w"/>
                                          </p:val>
                                        </p:tav>
                                      </p:tavLst>
                                    </p:anim>
                                    <p:anim calcmode="lin" valueType="num">
                                      <p:cBhvr>
                                        <p:cTn id="50" dur="1000" fill="hold"/>
                                        <p:tgtEl>
                                          <p:spTgt spid="159753"/>
                                        </p:tgtEl>
                                        <p:attrNameLst>
                                          <p:attrName>ppt_h</p:attrName>
                                        </p:attrNameLst>
                                      </p:cBhvr>
                                      <p:tavLst>
                                        <p:tav tm="0">
                                          <p:val>
                                            <p:fltVal val="0"/>
                                          </p:val>
                                        </p:tav>
                                        <p:tav tm="100000">
                                          <p:val>
                                            <p:strVal val="#ppt_h"/>
                                          </p:val>
                                        </p:tav>
                                      </p:tavLst>
                                    </p:anim>
                                    <p:anim calcmode="lin" valueType="num">
                                      <p:cBhvr>
                                        <p:cTn id="51" dur="1000" fill="hold"/>
                                        <p:tgtEl>
                                          <p:spTgt spid="159753"/>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5975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7"/>
                                            </p:cond>
                                          </p:stCondLst>
                                          <p:endCondLst>
                                            <p:cond evt="onStopAudio" delay="0">
                                              <p:tgtEl>
                                                <p:sldTgt/>
                                              </p:tgtEl>
                                            </p:cond>
                                          </p:endCondLst>
                                        </p:cTn>
                                        <p:tgtEl>
                                          <p:sndTgt r:embed="rId3"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utoUpdateAnimBg="0"/>
      <p:bldP spid="159747" grpId="0" autoUpdateAnimBg="0"/>
      <p:bldP spid="159748" grpId="0" autoUpdateAnimBg="0"/>
      <p:bldP spid="159749" grpId="0" autoUpdateAnimBg="0"/>
      <p:bldP spid="159750" grpId="0" autoUpdateAnimBg="0"/>
      <p:bldP spid="159751" grpId="0" autoUpdateAnimBg="0"/>
      <p:bldP spid="159752" grpId="0" autoUpdateAnimBg="0"/>
      <p:bldP spid="159753"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609600" y="914400"/>
            <a:ext cx="7620000" cy="2289175"/>
          </a:xfrm>
          <a:prstGeom prst="rect">
            <a:avLst/>
          </a:prstGeom>
          <a:noFill/>
          <a:ln w="9525">
            <a:noFill/>
            <a:miter lim="800000"/>
            <a:headEnd/>
            <a:tailEnd/>
          </a:ln>
          <a:effectLst/>
        </p:spPr>
        <p:txBody>
          <a:bodyPr>
            <a:spAutoFit/>
          </a:bodyPr>
          <a:lstStyle/>
          <a:p>
            <a:pPr>
              <a:spcBef>
                <a:spcPct val="50000"/>
              </a:spcBef>
            </a:pPr>
            <a:r>
              <a:rPr lang="en-US">
                <a:solidFill>
                  <a:srgbClr val="CC0066"/>
                </a:solidFill>
              </a:rPr>
              <a:t>All of our senses, feelings, emotions, and bodily functions are controlled by electrical impulses sent along nerve cells and neurons.</a:t>
            </a:r>
          </a:p>
        </p:txBody>
      </p:sp>
      <p:sp>
        <p:nvSpPr>
          <p:cNvPr id="143364" name="Text Box 4"/>
          <p:cNvSpPr txBox="1">
            <a:spLocks noChangeArrowheads="1"/>
          </p:cNvSpPr>
          <p:nvPr/>
        </p:nvSpPr>
        <p:spPr bwMode="auto">
          <a:xfrm>
            <a:off x="838200" y="2743200"/>
            <a:ext cx="7086600" cy="457200"/>
          </a:xfrm>
          <a:prstGeom prst="rect">
            <a:avLst/>
          </a:prstGeom>
          <a:noFill/>
          <a:ln w="9525">
            <a:noFill/>
            <a:miter lim="800000"/>
            <a:headEnd/>
            <a:tailEnd/>
          </a:ln>
          <a:effectLst/>
        </p:spPr>
        <p:txBody>
          <a:bodyPr>
            <a:spAutoFit/>
          </a:bodyPr>
          <a:lstStyle/>
          <a:p>
            <a:pPr>
              <a:spcBef>
                <a:spcPct val="50000"/>
              </a:spcBef>
            </a:pPr>
            <a:endParaRPr lang="en-US" sz="2400" b="0">
              <a:solidFill>
                <a:schemeClr val="tx1"/>
              </a:solidFill>
            </a:endParaRPr>
          </a:p>
        </p:txBody>
      </p:sp>
      <p:pic>
        <p:nvPicPr>
          <p:cNvPr id="143366" name="Picture 6" descr="C:\R. Cram Enterprises\presentations\atomtalk\neuron2.jpg"/>
          <p:cNvPicPr>
            <a:picLocks noChangeAspect="1" noChangeArrowheads="1"/>
          </p:cNvPicPr>
          <p:nvPr/>
        </p:nvPicPr>
        <p:blipFill>
          <a:blip r:embed="rId3"/>
          <a:srcRect/>
          <a:stretch>
            <a:fillRect/>
          </a:stretch>
        </p:blipFill>
        <p:spPr bwMode="auto">
          <a:xfrm>
            <a:off x="1219200" y="3429000"/>
            <a:ext cx="63246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43362"/>
                                        </p:tgtEl>
                                        <p:attrNameLst>
                                          <p:attrName>style.visibility</p:attrName>
                                        </p:attrNameLst>
                                      </p:cBhvr>
                                      <p:to>
                                        <p:strVal val="visible"/>
                                      </p:to>
                                    </p:set>
                                    <p:anim to="" calcmode="lin" valueType="num">
                                      <p:cBhvr>
                                        <p:cTn id="7" dur="1" fill="hold"/>
                                        <p:tgtEl>
                                          <p:spTgt spid="14336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143366"/>
                                        </p:tgtEl>
                                        <p:attrNameLst>
                                          <p:attrName>style.visibility</p:attrName>
                                        </p:attrNameLst>
                                      </p:cBhvr>
                                      <p:to>
                                        <p:strVal val="visible"/>
                                      </p:to>
                                    </p:set>
                                    <p:anim to="" calcmode="lin" valueType="num">
                                      <p:cBhvr>
                                        <p:cTn id="12" dur="1" fill="hold"/>
                                        <p:tgtEl>
                                          <p:spTgt spid="143366"/>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C:\R. Cram Enterprises\presentations\atomtalk\neuron3.jpg"/>
          <p:cNvPicPr>
            <a:picLocks noChangeAspect="1" noChangeArrowheads="1"/>
          </p:cNvPicPr>
          <p:nvPr/>
        </p:nvPicPr>
        <p:blipFill>
          <a:blip r:embed="rId3"/>
          <a:srcRect/>
          <a:stretch>
            <a:fillRect/>
          </a:stretch>
        </p:blipFill>
        <p:spPr bwMode="auto">
          <a:xfrm>
            <a:off x="1447800" y="0"/>
            <a:ext cx="6248400" cy="6858000"/>
          </a:xfrm>
          <a:prstGeom prst="rect">
            <a:avLst/>
          </a:prstGeom>
          <a:noFill/>
        </p:spPr>
      </p:pic>
      <p:sp>
        <p:nvSpPr>
          <p:cNvPr id="150531" name="Text Box 3"/>
          <p:cNvSpPr txBox="1">
            <a:spLocks noChangeArrowheads="1"/>
          </p:cNvSpPr>
          <p:nvPr/>
        </p:nvSpPr>
        <p:spPr bwMode="auto">
          <a:xfrm>
            <a:off x="838200" y="0"/>
            <a:ext cx="8305800" cy="1555750"/>
          </a:xfrm>
          <a:prstGeom prst="rect">
            <a:avLst/>
          </a:prstGeom>
          <a:noFill/>
          <a:ln w="9525">
            <a:noFill/>
            <a:miter lim="800000"/>
            <a:headEnd/>
            <a:tailEnd/>
          </a:ln>
          <a:effectLst/>
        </p:spPr>
        <p:txBody>
          <a:bodyPr>
            <a:spAutoFit/>
          </a:bodyPr>
          <a:lstStyle/>
          <a:p>
            <a:pPr>
              <a:spcBef>
                <a:spcPct val="50000"/>
              </a:spcBef>
            </a:pPr>
            <a:r>
              <a:rPr lang="en-US" sz="4800">
                <a:solidFill>
                  <a:srgbClr val="FF3300"/>
                </a:solidFill>
              </a:rPr>
              <a:t>Neurons help us learn as we develop from childhood.</a:t>
            </a:r>
            <a:endParaRPr lang="en-US"/>
          </a:p>
        </p:txBody>
      </p:sp>
      <p:sp>
        <p:nvSpPr>
          <p:cNvPr id="150532" name="Text Box 4"/>
          <p:cNvSpPr txBox="1">
            <a:spLocks noChangeArrowheads="1"/>
          </p:cNvSpPr>
          <p:nvPr/>
        </p:nvSpPr>
        <p:spPr bwMode="auto">
          <a:xfrm>
            <a:off x="1066800" y="5029200"/>
            <a:ext cx="7467600" cy="1555750"/>
          </a:xfrm>
          <a:prstGeom prst="rect">
            <a:avLst/>
          </a:prstGeom>
          <a:noFill/>
          <a:ln w="9525">
            <a:noFill/>
            <a:miter lim="800000"/>
            <a:headEnd/>
            <a:tailEnd/>
          </a:ln>
          <a:effectLst/>
        </p:spPr>
        <p:txBody>
          <a:bodyPr>
            <a:spAutoFit/>
          </a:bodyPr>
          <a:lstStyle/>
          <a:p>
            <a:pPr>
              <a:spcBef>
                <a:spcPct val="50000"/>
              </a:spcBef>
            </a:pPr>
            <a:r>
              <a:rPr lang="en-US" sz="4800">
                <a:solidFill>
                  <a:srgbClr val="CC0000"/>
                </a:solidFill>
              </a:rPr>
              <a:t>Neurons help us develop new 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150530"/>
                                        </p:tgtEl>
                                        <p:attrNameLst>
                                          <p:attrName>style.visibility</p:attrName>
                                        </p:attrNameLst>
                                      </p:cBhvr>
                                      <p:to>
                                        <p:strVal val="visible"/>
                                      </p:to>
                                    </p:set>
                                    <p:anim to="" calcmode="lin" valueType="num">
                                      <p:cBhvr>
                                        <p:cTn id="7" dur="1" fill="hold"/>
                                        <p:tgtEl>
                                          <p:spTgt spid="15053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0531"/>
                                        </p:tgtEl>
                                        <p:attrNameLst>
                                          <p:attrName>style.visibility</p:attrName>
                                        </p:attrNameLst>
                                      </p:cBhvr>
                                      <p:to>
                                        <p:strVal val="visible"/>
                                      </p:to>
                                    </p:set>
                                    <p:anim to="" calcmode="lin" valueType="num">
                                      <p:cBhvr>
                                        <p:cTn id="12" dur="1" fill="hold"/>
                                        <p:tgtEl>
                                          <p:spTgt spid="150531"/>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PROJCTOR.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50532"/>
                                        </p:tgtEl>
                                        <p:attrNameLst>
                                          <p:attrName>style.visibility</p:attrName>
                                        </p:attrNameLst>
                                      </p:cBhvr>
                                      <p:to>
                                        <p:strVal val="visible"/>
                                      </p:to>
                                    </p:set>
                                    <p:anim to="" calcmode="lin" valueType="num">
                                      <p:cBhvr>
                                        <p:cTn id="17" dur="1" fill="hold"/>
                                        <p:tgtEl>
                                          <p:spTgt spid="150532"/>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utoUpdateAnimBg="0"/>
      <p:bldP spid="150532"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762000" y="762000"/>
            <a:ext cx="8077200" cy="3937000"/>
          </a:xfrm>
          <a:prstGeom prst="rect">
            <a:avLst/>
          </a:prstGeom>
          <a:noFill/>
          <a:ln w="9525">
            <a:noFill/>
            <a:miter lim="800000"/>
            <a:headEnd/>
            <a:tailEnd/>
          </a:ln>
          <a:effectLst/>
        </p:spPr>
        <p:txBody>
          <a:bodyPr>
            <a:spAutoFit/>
          </a:bodyPr>
          <a:lstStyle/>
          <a:p>
            <a:pPr>
              <a:spcBef>
                <a:spcPct val="50000"/>
              </a:spcBef>
            </a:pPr>
            <a:r>
              <a:rPr lang="en-US"/>
              <a:t>Neurons and other nerve cells help us learn to play the piano, help us develop into a better athlete, help us learn new skills by providing more and more electrical connections from our brain to our muscles, eyes, ears, balance, etc. as we learn these new abilities. </a:t>
            </a:r>
          </a:p>
        </p:txBody>
      </p:sp>
      <p:sp>
        <p:nvSpPr>
          <p:cNvPr id="151555" name="Text Box 3"/>
          <p:cNvSpPr txBox="1">
            <a:spLocks noChangeArrowheads="1"/>
          </p:cNvSpPr>
          <p:nvPr/>
        </p:nvSpPr>
        <p:spPr bwMode="auto">
          <a:xfrm>
            <a:off x="838200" y="3581400"/>
            <a:ext cx="7772400" cy="64135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1554"/>
                                        </p:tgtEl>
                                        <p:attrNameLst>
                                          <p:attrName>style.visibility</p:attrName>
                                        </p:attrNameLst>
                                      </p:cBhvr>
                                      <p:to>
                                        <p:strVal val="visible"/>
                                      </p:to>
                                    </p:set>
                                    <p:anim to="" calcmode="lin" valueType="num">
                                      <p:cBhvr>
                                        <p:cTn id="7" dur="1" fill="hold"/>
                                        <p:tgtEl>
                                          <p:spTgt spid="15155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914400" y="685800"/>
            <a:ext cx="6673850" cy="2289175"/>
          </a:xfrm>
          <a:prstGeom prst="rect">
            <a:avLst/>
          </a:prstGeom>
          <a:noFill/>
          <a:ln w="9525">
            <a:noFill/>
            <a:miter lim="800000"/>
            <a:headEnd/>
            <a:tailEnd/>
          </a:ln>
          <a:effectLst/>
        </p:spPr>
        <p:txBody>
          <a:bodyPr>
            <a:spAutoFit/>
          </a:bodyPr>
          <a:lstStyle/>
          <a:p>
            <a:pPr>
              <a:spcBef>
                <a:spcPct val="50000"/>
              </a:spcBef>
            </a:pPr>
            <a:r>
              <a:rPr lang="en-US"/>
              <a:t>Neurons, when they are not functioning properly, are the cause of many illnesses and physical and mental handicaps.</a:t>
            </a:r>
          </a:p>
        </p:txBody>
      </p:sp>
      <p:pic>
        <p:nvPicPr>
          <p:cNvPr id="153603" name="Picture 3" descr="E:\IMAGES.WMF\PROF\MED_DEN\PRFMD111.WMF"/>
          <p:cNvPicPr>
            <a:picLocks noChangeAspect="1" noChangeArrowheads="1"/>
          </p:cNvPicPr>
          <p:nvPr/>
        </p:nvPicPr>
        <p:blipFill>
          <a:blip r:embed="rId3"/>
          <a:srcRect/>
          <a:stretch>
            <a:fillRect/>
          </a:stretch>
        </p:blipFill>
        <p:spPr bwMode="auto">
          <a:xfrm>
            <a:off x="1905000" y="3200400"/>
            <a:ext cx="4572000" cy="2841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3602"/>
                                        </p:tgtEl>
                                        <p:attrNameLst>
                                          <p:attrName>style.visibility</p:attrName>
                                        </p:attrNameLst>
                                      </p:cBhvr>
                                      <p:to>
                                        <p:strVal val="visible"/>
                                      </p:to>
                                    </p:set>
                                    <p:anim to="" calcmode="lin" valueType="num">
                                      <p:cBhvr>
                                        <p:cTn id="7" dur="1" fill="hold"/>
                                        <p:tgtEl>
                                          <p:spTgt spid="15360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914400" y="1371600"/>
            <a:ext cx="7162800" cy="3019425"/>
          </a:xfrm>
          <a:prstGeom prst="rect">
            <a:avLst/>
          </a:prstGeom>
          <a:noFill/>
          <a:ln w="9525">
            <a:noFill/>
            <a:miter lim="800000"/>
            <a:headEnd/>
            <a:tailEnd/>
          </a:ln>
          <a:effectLst/>
        </p:spPr>
        <p:txBody>
          <a:bodyPr>
            <a:spAutoFit/>
          </a:bodyPr>
          <a:lstStyle/>
          <a:p>
            <a:pPr>
              <a:spcBef>
                <a:spcPct val="50000"/>
              </a:spcBef>
            </a:pPr>
            <a:r>
              <a:rPr lang="en-US" sz="4800"/>
              <a:t>WATCH THIS VIDEO ABOUT NEURONS, NERVE CELLS, AND HOW THEY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p:cTn id="7" dur="500" fill="hold"/>
                                        <p:tgtEl>
                                          <p:spTgt spid="152578"/>
                                        </p:tgtEl>
                                        <p:attrNameLst>
                                          <p:attrName>ppt_w</p:attrName>
                                        </p:attrNameLst>
                                      </p:cBhvr>
                                      <p:tavLst>
                                        <p:tav tm="0">
                                          <p:val>
                                            <p:strVal val="4/3*#ppt_w"/>
                                          </p:val>
                                        </p:tav>
                                        <p:tav tm="100000">
                                          <p:val>
                                            <p:strVal val="#ppt_w"/>
                                          </p:val>
                                        </p:tav>
                                      </p:tavLst>
                                    </p:anim>
                                    <p:anim calcmode="lin" valueType="num">
                                      <p:cBhvr>
                                        <p:cTn id="8" dur="500" fill="hold"/>
                                        <p:tgtEl>
                                          <p:spTgt spid="152578"/>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143000" y="1219200"/>
            <a:ext cx="7010400" cy="1431925"/>
          </a:xfrm>
          <a:prstGeom prst="rect">
            <a:avLst/>
          </a:prstGeom>
          <a:noFill/>
          <a:ln w="9525">
            <a:noFill/>
            <a:miter lim="800000"/>
            <a:headEnd/>
            <a:tailEnd/>
          </a:ln>
          <a:effectLst/>
        </p:spPr>
        <p:txBody>
          <a:bodyPr>
            <a:spAutoFit/>
          </a:bodyPr>
          <a:lstStyle/>
          <a:p>
            <a:pPr>
              <a:spcBef>
                <a:spcPct val="50000"/>
              </a:spcBef>
            </a:pPr>
            <a:r>
              <a:rPr lang="en-US" sz="4400">
                <a:solidFill>
                  <a:srgbClr val="990000"/>
                </a:solidFill>
              </a:rPr>
              <a:t>Now let’s continue our presentation about neurons.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4866"/>
                                        </p:tgtEl>
                                        <p:attrNameLst>
                                          <p:attrName>style.visibility</p:attrName>
                                        </p:attrNameLst>
                                      </p:cBhvr>
                                      <p:to>
                                        <p:strVal val="visible"/>
                                      </p:to>
                                    </p:set>
                                    <p:anim to="" calcmode="lin" valueType="num">
                                      <p:cBhvr>
                                        <p:cTn id="7" dur="1" fill="hold"/>
                                        <p:tgtEl>
                                          <p:spTgt spid="16486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990600" y="914400"/>
            <a:ext cx="7315200" cy="1920875"/>
          </a:xfrm>
          <a:prstGeom prst="rect">
            <a:avLst/>
          </a:prstGeom>
          <a:noFill/>
          <a:ln w="9525">
            <a:noFill/>
            <a:miter lim="800000"/>
            <a:headEnd/>
            <a:tailEnd/>
          </a:ln>
          <a:effectLst/>
        </p:spPr>
        <p:txBody>
          <a:bodyPr>
            <a:spAutoFit/>
          </a:bodyPr>
          <a:lstStyle/>
          <a:p>
            <a:pPr>
              <a:spcBef>
                <a:spcPct val="50000"/>
              </a:spcBef>
            </a:pPr>
            <a:r>
              <a:rPr lang="en-US" sz="4000">
                <a:solidFill>
                  <a:srgbClr val="990099"/>
                </a:solidFill>
              </a:rPr>
              <a:t>There are and billions and billions of neurons in our brain and throughout our body.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49506"/>
                                        </p:tgtEl>
                                        <p:attrNameLst>
                                          <p:attrName>style.visibility</p:attrName>
                                        </p:attrNameLst>
                                      </p:cBhvr>
                                      <p:to>
                                        <p:strVal val="visible"/>
                                      </p:to>
                                    </p:set>
                                    <p:anim to="" calcmode="lin" valueType="num">
                                      <p:cBhvr>
                                        <p:cTn id="7" dur="1" fill="hold"/>
                                        <p:tgtEl>
                                          <p:spTgt spid="14950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762000" y="457200"/>
            <a:ext cx="7924800" cy="2308324"/>
          </a:xfrm>
          <a:prstGeom prst="rect">
            <a:avLst/>
          </a:prstGeom>
          <a:noFill/>
          <a:ln w="9525">
            <a:noFill/>
            <a:miter lim="800000"/>
            <a:headEnd/>
            <a:tailEnd/>
          </a:ln>
          <a:effectLst/>
        </p:spPr>
        <p:txBody>
          <a:bodyPr>
            <a:spAutoFit/>
          </a:bodyPr>
          <a:lstStyle/>
          <a:p>
            <a:pPr>
              <a:spcBef>
                <a:spcPct val="50000"/>
              </a:spcBef>
            </a:pPr>
            <a:r>
              <a:rPr lang="en-US" dirty="0">
                <a:solidFill>
                  <a:schemeClr val="tx1"/>
                </a:solidFill>
              </a:rPr>
              <a:t>Of the </a:t>
            </a:r>
            <a:r>
              <a:rPr lang="en-US" dirty="0" smtClean="0">
                <a:solidFill>
                  <a:schemeClr val="tx1"/>
                </a:solidFill>
              </a:rPr>
              <a:t>118 </a:t>
            </a:r>
            <a:r>
              <a:rPr lang="en-US" dirty="0">
                <a:solidFill>
                  <a:schemeClr val="tx1"/>
                </a:solidFill>
              </a:rPr>
              <a:t>elements, </a:t>
            </a:r>
            <a:r>
              <a:rPr lang="en-US" dirty="0" smtClean="0">
                <a:solidFill>
                  <a:schemeClr val="tx1"/>
                </a:solidFill>
              </a:rPr>
              <a:t>the first 92 occur naturally in nature while 93-118 are synthesized. Hydrogen </a:t>
            </a:r>
            <a:r>
              <a:rPr lang="en-US" dirty="0">
                <a:solidFill>
                  <a:schemeClr val="tx1"/>
                </a:solidFill>
              </a:rPr>
              <a:t>is first with one electron, proton, and neutron.</a:t>
            </a:r>
          </a:p>
        </p:txBody>
      </p:sp>
      <p:sp>
        <p:nvSpPr>
          <p:cNvPr id="63491" name="Text Box 3"/>
          <p:cNvSpPr txBox="1">
            <a:spLocks noChangeArrowheads="1"/>
          </p:cNvSpPr>
          <p:nvPr/>
        </p:nvSpPr>
        <p:spPr bwMode="auto">
          <a:xfrm>
            <a:off x="914400" y="2971800"/>
            <a:ext cx="7391400" cy="1190625"/>
          </a:xfrm>
          <a:prstGeom prst="rect">
            <a:avLst/>
          </a:prstGeom>
          <a:noFill/>
          <a:ln w="9525">
            <a:noFill/>
            <a:miter lim="800000"/>
            <a:headEnd/>
            <a:tailEnd/>
          </a:ln>
          <a:effectLst/>
        </p:spPr>
        <p:txBody>
          <a:bodyPr>
            <a:spAutoFit/>
          </a:bodyPr>
          <a:lstStyle/>
          <a:p>
            <a:pPr>
              <a:spcBef>
                <a:spcPct val="50000"/>
              </a:spcBef>
            </a:pPr>
            <a:r>
              <a:rPr lang="en-US" dirty="0">
                <a:solidFill>
                  <a:srgbClr val="008000"/>
                </a:solidFill>
              </a:rPr>
              <a:t>Helium is second, with two electrons, protons, and neutrons.</a:t>
            </a:r>
          </a:p>
        </p:txBody>
      </p:sp>
      <p:sp>
        <p:nvSpPr>
          <p:cNvPr id="63492" name="Text Box 4"/>
          <p:cNvSpPr txBox="1">
            <a:spLocks noChangeArrowheads="1"/>
          </p:cNvSpPr>
          <p:nvPr/>
        </p:nvSpPr>
        <p:spPr bwMode="auto">
          <a:xfrm>
            <a:off x="914400" y="4343400"/>
            <a:ext cx="7315200" cy="1190625"/>
          </a:xfrm>
          <a:prstGeom prst="rect">
            <a:avLst/>
          </a:prstGeom>
          <a:noFill/>
          <a:ln w="9525">
            <a:noFill/>
            <a:miter lim="800000"/>
            <a:headEnd/>
            <a:tailEnd/>
          </a:ln>
          <a:effectLst/>
        </p:spPr>
        <p:txBody>
          <a:bodyPr>
            <a:spAutoFit/>
          </a:bodyPr>
          <a:lstStyle/>
          <a:p>
            <a:pPr>
              <a:spcBef>
                <a:spcPct val="50000"/>
              </a:spcBef>
            </a:pPr>
            <a:r>
              <a:rPr lang="en-US" dirty="0">
                <a:solidFill>
                  <a:srgbClr val="800000"/>
                </a:solidFill>
              </a:rPr>
              <a:t>Oxygen has eight electrons, protons, and neutrons.</a:t>
            </a:r>
          </a:p>
        </p:txBody>
      </p:sp>
      <p:sp>
        <p:nvSpPr>
          <p:cNvPr id="63494" name="Text Box 6"/>
          <p:cNvSpPr txBox="1">
            <a:spLocks noChangeArrowheads="1"/>
          </p:cNvSpPr>
          <p:nvPr/>
        </p:nvSpPr>
        <p:spPr bwMode="auto">
          <a:xfrm>
            <a:off x="914400" y="5638800"/>
            <a:ext cx="7086600" cy="641350"/>
          </a:xfrm>
          <a:prstGeom prst="rect">
            <a:avLst/>
          </a:prstGeom>
          <a:noFill/>
          <a:ln w="9525">
            <a:noFill/>
            <a:miter lim="800000"/>
            <a:headEnd/>
            <a:tailEnd/>
          </a:ln>
          <a:effectLst/>
        </p:spPr>
        <p:txBody>
          <a:bodyPr>
            <a:spAutoFit/>
          </a:bodyPr>
          <a:lstStyle/>
          <a:p>
            <a:pPr>
              <a:spcBef>
                <a:spcPct val="50000"/>
              </a:spcBef>
            </a:pPr>
            <a:r>
              <a:rPr lang="en-US" dirty="0">
                <a:solidFill>
                  <a:srgbClr val="FFCC00"/>
                </a:solidFill>
              </a:rPr>
              <a:t>Gold has 79 of them,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ppt_x"/>
                                          </p:val>
                                        </p:tav>
                                        <p:tav tm="100000">
                                          <p:val>
                                            <p:strVal val="#ppt_x"/>
                                          </p:val>
                                        </p:tav>
                                      </p:tavLst>
                                    </p:anim>
                                    <p:anim calcmode="lin" valueType="num">
                                      <p:cBhvr additive="base">
                                        <p:cTn id="8" dur="500" fill="hold"/>
                                        <p:tgtEl>
                                          <p:spTgt spid="634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gtEl>
                                        <p:attrNameLst>
                                          <p:attrName>style.visibility</p:attrName>
                                        </p:attrNameLst>
                                      </p:cBhvr>
                                      <p:to>
                                        <p:strVal val="visible"/>
                                      </p:to>
                                    </p:set>
                                    <p:anim calcmode="lin" valueType="num">
                                      <p:cBhvr additive="base">
                                        <p:cTn id="13" dur="500" fill="hold"/>
                                        <p:tgtEl>
                                          <p:spTgt spid="63491"/>
                                        </p:tgtEl>
                                        <p:attrNameLst>
                                          <p:attrName>ppt_x</p:attrName>
                                        </p:attrNameLst>
                                      </p:cBhvr>
                                      <p:tavLst>
                                        <p:tav tm="0">
                                          <p:val>
                                            <p:strVal val="#ppt_x"/>
                                          </p:val>
                                        </p:tav>
                                        <p:tav tm="100000">
                                          <p:val>
                                            <p:strVal val="#ppt_x"/>
                                          </p:val>
                                        </p:tav>
                                      </p:tavLst>
                                    </p:anim>
                                    <p:anim calcmode="lin" valueType="num">
                                      <p:cBhvr additive="base">
                                        <p:cTn id="14" dur="500" fill="hold"/>
                                        <p:tgtEl>
                                          <p:spTgt spid="634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3492"/>
                                        </p:tgtEl>
                                        <p:attrNameLst>
                                          <p:attrName>style.visibility</p:attrName>
                                        </p:attrNameLst>
                                      </p:cBhvr>
                                      <p:to>
                                        <p:strVal val="visible"/>
                                      </p:to>
                                    </p:set>
                                    <p:anim calcmode="lin" valueType="num">
                                      <p:cBhvr additive="base">
                                        <p:cTn id="19" dur="500" fill="hold"/>
                                        <p:tgtEl>
                                          <p:spTgt spid="63492"/>
                                        </p:tgtEl>
                                        <p:attrNameLst>
                                          <p:attrName>ppt_x</p:attrName>
                                        </p:attrNameLst>
                                      </p:cBhvr>
                                      <p:tavLst>
                                        <p:tav tm="0">
                                          <p:val>
                                            <p:strVal val="#ppt_x"/>
                                          </p:val>
                                        </p:tav>
                                        <p:tav tm="100000">
                                          <p:val>
                                            <p:strVal val="#ppt_x"/>
                                          </p:val>
                                        </p:tav>
                                      </p:tavLst>
                                    </p:anim>
                                    <p:anim calcmode="lin" valueType="num">
                                      <p:cBhvr additive="base">
                                        <p:cTn id="20" dur="500" fill="hold"/>
                                        <p:tgtEl>
                                          <p:spTgt spid="634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3494"/>
                                        </p:tgtEl>
                                        <p:attrNameLst>
                                          <p:attrName>style.visibility</p:attrName>
                                        </p:attrNameLst>
                                      </p:cBhvr>
                                      <p:to>
                                        <p:strVal val="visible"/>
                                      </p:to>
                                    </p:set>
                                    <p:anim calcmode="lin" valueType="num">
                                      <p:cBhvr additive="base">
                                        <p:cTn id="25" dur="500" fill="hold"/>
                                        <p:tgtEl>
                                          <p:spTgt spid="63494"/>
                                        </p:tgtEl>
                                        <p:attrNameLst>
                                          <p:attrName>ppt_x</p:attrName>
                                        </p:attrNameLst>
                                      </p:cBhvr>
                                      <p:tavLst>
                                        <p:tav tm="0">
                                          <p:val>
                                            <p:strVal val="#ppt_x"/>
                                          </p:val>
                                        </p:tav>
                                        <p:tav tm="100000">
                                          <p:val>
                                            <p:strVal val="#ppt_x"/>
                                          </p:val>
                                        </p:tav>
                                      </p:tavLst>
                                    </p:anim>
                                    <p:anim calcmode="lin" valueType="num">
                                      <p:cBhvr additive="base">
                                        <p:cTn id="26" dur="500" fill="hold"/>
                                        <p:tgtEl>
                                          <p:spTgt spid="634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autoUpdateAnimBg="0"/>
      <p:bldP spid="63492" grpId="0" autoUpdateAnimBg="0"/>
      <p:bldP spid="63494"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838200" y="914400"/>
            <a:ext cx="7483475" cy="5035550"/>
          </a:xfrm>
          <a:prstGeom prst="rect">
            <a:avLst/>
          </a:prstGeom>
          <a:noFill/>
          <a:ln w="9525">
            <a:noFill/>
            <a:miter lim="800000"/>
            <a:headEnd/>
            <a:tailEnd/>
          </a:ln>
          <a:effectLst/>
        </p:spPr>
        <p:txBody>
          <a:bodyPr>
            <a:spAutoFit/>
          </a:bodyPr>
          <a:lstStyle/>
          <a:p>
            <a:r>
              <a:rPr lang="en-US">
                <a:solidFill>
                  <a:srgbClr val="FF3300"/>
                </a:solidFill>
              </a:rPr>
              <a:t>Because of neurons and the electromagnetic force, human beings can drive a car, recite a poem, grow a baby, digest food, repair injuries, clean our blood of toxins, fight disease, kill bacteria, safeguard our children, deliver nourishment to our cells, be alert for danger, and plan a days events all at the same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44386"/>
                                        </p:tgtEl>
                                        <p:attrNameLst>
                                          <p:attrName>style.visibility</p:attrName>
                                        </p:attrNameLst>
                                      </p:cBhvr>
                                      <p:to>
                                        <p:strVal val="visible"/>
                                      </p:to>
                                    </p:set>
                                    <p:anim to="" calcmode="lin" valueType="num">
                                      <p:cBhvr>
                                        <p:cTn id="7" dur="1" fill="hold"/>
                                        <p:tgtEl>
                                          <p:spTgt spid="14438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838200" y="1143000"/>
            <a:ext cx="7772400" cy="4486275"/>
          </a:xfrm>
          <a:prstGeom prst="rect">
            <a:avLst/>
          </a:prstGeom>
          <a:noFill/>
          <a:ln w="9525">
            <a:noFill/>
            <a:miter lim="800000"/>
            <a:headEnd/>
            <a:tailEnd/>
          </a:ln>
          <a:effectLst/>
        </p:spPr>
        <p:txBody>
          <a:bodyPr>
            <a:spAutoFit/>
          </a:bodyPr>
          <a:lstStyle/>
          <a:p>
            <a:pPr>
              <a:spcBef>
                <a:spcPct val="50000"/>
              </a:spcBef>
            </a:pPr>
            <a:r>
              <a:rPr lang="en-US"/>
              <a:t>All these processes and thousands more take place in our bodies simultaneously.  The human brain and neurons cause </a:t>
            </a:r>
            <a:r>
              <a:rPr lang="en-US" u="sng"/>
              <a:t>6 trillion electromagnetic  impulses</a:t>
            </a:r>
            <a:r>
              <a:rPr lang="en-US"/>
              <a:t> every second to direct the activities in our bodies and process our thoughts and desires.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45410"/>
                                        </p:tgtEl>
                                        <p:attrNameLst>
                                          <p:attrName>style.visibility</p:attrName>
                                        </p:attrNameLst>
                                      </p:cBhvr>
                                      <p:to>
                                        <p:strVal val="visible"/>
                                      </p:to>
                                    </p:set>
                                    <p:anim to="" calcmode="lin" valueType="num">
                                      <p:cBhvr>
                                        <p:cTn id="7" dur="1" fill="hold"/>
                                        <p:tgtEl>
                                          <p:spTgt spid="14541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685800" y="0"/>
            <a:ext cx="8077200" cy="1190625"/>
          </a:xfrm>
          <a:prstGeom prst="rect">
            <a:avLst/>
          </a:prstGeom>
          <a:noFill/>
          <a:ln w="9525">
            <a:noFill/>
            <a:miter lim="800000"/>
            <a:headEnd/>
            <a:tailEnd/>
          </a:ln>
          <a:effectLst/>
        </p:spPr>
        <p:txBody>
          <a:bodyPr>
            <a:spAutoFit/>
          </a:bodyPr>
          <a:lstStyle/>
          <a:p>
            <a:pPr>
              <a:spcBef>
                <a:spcPct val="50000"/>
              </a:spcBef>
            </a:pPr>
            <a:r>
              <a:rPr lang="en-US">
                <a:solidFill>
                  <a:srgbClr val="990000"/>
                </a:solidFill>
              </a:rPr>
              <a:t>I said 6 TRILLION electromagnetic impulses each SECOND!</a:t>
            </a:r>
          </a:p>
        </p:txBody>
      </p:sp>
      <p:sp>
        <p:nvSpPr>
          <p:cNvPr id="146435" name="Text Box 3"/>
          <p:cNvSpPr txBox="1">
            <a:spLocks noChangeArrowheads="1"/>
          </p:cNvSpPr>
          <p:nvPr/>
        </p:nvSpPr>
        <p:spPr bwMode="auto">
          <a:xfrm>
            <a:off x="2362200" y="1066800"/>
            <a:ext cx="4756150" cy="641350"/>
          </a:xfrm>
          <a:prstGeom prst="rect">
            <a:avLst/>
          </a:prstGeom>
          <a:noFill/>
          <a:ln w="9525">
            <a:noFill/>
            <a:miter lim="800000"/>
            <a:headEnd/>
            <a:tailEnd/>
          </a:ln>
          <a:effectLst/>
        </p:spPr>
        <p:txBody>
          <a:bodyPr wrap="none">
            <a:spAutoFit/>
          </a:bodyPr>
          <a:lstStyle/>
          <a:p>
            <a:r>
              <a:rPr lang="en-US"/>
              <a:t>How much is 6 trillion?</a:t>
            </a:r>
          </a:p>
        </p:txBody>
      </p:sp>
      <p:sp>
        <p:nvSpPr>
          <p:cNvPr id="146436" name="Text Box 4"/>
          <p:cNvSpPr txBox="1">
            <a:spLocks noChangeArrowheads="1"/>
          </p:cNvSpPr>
          <p:nvPr/>
        </p:nvSpPr>
        <p:spPr bwMode="auto">
          <a:xfrm>
            <a:off x="533400" y="1752600"/>
            <a:ext cx="7924800" cy="1739900"/>
          </a:xfrm>
          <a:prstGeom prst="rect">
            <a:avLst/>
          </a:prstGeom>
          <a:noFill/>
          <a:ln w="9525">
            <a:noFill/>
            <a:miter lim="800000"/>
            <a:headEnd/>
            <a:tailEnd/>
          </a:ln>
          <a:effectLst/>
        </p:spPr>
        <p:txBody>
          <a:bodyPr>
            <a:spAutoFit/>
          </a:bodyPr>
          <a:lstStyle/>
          <a:p>
            <a:r>
              <a:rPr lang="en-US" u="sng">
                <a:solidFill>
                  <a:srgbClr val="339933"/>
                </a:solidFill>
              </a:rPr>
              <a:t>6 trillion green peas, if stacked end on end, would reach to the moon and back 50 times!!!</a:t>
            </a:r>
          </a:p>
        </p:txBody>
      </p:sp>
      <p:sp>
        <p:nvSpPr>
          <p:cNvPr id="146437" name="Text Box 5"/>
          <p:cNvSpPr txBox="1">
            <a:spLocks noChangeArrowheads="1"/>
          </p:cNvSpPr>
          <p:nvPr/>
        </p:nvSpPr>
        <p:spPr bwMode="auto">
          <a:xfrm>
            <a:off x="533400" y="3657600"/>
            <a:ext cx="8001000" cy="1190625"/>
          </a:xfrm>
          <a:prstGeom prst="rect">
            <a:avLst/>
          </a:prstGeom>
          <a:noFill/>
          <a:ln w="9525">
            <a:noFill/>
            <a:miter lim="800000"/>
            <a:headEnd/>
            <a:tailEnd/>
          </a:ln>
          <a:effectLst/>
        </p:spPr>
        <p:txBody>
          <a:bodyPr>
            <a:spAutoFit/>
          </a:bodyPr>
          <a:lstStyle/>
          <a:p>
            <a:pPr>
              <a:spcBef>
                <a:spcPct val="50000"/>
              </a:spcBef>
            </a:pPr>
            <a:r>
              <a:rPr lang="en-US" u="sng">
                <a:solidFill>
                  <a:srgbClr val="CC0000"/>
                </a:solidFill>
              </a:rPr>
              <a:t>6 trillion seconds would be 190,259 years!!!!</a:t>
            </a:r>
          </a:p>
        </p:txBody>
      </p:sp>
      <p:sp>
        <p:nvSpPr>
          <p:cNvPr id="146438" name="Text Box 6"/>
          <p:cNvSpPr txBox="1">
            <a:spLocks noChangeArrowheads="1"/>
          </p:cNvSpPr>
          <p:nvPr/>
        </p:nvSpPr>
        <p:spPr bwMode="auto">
          <a:xfrm>
            <a:off x="609600" y="4953000"/>
            <a:ext cx="7772400" cy="1190625"/>
          </a:xfrm>
          <a:prstGeom prst="rect">
            <a:avLst/>
          </a:prstGeom>
          <a:noFill/>
          <a:ln w="9525">
            <a:noFill/>
            <a:miter lim="800000"/>
            <a:headEnd/>
            <a:tailEnd/>
          </a:ln>
          <a:effectLst/>
        </p:spPr>
        <p:txBody>
          <a:bodyPr>
            <a:spAutoFit/>
          </a:bodyPr>
          <a:lstStyle/>
          <a:p>
            <a:pPr>
              <a:spcBef>
                <a:spcPct val="50000"/>
              </a:spcBef>
            </a:pPr>
            <a:r>
              <a:rPr lang="en-US" u="sng">
                <a:solidFill>
                  <a:srgbClr val="000066"/>
                </a:solidFill>
              </a:rPr>
              <a:t>6 trillion drops of water would be 23,437,500 gallons!!!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46434"/>
                                        </p:tgtEl>
                                        <p:attrNameLst>
                                          <p:attrName>style.visibility</p:attrName>
                                        </p:attrNameLst>
                                      </p:cBhvr>
                                      <p:to>
                                        <p:strVal val="visible"/>
                                      </p:to>
                                    </p:set>
                                    <p:anim to="" calcmode="lin" valueType="num">
                                      <p:cBhvr>
                                        <p:cTn id="7" dur="1" fill="hold"/>
                                        <p:tgtEl>
                                          <p:spTgt spid="14643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46435"/>
                                        </p:tgtEl>
                                        <p:attrNameLst>
                                          <p:attrName>style.visibility</p:attrName>
                                        </p:attrNameLst>
                                      </p:cBhvr>
                                      <p:to>
                                        <p:strVal val="visible"/>
                                      </p:to>
                                    </p:set>
                                    <p:anim to="" calcmode="lin" valueType="num">
                                      <p:cBhvr>
                                        <p:cTn id="12" dur="1" fill="hold"/>
                                        <p:tgtEl>
                                          <p:spTgt spid="146435"/>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PROJCTOR.WAV" builtIn="1"/>
                                        </p:tgtEl>
                                      </p:cMediaNode>
                                    </p:audio>
                                  </p:subTnLst>
                                </p:cTn>
                              </p:par>
                            </p:childTnLst>
                          </p:cTn>
                        </p:par>
                      </p:childTnLst>
                    </p:cTn>
                  </p:par>
                  <p:par>
                    <p:cTn id="13" fill="hold">
                      <p:stCondLst>
                        <p:cond delay="indefinite"/>
                      </p:stCondLst>
                      <p:childTnLst>
                        <p:par>
                          <p:cTn id="14" fill="hold">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146436"/>
                                        </p:tgtEl>
                                        <p:attrNameLst>
                                          <p:attrName>style.visibility</p:attrName>
                                        </p:attrNameLst>
                                      </p:cBhvr>
                                      <p:to>
                                        <p:strVal val="visible"/>
                                      </p:to>
                                    </p:set>
                                    <p:anim calcmode="lin" valueType="num">
                                      <p:cBhvr>
                                        <p:cTn id="17" dur="500" fill="hold"/>
                                        <p:tgtEl>
                                          <p:spTgt spid="146436"/>
                                        </p:tgtEl>
                                        <p:attrNameLst>
                                          <p:attrName>ppt_w</p:attrName>
                                        </p:attrNameLst>
                                      </p:cBhvr>
                                      <p:tavLst>
                                        <p:tav tm="0">
                                          <p:val>
                                            <p:strVal val="4/3*#ppt_w"/>
                                          </p:val>
                                        </p:tav>
                                        <p:tav tm="100000">
                                          <p:val>
                                            <p:strVal val="#ppt_w"/>
                                          </p:val>
                                        </p:tav>
                                      </p:tavLst>
                                    </p:anim>
                                    <p:anim calcmode="lin" valueType="num">
                                      <p:cBhvr>
                                        <p:cTn id="18" dur="500" fill="hold"/>
                                        <p:tgtEl>
                                          <p:spTgt spid="146436"/>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PROJCTOR.WAV" builtIn="1"/>
                                        </p:tgtEl>
                                      </p:cMediaNode>
                                    </p:audio>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46437"/>
                                        </p:tgtEl>
                                        <p:attrNameLst>
                                          <p:attrName>style.visibility</p:attrName>
                                        </p:attrNameLst>
                                      </p:cBhvr>
                                      <p:to>
                                        <p:strVal val="visible"/>
                                      </p:to>
                                    </p:set>
                                    <p:anim to="" calcmode="lin" valueType="num">
                                      <p:cBhvr>
                                        <p:cTn id="23" dur="1" fill="hold"/>
                                        <p:tgtEl>
                                          <p:spTgt spid="146437"/>
                                        </p:tgtEl>
                                        <p:attrNameLst>
                                          <p:attrName/>
                                        </p:attrNameLst>
                                      </p:cBhvr>
                                    </p:anim>
                                  </p:childTnLst>
                                  <p:subTnLst>
                                    <p:audio>
                                      <p:cMediaNode>
                                        <p:cTn display="0" masterRel="sameClick">
                                          <p:stCondLst>
                                            <p:cond evt="begin" delay="0">
                                              <p:tn val="21"/>
                                            </p:cond>
                                          </p:stCondLst>
                                          <p:endCondLst>
                                            <p:cond evt="onStopAudio" delay="0">
                                              <p:tgtEl>
                                                <p:sldTgt/>
                                              </p:tgtEl>
                                            </p:cond>
                                          </p:endCondLst>
                                        </p:cTn>
                                        <p:tgtEl>
                                          <p:sndTgt r:embed="rId2" name="PROJCTOR.WAV" builtIn="1"/>
                                        </p:tgtEl>
                                      </p:cMediaNode>
                                    </p:audio>
                                  </p:sub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146438"/>
                                        </p:tgtEl>
                                        <p:attrNameLst>
                                          <p:attrName>style.visibility</p:attrName>
                                        </p:attrNameLst>
                                      </p:cBhvr>
                                      <p:to>
                                        <p:strVal val="visible"/>
                                      </p:to>
                                    </p:set>
                                    <p:anim to="" calcmode="lin" valueType="num">
                                      <p:cBhvr>
                                        <p:cTn id="28" dur="1" fill="hold"/>
                                        <p:tgtEl>
                                          <p:spTgt spid="146438"/>
                                        </p:tgtEl>
                                        <p:attrNameLst>
                                          <p:attrName/>
                                        </p:attrNameLst>
                                      </p:cBhvr>
                                    </p:anim>
                                  </p:childTnLst>
                                  <p:subTnLst>
                                    <p:audio>
                                      <p:cMediaNode>
                                        <p:cTn display="0" masterRel="sameClick">
                                          <p:stCondLst>
                                            <p:cond evt="begin" delay="0">
                                              <p:tn val="26"/>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utoUpdateAnimBg="0"/>
      <p:bldP spid="146435" grpId="0" autoUpdateAnimBg="0"/>
      <p:bldP spid="146436" grpId="0" autoUpdateAnimBg="0"/>
      <p:bldP spid="146437" grpId="0" autoUpdateAnimBg="0"/>
      <p:bldP spid="146438"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990600" y="685800"/>
            <a:ext cx="7543800" cy="2289175"/>
          </a:xfrm>
          <a:prstGeom prst="rect">
            <a:avLst/>
          </a:prstGeom>
          <a:noFill/>
          <a:ln w="9525">
            <a:noFill/>
            <a:miter lim="800000"/>
            <a:headEnd/>
            <a:tailEnd/>
          </a:ln>
          <a:effectLst/>
        </p:spPr>
        <p:txBody>
          <a:bodyPr>
            <a:spAutoFit/>
          </a:bodyPr>
          <a:lstStyle/>
          <a:p>
            <a:pPr>
              <a:spcBef>
                <a:spcPct val="50000"/>
              </a:spcBef>
            </a:pPr>
            <a:r>
              <a:rPr lang="en-US"/>
              <a:t>Electromagnetic pulses not only allow us to move our muscles, digest our food, speak, work, etc., but they are also responsible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47458"/>
                                        </p:tgtEl>
                                        <p:attrNameLst>
                                          <p:attrName>style.visibility</p:attrName>
                                        </p:attrNameLst>
                                      </p:cBhvr>
                                      <p:to>
                                        <p:strVal val="visible"/>
                                      </p:to>
                                    </p:set>
                                    <p:anim to="" calcmode="lin" valueType="num">
                                      <p:cBhvr>
                                        <p:cTn id="7" dur="1" fill="hold"/>
                                        <p:tgtEl>
                                          <p:spTgt spid="14745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990600" y="1066800"/>
            <a:ext cx="7010400" cy="1190625"/>
          </a:xfrm>
          <a:prstGeom prst="rect">
            <a:avLst/>
          </a:prstGeom>
          <a:noFill/>
          <a:ln w="9525">
            <a:noFill/>
            <a:miter lim="800000"/>
            <a:headEnd/>
            <a:tailEnd/>
          </a:ln>
          <a:effectLst/>
        </p:spPr>
        <p:txBody>
          <a:bodyPr>
            <a:spAutoFit/>
          </a:bodyPr>
          <a:lstStyle/>
          <a:p>
            <a:pPr>
              <a:spcBef>
                <a:spcPct val="50000"/>
              </a:spcBef>
            </a:pPr>
            <a:r>
              <a:rPr lang="en-US"/>
              <a:t>...allowing whales to communicate over distances of 3000 miles…...</a:t>
            </a:r>
          </a:p>
        </p:txBody>
      </p:sp>
      <p:pic>
        <p:nvPicPr>
          <p:cNvPr id="180227" name="Picture 3" descr="D:\whale.jpg"/>
          <p:cNvPicPr>
            <a:picLocks noChangeAspect="1" noChangeArrowheads="1"/>
          </p:cNvPicPr>
          <p:nvPr/>
        </p:nvPicPr>
        <p:blipFill>
          <a:blip r:embed="rId2"/>
          <a:srcRect/>
          <a:stretch>
            <a:fillRect/>
          </a:stretch>
        </p:blipFill>
        <p:spPr bwMode="auto">
          <a:xfrm>
            <a:off x="3124200" y="3200400"/>
            <a:ext cx="2565400" cy="1949450"/>
          </a:xfrm>
          <a:prstGeom prst="rect">
            <a:avLst/>
          </a:prstGeom>
          <a:no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914400" y="914400"/>
            <a:ext cx="7086600" cy="2289175"/>
          </a:xfrm>
          <a:prstGeom prst="rect">
            <a:avLst/>
          </a:prstGeom>
          <a:noFill/>
          <a:ln w="9525">
            <a:noFill/>
            <a:miter lim="800000"/>
            <a:headEnd/>
            <a:tailEnd/>
          </a:ln>
          <a:effectLst/>
        </p:spPr>
        <p:txBody>
          <a:bodyPr>
            <a:spAutoFit/>
          </a:bodyPr>
          <a:lstStyle/>
          <a:p>
            <a:pPr>
              <a:spcBef>
                <a:spcPct val="50000"/>
              </a:spcBef>
            </a:pPr>
            <a:r>
              <a:rPr lang="en-US"/>
              <a:t>…allowing the Monarch butterfly to fly 1200 miles from Canada to Mexico each autumn navigating by the earth’s magnetic field, and...</a:t>
            </a:r>
          </a:p>
        </p:txBody>
      </p:sp>
      <p:pic>
        <p:nvPicPr>
          <p:cNvPr id="154628" name="Picture 4" descr="D:\monarch.jpg"/>
          <p:cNvPicPr>
            <a:picLocks noChangeAspect="1" noChangeArrowheads="1"/>
          </p:cNvPicPr>
          <p:nvPr/>
        </p:nvPicPr>
        <p:blipFill>
          <a:blip r:embed="rId3"/>
          <a:srcRect/>
          <a:stretch>
            <a:fillRect/>
          </a:stretch>
        </p:blipFill>
        <p:spPr bwMode="auto">
          <a:xfrm>
            <a:off x="2667000" y="3429000"/>
            <a:ext cx="38100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4626"/>
                                        </p:tgtEl>
                                        <p:attrNameLst>
                                          <p:attrName>style.visibility</p:attrName>
                                        </p:attrNameLst>
                                      </p:cBhvr>
                                      <p:to>
                                        <p:strVal val="visible"/>
                                      </p:to>
                                    </p:set>
                                    <p:anim to="" calcmode="lin" valueType="num">
                                      <p:cBhvr>
                                        <p:cTn id="7" dur="1" fill="hold"/>
                                        <p:tgtEl>
                                          <p:spTgt spid="15462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D:\earthmagnetic.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304800" y="0"/>
            <a:ext cx="8839200" cy="3387725"/>
          </a:xfrm>
          <a:prstGeom prst="rect">
            <a:avLst/>
          </a:prstGeom>
          <a:noFill/>
          <a:ln w="9525">
            <a:noFill/>
            <a:miter lim="800000"/>
            <a:headEnd/>
            <a:tailEnd/>
          </a:ln>
          <a:effectLst/>
        </p:spPr>
        <p:txBody>
          <a:bodyPr>
            <a:spAutoFit/>
          </a:bodyPr>
          <a:lstStyle/>
          <a:p>
            <a:pPr>
              <a:spcBef>
                <a:spcPct val="50000"/>
              </a:spcBef>
            </a:pPr>
            <a:r>
              <a:rPr lang="en-US"/>
              <a:t>…to allow the Warbler to migrate each year from Toronto to South America navigating by the position of the stars.  Each wing flap is comprised of millions of electromagnetic pulses to muscle cells, balance systems, eye observations, breathing, etc.</a:t>
            </a:r>
          </a:p>
        </p:txBody>
      </p:sp>
      <p:pic>
        <p:nvPicPr>
          <p:cNvPr id="155651" name="Picture 3" descr="D:\warbler.jpg"/>
          <p:cNvPicPr>
            <a:picLocks noChangeAspect="1" noChangeArrowheads="1"/>
          </p:cNvPicPr>
          <p:nvPr/>
        </p:nvPicPr>
        <p:blipFill>
          <a:blip r:embed="rId3"/>
          <a:srcRect/>
          <a:stretch>
            <a:fillRect/>
          </a:stretch>
        </p:blipFill>
        <p:spPr bwMode="auto">
          <a:xfrm>
            <a:off x="5943600" y="2895600"/>
            <a:ext cx="29718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5650"/>
                                        </p:tgtEl>
                                        <p:attrNameLst>
                                          <p:attrName>style.visibility</p:attrName>
                                        </p:attrNameLst>
                                      </p:cBhvr>
                                      <p:to>
                                        <p:strVal val="visible"/>
                                      </p:to>
                                    </p:set>
                                    <p:anim to="" calcmode="lin" valueType="num">
                                      <p:cBhvr>
                                        <p:cTn id="7" dur="1" fill="hold"/>
                                        <p:tgtEl>
                                          <p:spTgt spid="15565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0" y="381000"/>
            <a:ext cx="9144000" cy="2838450"/>
          </a:xfrm>
          <a:prstGeom prst="rect">
            <a:avLst/>
          </a:prstGeom>
          <a:noFill/>
          <a:ln w="9525">
            <a:noFill/>
            <a:miter lim="800000"/>
            <a:headEnd/>
            <a:tailEnd/>
          </a:ln>
          <a:effectLst/>
        </p:spPr>
        <p:txBody>
          <a:bodyPr>
            <a:spAutoFit/>
          </a:bodyPr>
          <a:lstStyle/>
          <a:p>
            <a:pPr>
              <a:spcBef>
                <a:spcPct val="50000"/>
              </a:spcBef>
            </a:pPr>
            <a:r>
              <a:rPr lang="en-US"/>
              <a:t>Three years in a row, the same banded warbler arrived in Mentor, Ohio, on the same bush, caught in the same net, 365 days from the previous year, on its way from Canada to South America.  </a:t>
            </a:r>
          </a:p>
        </p:txBody>
      </p:sp>
      <p:pic>
        <p:nvPicPr>
          <p:cNvPr id="165891" name="Picture 3" descr="D:\warbler2.jpg"/>
          <p:cNvPicPr>
            <a:picLocks noChangeAspect="1" noChangeArrowheads="1"/>
          </p:cNvPicPr>
          <p:nvPr/>
        </p:nvPicPr>
        <p:blipFill>
          <a:blip r:embed="rId3"/>
          <a:srcRect/>
          <a:stretch>
            <a:fillRect/>
          </a:stretch>
        </p:blipFill>
        <p:spPr bwMode="auto">
          <a:xfrm>
            <a:off x="5562600" y="2743200"/>
            <a:ext cx="32004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0"/>
                                        </p:tgtEl>
                                        <p:attrNameLst>
                                          <p:attrName>style.visibility</p:attrName>
                                        </p:attrNameLst>
                                      </p:cBhvr>
                                      <p:to>
                                        <p:strVal val="visible"/>
                                      </p:to>
                                    </p:set>
                                    <p:anim to="" calcmode="lin" valueType="num">
                                      <p:cBhvr>
                                        <p:cTn id="7" dur="1" fill="hold"/>
                                        <p:tgtEl>
                                          <p:spTgt spid="16589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304800" y="304800"/>
            <a:ext cx="8839200" cy="2838450"/>
          </a:xfrm>
          <a:prstGeom prst="rect">
            <a:avLst/>
          </a:prstGeom>
          <a:noFill/>
          <a:ln w="9525">
            <a:noFill/>
            <a:miter lim="800000"/>
            <a:headEnd/>
            <a:tailEnd/>
          </a:ln>
          <a:effectLst/>
        </p:spPr>
        <p:txBody>
          <a:bodyPr>
            <a:spAutoFit/>
          </a:bodyPr>
          <a:lstStyle/>
          <a:p>
            <a:pPr>
              <a:spcBef>
                <a:spcPct val="50000"/>
              </a:spcBef>
            </a:pPr>
            <a:r>
              <a:rPr lang="en-US">
                <a:solidFill>
                  <a:srgbClr val="990000"/>
                </a:solidFill>
              </a:rPr>
              <a:t>…and each of the millions and trillions of electromagnetic pulses are only possible because opposite charges (electrons and protons) attract and like charges (electrons and electrons) repel each other.</a:t>
            </a:r>
          </a:p>
        </p:txBody>
      </p:sp>
      <p:pic>
        <p:nvPicPr>
          <p:cNvPr id="156675" name="Picture 3" descr="C:\R. Cram Enterprises\presentations\pos_neg.gif"/>
          <p:cNvPicPr>
            <a:picLocks noChangeAspect="1" noChangeArrowheads="1"/>
          </p:cNvPicPr>
          <p:nvPr/>
        </p:nvPicPr>
        <p:blipFill>
          <a:blip r:embed="rId3"/>
          <a:srcRect/>
          <a:stretch>
            <a:fillRect/>
          </a:stretch>
        </p:blipFill>
        <p:spPr bwMode="auto">
          <a:xfrm>
            <a:off x="1143000" y="3581400"/>
            <a:ext cx="69342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6674"/>
                                        </p:tgtEl>
                                        <p:attrNameLst>
                                          <p:attrName>style.visibility</p:attrName>
                                        </p:attrNameLst>
                                      </p:cBhvr>
                                      <p:to>
                                        <p:strVal val="visible"/>
                                      </p:to>
                                    </p:set>
                                    <p:anim to="" calcmode="lin" valueType="num">
                                      <p:cBhvr>
                                        <p:cTn id="7" dur="1" fill="hold"/>
                                        <p:tgtEl>
                                          <p:spTgt spid="15667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304800" y="0"/>
            <a:ext cx="8610600" cy="641350"/>
          </a:xfrm>
          <a:prstGeom prst="rect">
            <a:avLst/>
          </a:prstGeom>
          <a:noFill/>
          <a:ln w="9525">
            <a:noFill/>
            <a:miter lim="800000"/>
            <a:headEnd/>
            <a:tailEnd/>
          </a:ln>
          <a:effectLst/>
        </p:spPr>
        <p:txBody>
          <a:bodyPr>
            <a:spAutoFit/>
          </a:bodyPr>
          <a:lstStyle/>
          <a:p>
            <a:pPr>
              <a:spcBef>
                <a:spcPct val="50000"/>
              </a:spcBef>
            </a:pPr>
            <a:r>
              <a:rPr lang="en-US" dirty="0">
                <a:solidFill>
                  <a:schemeClr val="tx1"/>
                </a:solidFill>
              </a:rPr>
              <a:t>         The Periodic Table of Elements</a:t>
            </a:r>
          </a:p>
        </p:txBody>
      </p:sp>
      <p:graphicFrame>
        <p:nvGraphicFramePr>
          <p:cNvPr id="6" name="Table 5"/>
          <p:cNvGraphicFramePr>
            <a:graphicFrameLocks noGrp="1"/>
          </p:cNvGraphicFramePr>
          <p:nvPr/>
        </p:nvGraphicFramePr>
        <p:xfrm>
          <a:off x="533400" y="762000"/>
          <a:ext cx="8229600" cy="5744364"/>
        </p:xfrm>
        <a:graphic>
          <a:graphicData uri="http://schemas.openxmlformats.org/drawingml/2006/table">
            <a:tbl>
              <a:tblPr/>
              <a:tblGrid>
                <a:gridCol w="411480"/>
                <a:gridCol w="411480"/>
                <a:gridCol w="411480"/>
                <a:gridCol w="411480"/>
                <a:gridCol w="411480"/>
                <a:gridCol w="411480"/>
                <a:gridCol w="411480"/>
                <a:gridCol w="411480"/>
                <a:gridCol w="411480"/>
                <a:gridCol w="411480"/>
                <a:gridCol w="411480"/>
                <a:gridCol w="411480"/>
                <a:gridCol w="411480"/>
                <a:gridCol w="411480"/>
                <a:gridCol w="411480"/>
                <a:gridCol w="411480"/>
                <a:gridCol w="411480"/>
                <a:gridCol w="411480"/>
                <a:gridCol w="411480"/>
                <a:gridCol w="411480"/>
              </a:tblGrid>
              <a:tr h="211417">
                <a:tc gridSpan="20">
                  <a:txBody>
                    <a:bodyPr/>
                    <a:lstStyle/>
                    <a:p>
                      <a:r>
                        <a:rPr lang="en-US" sz="1400" dirty="0"/>
                        <a:t>Explore key information about the chemical elements through this periodic table</a:t>
                      </a:r>
                    </a:p>
                  </a:txBody>
                  <a:tcPr marL="24047" marR="24047" marT="12024" marB="12024"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3239">
                <a:tc>
                  <a:txBody>
                    <a:bodyPr/>
                    <a:lstStyle/>
                    <a:p>
                      <a:r>
                        <a:rPr lang="en-US" sz="1400"/>
                        <a:t>Group</a:t>
                      </a:r>
                    </a:p>
                  </a:txBody>
                  <a:tcPr marL="24047" marR="24047" marT="12024" marB="12024" anchor="ctr">
                    <a:lnL>
                      <a:noFill/>
                    </a:lnL>
                    <a:lnR>
                      <a:noFill/>
                    </a:lnR>
                    <a:lnB>
                      <a:noFill/>
                    </a:lnB>
                  </a:tcPr>
                </a:tc>
                <a:tc>
                  <a:txBody>
                    <a:bodyPr/>
                    <a:lstStyle/>
                    <a:p>
                      <a:r>
                        <a:rPr lang="en-US" sz="1400"/>
                        <a:t>1</a:t>
                      </a:r>
                    </a:p>
                  </a:txBody>
                  <a:tcPr marL="24047" marR="24047" marT="12024" marB="12024" anchor="ctr">
                    <a:lnL>
                      <a:noFill/>
                    </a:lnL>
                    <a:lnR>
                      <a:noFill/>
                    </a:lnR>
                    <a:lnT>
                      <a:noFill/>
                    </a:lnT>
                    <a:lnB>
                      <a:noFill/>
                    </a:lnB>
                  </a:tcPr>
                </a:tc>
                <a:tc>
                  <a:txBody>
                    <a:bodyPr/>
                    <a:lstStyle/>
                    <a:p>
                      <a:r>
                        <a:rPr lang="en-US" sz="1400"/>
                        <a:t>2</a:t>
                      </a:r>
                    </a:p>
                  </a:txBody>
                  <a:tcPr marL="24047" marR="24047" marT="12024" marB="12024" anchor="ctr">
                    <a:lnL>
                      <a:noFill/>
                    </a:lnL>
                    <a:lnR>
                      <a:noFill/>
                    </a:lnR>
                    <a:lnT>
                      <a:noFill/>
                    </a:lnT>
                    <a:lnB>
                      <a:noFill/>
                    </a:lnB>
                  </a:tcPr>
                </a:tc>
                <a:tc>
                  <a:txBody>
                    <a:bodyPr/>
                    <a:lstStyle/>
                    <a:p>
                      <a:r>
                        <a:rPr lang="en-US" sz="1400"/>
                        <a:t> </a:t>
                      </a:r>
                    </a:p>
                  </a:txBody>
                  <a:tcPr marL="24047" marR="24047" marT="12024" marB="12024" anchor="ctr">
                    <a:lnL>
                      <a:noFill/>
                    </a:lnL>
                    <a:lnR>
                      <a:noFill/>
                    </a:lnR>
                    <a:lnT>
                      <a:noFill/>
                    </a:lnT>
                    <a:lnB>
                      <a:noFill/>
                    </a:lnB>
                  </a:tcPr>
                </a:tc>
                <a:tc>
                  <a:txBody>
                    <a:bodyPr/>
                    <a:lstStyle/>
                    <a:p>
                      <a:r>
                        <a:rPr lang="en-US" sz="1400"/>
                        <a:t>3</a:t>
                      </a:r>
                    </a:p>
                  </a:txBody>
                  <a:tcPr marL="24047" marR="24047" marT="12024" marB="12024" anchor="ctr">
                    <a:lnL>
                      <a:noFill/>
                    </a:lnL>
                    <a:lnR>
                      <a:noFill/>
                    </a:lnR>
                    <a:lnT>
                      <a:noFill/>
                    </a:lnT>
                    <a:lnB>
                      <a:noFill/>
                    </a:lnB>
                  </a:tcPr>
                </a:tc>
                <a:tc>
                  <a:txBody>
                    <a:bodyPr/>
                    <a:lstStyle/>
                    <a:p>
                      <a:r>
                        <a:rPr lang="en-US" sz="1400"/>
                        <a:t>4</a:t>
                      </a:r>
                    </a:p>
                  </a:txBody>
                  <a:tcPr marL="24047" marR="24047" marT="12024" marB="12024" anchor="ctr">
                    <a:lnL>
                      <a:noFill/>
                    </a:lnL>
                    <a:lnR>
                      <a:noFill/>
                    </a:lnR>
                    <a:lnT>
                      <a:noFill/>
                    </a:lnT>
                    <a:lnB>
                      <a:noFill/>
                    </a:lnB>
                  </a:tcPr>
                </a:tc>
                <a:tc>
                  <a:txBody>
                    <a:bodyPr/>
                    <a:lstStyle/>
                    <a:p>
                      <a:r>
                        <a:rPr lang="en-US" sz="1400"/>
                        <a:t>5</a:t>
                      </a:r>
                    </a:p>
                  </a:txBody>
                  <a:tcPr marL="24047" marR="24047" marT="12024" marB="12024" anchor="ctr">
                    <a:lnL>
                      <a:noFill/>
                    </a:lnL>
                    <a:lnR>
                      <a:noFill/>
                    </a:lnR>
                    <a:lnT>
                      <a:noFill/>
                    </a:lnT>
                    <a:lnB>
                      <a:noFill/>
                    </a:lnB>
                  </a:tcPr>
                </a:tc>
                <a:tc>
                  <a:txBody>
                    <a:bodyPr/>
                    <a:lstStyle/>
                    <a:p>
                      <a:r>
                        <a:rPr lang="en-US" sz="1400"/>
                        <a:t>6</a:t>
                      </a:r>
                    </a:p>
                  </a:txBody>
                  <a:tcPr marL="24047" marR="24047" marT="12024" marB="12024" anchor="ctr">
                    <a:lnL>
                      <a:noFill/>
                    </a:lnL>
                    <a:lnR>
                      <a:noFill/>
                    </a:lnR>
                    <a:lnT>
                      <a:noFill/>
                    </a:lnT>
                    <a:lnB>
                      <a:noFill/>
                    </a:lnB>
                  </a:tcPr>
                </a:tc>
                <a:tc>
                  <a:txBody>
                    <a:bodyPr/>
                    <a:lstStyle/>
                    <a:p>
                      <a:r>
                        <a:rPr lang="en-US" sz="1400" dirty="0"/>
                        <a:t>7</a:t>
                      </a:r>
                    </a:p>
                  </a:txBody>
                  <a:tcPr marL="24047" marR="24047" marT="12024" marB="12024" anchor="ctr">
                    <a:lnL>
                      <a:noFill/>
                    </a:lnL>
                    <a:lnR>
                      <a:noFill/>
                    </a:lnR>
                    <a:lnT>
                      <a:noFill/>
                    </a:lnT>
                    <a:lnB>
                      <a:noFill/>
                    </a:lnB>
                  </a:tcPr>
                </a:tc>
                <a:tc>
                  <a:txBody>
                    <a:bodyPr/>
                    <a:lstStyle/>
                    <a:p>
                      <a:r>
                        <a:rPr lang="en-US" sz="1400"/>
                        <a:t>8</a:t>
                      </a:r>
                    </a:p>
                  </a:txBody>
                  <a:tcPr marL="24047" marR="24047" marT="12024" marB="12024" anchor="ctr">
                    <a:lnL>
                      <a:noFill/>
                    </a:lnL>
                    <a:lnR>
                      <a:noFill/>
                    </a:lnR>
                    <a:lnT>
                      <a:noFill/>
                    </a:lnT>
                    <a:lnB>
                      <a:noFill/>
                    </a:lnB>
                  </a:tcPr>
                </a:tc>
                <a:tc>
                  <a:txBody>
                    <a:bodyPr/>
                    <a:lstStyle/>
                    <a:p>
                      <a:r>
                        <a:rPr lang="en-US" sz="1400"/>
                        <a:t>9</a:t>
                      </a:r>
                    </a:p>
                  </a:txBody>
                  <a:tcPr marL="24047" marR="24047" marT="12024" marB="12024" anchor="ctr">
                    <a:lnL>
                      <a:noFill/>
                    </a:lnL>
                    <a:lnR>
                      <a:noFill/>
                    </a:lnR>
                    <a:lnT>
                      <a:noFill/>
                    </a:lnT>
                    <a:lnB>
                      <a:noFill/>
                    </a:lnB>
                  </a:tcPr>
                </a:tc>
                <a:tc>
                  <a:txBody>
                    <a:bodyPr/>
                    <a:lstStyle/>
                    <a:p>
                      <a:r>
                        <a:rPr lang="en-US" sz="1400"/>
                        <a:t>10</a:t>
                      </a:r>
                    </a:p>
                  </a:txBody>
                  <a:tcPr marL="24047" marR="24047" marT="12024" marB="12024" anchor="ctr">
                    <a:lnL>
                      <a:noFill/>
                    </a:lnL>
                    <a:lnR>
                      <a:noFill/>
                    </a:lnR>
                    <a:lnT>
                      <a:noFill/>
                    </a:lnT>
                    <a:lnB>
                      <a:noFill/>
                    </a:lnB>
                  </a:tcPr>
                </a:tc>
                <a:tc>
                  <a:txBody>
                    <a:bodyPr/>
                    <a:lstStyle/>
                    <a:p>
                      <a:r>
                        <a:rPr lang="en-US" sz="1400"/>
                        <a:t>11</a:t>
                      </a:r>
                    </a:p>
                  </a:txBody>
                  <a:tcPr marL="24047" marR="24047" marT="12024" marB="12024" anchor="ctr">
                    <a:lnL>
                      <a:noFill/>
                    </a:lnL>
                    <a:lnR>
                      <a:noFill/>
                    </a:lnR>
                    <a:lnT>
                      <a:noFill/>
                    </a:lnT>
                    <a:lnB>
                      <a:noFill/>
                    </a:lnB>
                  </a:tcPr>
                </a:tc>
                <a:tc>
                  <a:txBody>
                    <a:bodyPr/>
                    <a:lstStyle/>
                    <a:p>
                      <a:r>
                        <a:rPr lang="en-US" sz="1400"/>
                        <a:t>12</a:t>
                      </a:r>
                    </a:p>
                  </a:txBody>
                  <a:tcPr marL="24047" marR="24047" marT="12024" marB="12024" anchor="ctr">
                    <a:lnL>
                      <a:noFill/>
                    </a:lnL>
                    <a:lnR>
                      <a:noFill/>
                    </a:lnR>
                    <a:lnT>
                      <a:noFill/>
                    </a:lnT>
                    <a:lnB>
                      <a:noFill/>
                    </a:lnB>
                  </a:tcPr>
                </a:tc>
                <a:tc>
                  <a:txBody>
                    <a:bodyPr/>
                    <a:lstStyle/>
                    <a:p>
                      <a:r>
                        <a:rPr lang="en-US" sz="1400"/>
                        <a:t>13</a:t>
                      </a:r>
                    </a:p>
                  </a:txBody>
                  <a:tcPr marL="24047" marR="24047" marT="12024" marB="12024" anchor="ctr">
                    <a:lnL>
                      <a:noFill/>
                    </a:lnL>
                    <a:lnR>
                      <a:noFill/>
                    </a:lnR>
                    <a:lnT>
                      <a:noFill/>
                    </a:lnT>
                    <a:lnB>
                      <a:noFill/>
                    </a:lnB>
                  </a:tcPr>
                </a:tc>
                <a:tc>
                  <a:txBody>
                    <a:bodyPr/>
                    <a:lstStyle/>
                    <a:p>
                      <a:r>
                        <a:rPr lang="en-US" sz="1400"/>
                        <a:t>14</a:t>
                      </a:r>
                    </a:p>
                  </a:txBody>
                  <a:tcPr marL="24047" marR="24047" marT="12024" marB="12024" anchor="ctr">
                    <a:lnL>
                      <a:noFill/>
                    </a:lnL>
                    <a:lnR>
                      <a:noFill/>
                    </a:lnR>
                    <a:lnT>
                      <a:noFill/>
                    </a:lnT>
                    <a:lnB>
                      <a:noFill/>
                    </a:lnB>
                  </a:tcPr>
                </a:tc>
                <a:tc>
                  <a:txBody>
                    <a:bodyPr/>
                    <a:lstStyle/>
                    <a:p>
                      <a:r>
                        <a:rPr lang="en-US" sz="1400"/>
                        <a:t>15</a:t>
                      </a:r>
                    </a:p>
                  </a:txBody>
                  <a:tcPr marL="24047" marR="24047" marT="12024" marB="12024" anchor="ctr">
                    <a:lnL>
                      <a:noFill/>
                    </a:lnL>
                    <a:lnR>
                      <a:noFill/>
                    </a:lnR>
                    <a:lnT>
                      <a:noFill/>
                    </a:lnT>
                    <a:lnB>
                      <a:noFill/>
                    </a:lnB>
                  </a:tcPr>
                </a:tc>
                <a:tc>
                  <a:txBody>
                    <a:bodyPr/>
                    <a:lstStyle/>
                    <a:p>
                      <a:r>
                        <a:rPr lang="en-US" sz="1400"/>
                        <a:t>16</a:t>
                      </a:r>
                    </a:p>
                  </a:txBody>
                  <a:tcPr marL="24047" marR="24047" marT="12024" marB="12024" anchor="ctr">
                    <a:lnL>
                      <a:noFill/>
                    </a:lnL>
                    <a:lnR>
                      <a:noFill/>
                    </a:lnR>
                    <a:lnT>
                      <a:noFill/>
                    </a:lnT>
                    <a:lnB>
                      <a:noFill/>
                    </a:lnB>
                  </a:tcPr>
                </a:tc>
                <a:tc>
                  <a:txBody>
                    <a:bodyPr/>
                    <a:lstStyle/>
                    <a:p>
                      <a:r>
                        <a:rPr lang="en-US" sz="1400"/>
                        <a:t>17</a:t>
                      </a:r>
                    </a:p>
                  </a:txBody>
                  <a:tcPr marL="24047" marR="24047" marT="12024" marB="12024" anchor="ctr">
                    <a:lnL>
                      <a:noFill/>
                    </a:lnL>
                    <a:lnR>
                      <a:noFill/>
                    </a:lnR>
                    <a:lnT>
                      <a:noFill/>
                    </a:lnT>
                    <a:lnB>
                      <a:noFill/>
                    </a:lnB>
                  </a:tcPr>
                </a:tc>
                <a:tc>
                  <a:txBody>
                    <a:bodyPr/>
                    <a:lstStyle/>
                    <a:p>
                      <a:r>
                        <a:rPr lang="en-US" sz="500"/>
                        <a:t>18</a:t>
                      </a:r>
                    </a:p>
                  </a:txBody>
                  <a:tcPr marL="24047" marR="24047" marT="12024" marB="12024" anchor="ctr">
                    <a:lnL>
                      <a:noFill/>
                    </a:lnL>
                    <a:lnR>
                      <a:noFill/>
                    </a:lnR>
                    <a:lnT>
                      <a:noFill/>
                    </a:lnT>
                    <a:lnB>
                      <a:noFill/>
                    </a:lnB>
                  </a:tcPr>
                </a:tc>
              </a:tr>
              <a:tr h="573847">
                <a:tc>
                  <a:txBody>
                    <a:bodyPr/>
                    <a:lstStyle/>
                    <a:p>
                      <a:r>
                        <a:rPr lang="en-US" sz="1400"/>
                        <a:t>Period</a:t>
                      </a:r>
                    </a:p>
                  </a:txBody>
                  <a:tcPr marL="24047" marR="24047" marT="12024" marB="12024" anchor="ctr">
                    <a:lnL>
                      <a:noFill/>
                    </a:lnL>
                    <a:lnR>
                      <a:noFill/>
                    </a:lnR>
                    <a:lnT>
                      <a:noFill/>
                    </a:lnT>
                    <a:lnB>
                      <a:noFill/>
                    </a:lnB>
                  </a:tcPr>
                </a:tc>
                <a:tc gridSpan="19">
                  <a:txBody>
                    <a:bodyPr/>
                    <a:lstStyle/>
                    <a:p>
                      <a:endParaRPr lang="en-US" sz="1400"/>
                    </a:p>
                  </a:txBody>
                  <a:tcPr marL="24047" marR="24047" marT="12024" marB="12024"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2024">
                <a:tc>
                  <a:txBody>
                    <a:bodyPr/>
                    <a:lstStyle/>
                    <a:p>
                      <a:r>
                        <a:rPr lang="en-US" sz="1400"/>
                        <a:t>1</a:t>
                      </a:r>
                    </a:p>
                  </a:txBody>
                  <a:tcPr marL="24047" marR="24047" marT="12024" marB="12024" anchor="ctr">
                    <a:lnL>
                      <a:noFill/>
                    </a:lnL>
                    <a:lnR>
                      <a:noFill/>
                    </a:lnR>
                    <a:lnT>
                      <a:noFill/>
                    </a:lnT>
                    <a:lnB>
                      <a:noFill/>
                    </a:lnB>
                  </a:tcPr>
                </a:tc>
                <a:tc>
                  <a:txBody>
                    <a:bodyPr/>
                    <a:lstStyle/>
                    <a:p>
                      <a:r>
                        <a:rPr lang="en-US" sz="1400"/>
                        <a:t>1</a:t>
                      </a:r>
                      <a:br>
                        <a:rPr lang="en-US" sz="1400"/>
                      </a:br>
                      <a:r>
                        <a:rPr lang="en-US" sz="1400">
                          <a:hlinkClick r:id="rId2" tooltip="hydrogen index"/>
                        </a:rPr>
                        <a:t>H</a:t>
                      </a:r>
                      <a:endParaRPr lang="en-US" sz="1400"/>
                    </a:p>
                  </a:txBody>
                  <a:tcPr marL="24047" marR="24047" marT="12024" marB="12024" anchor="ctr">
                    <a:lnL>
                      <a:noFill/>
                    </a:lnL>
                    <a:lnR>
                      <a:noFill/>
                    </a:lnR>
                    <a:lnT>
                      <a:noFill/>
                    </a:lnT>
                    <a:lnB>
                      <a:noFill/>
                    </a:lnB>
                  </a:tcPr>
                </a:tc>
                <a:tc gridSpan="17">
                  <a:txBody>
                    <a:bodyPr/>
                    <a:lstStyle/>
                    <a:p>
                      <a:endParaRPr lang="en-US" sz="1400" dirty="0"/>
                    </a:p>
                  </a:txBody>
                  <a:tcPr marL="24047" marR="24047" marT="12024" marB="12024"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400" dirty="0"/>
                        <a:t>2</a:t>
                      </a:r>
                      <a:br>
                        <a:rPr lang="en-US" sz="1400" dirty="0"/>
                      </a:br>
                      <a:r>
                        <a:rPr lang="en-US" sz="1400" dirty="0">
                          <a:hlinkClick r:id="rId3" tooltip="helium index"/>
                        </a:rPr>
                        <a:t>He</a:t>
                      </a:r>
                      <a:endParaRPr lang="en-US" sz="1400" dirty="0"/>
                    </a:p>
                  </a:txBody>
                  <a:tcPr marL="24047" marR="24047" marT="12024" marB="12024" anchor="ctr">
                    <a:lnL>
                      <a:noFill/>
                    </a:lnL>
                    <a:lnR>
                      <a:noFill/>
                    </a:lnR>
                    <a:lnT>
                      <a:noFill/>
                    </a:lnT>
                    <a:lnB>
                      <a:noFill/>
                    </a:lnB>
                  </a:tcPr>
                </a:tc>
              </a:tr>
              <a:tr h="392632">
                <a:tc>
                  <a:txBody>
                    <a:bodyPr/>
                    <a:lstStyle/>
                    <a:p>
                      <a:r>
                        <a:rPr lang="en-US" sz="1400"/>
                        <a:t>2</a:t>
                      </a:r>
                    </a:p>
                  </a:txBody>
                  <a:tcPr marL="24047" marR="24047" marT="12024" marB="12024" anchor="ctr">
                    <a:lnL>
                      <a:noFill/>
                    </a:lnL>
                    <a:lnR>
                      <a:noFill/>
                    </a:lnR>
                    <a:lnT>
                      <a:noFill/>
                    </a:lnT>
                    <a:lnB>
                      <a:noFill/>
                    </a:lnB>
                  </a:tcPr>
                </a:tc>
                <a:tc>
                  <a:txBody>
                    <a:bodyPr/>
                    <a:lstStyle/>
                    <a:p>
                      <a:r>
                        <a:rPr lang="en-US" sz="1400"/>
                        <a:t>3</a:t>
                      </a:r>
                      <a:br>
                        <a:rPr lang="en-US" sz="1400"/>
                      </a:br>
                      <a:r>
                        <a:rPr lang="en-US" sz="1400">
                          <a:hlinkClick r:id="rId4" tooltip="lithium index"/>
                        </a:rPr>
                        <a:t>Li</a:t>
                      </a:r>
                      <a:endParaRPr lang="en-US" sz="1400"/>
                    </a:p>
                  </a:txBody>
                  <a:tcPr marL="24047" marR="24047" marT="12024" marB="12024" anchor="ctr">
                    <a:lnL>
                      <a:noFill/>
                    </a:lnL>
                    <a:lnR>
                      <a:noFill/>
                    </a:lnR>
                    <a:lnT>
                      <a:noFill/>
                    </a:lnT>
                    <a:lnB>
                      <a:noFill/>
                    </a:lnB>
                  </a:tcPr>
                </a:tc>
                <a:tc>
                  <a:txBody>
                    <a:bodyPr/>
                    <a:lstStyle/>
                    <a:p>
                      <a:r>
                        <a:rPr lang="en-US" sz="1400"/>
                        <a:t>4</a:t>
                      </a:r>
                      <a:br>
                        <a:rPr lang="en-US" sz="1400"/>
                      </a:br>
                      <a:r>
                        <a:rPr lang="en-US" sz="1400">
                          <a:hlinkClick r:id="rId5" tooltip="beryllium index"/>
                        </a:rPr>
                        <a:t>Be</a:t>
                      </a:r>
                      <a:endParaRPr lang="en-US" sz="1400"/>
                    </a:p>
                  </a:txBody>
                  <a:tcPr marL="24047" marR="24047" marT="12024" marB="12024" anchor="ctr">
                    <a:lnL>
                      <a:noFill/>
                    </a:lnL>
                    <a:lnR>
                      <a:noFill/>
                    </a:lnR>
                    <a:lnT>
                      <a:noFill/>
                    </a:lnT>
                    <a:lnB>
                      <a:noFill/>
                    </a:lnB>
                  </a:tcPr>
                </a:tc>
                <a:tc gridSpan="11">
                  <a:txBody>
                    <a:bodyPr/>
                    <a:lstStyle/>
                    <a:p>
                      <a:endParaRPr lang="en-US" sz="1400"/>
                    </a:p>
                  </a:txBody>
                  <a:tcPr marL="24047" marR="24047" marT="12024" marB="12024"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400"/>
                        <a:t>5</a:t>
                      </a:r>
                      <a:br>
                        <a:rPr lang="en-US" sz="1400"/>
                      </a:br>
                      <a:r>
                        <a:rPr lang="en-US" sz="1400">
                          <a:hlinkClick r:id="rId6" tooltip="boron index"/>
                        </a:rPr>
                        <a:t>B</a:t>
                      </a:r>
                      <a:endParaRPr lang="en-US" sz="1400"/>
                    </a:p>
                  </a:txBody>
                  <a:tcPr marL="24047" marR="24047" marT="12024" marB="12024" anchor="ctr">
                    <a:lnL>
                      <a:noFill/>
                    </a:lnL>
                    <a:lnR>
                      <a:noFill/>
                    </a:lnR>
                    <a:lnT>
                      <a:noFill/>
                    </a:lnT>
                    <a:lnB>
                      <a:noFill/>
                    </a:lnB>
                  </a:tcPr>
                </a:tc>
                <a:tc>
                  <a:txBody>
                    <a:bodyPr/>
                    <a:lstStyle/>
                    <a:p>
                      <a:r>
                        <a:rPr lang="en-US" sz="1400"/>
                        <a:t>6</a:t>
                      </a:r>
                      <a:br>
                        <a:rPr lang="en-US" sz="1400"/>
                      </a:br>
                      <a:r>
                        <a:rPr lang="en-US" sz="1400">
                          <a:hlinkClick r:id="rId7" tooltip="carbon index"/>
                        </a:rPr>
                        <a:t>C</a:t>
                      </a:r>
                      <a:endParaRPr lang="en-US" sz="1400"/>
                    </a:p>
                  </a:txBody>
                  <a:tcPr marL="24047" marR="24047" marT="12024" marB="12024" anchor="ctr">
                    <a:lnL>
                      <a:noFill/>
                    </a:lnL>
                    <a:lnR>
                      <a:noFill/>
                    </a:lnR>
                    <a:lnT>
                      <a:noFill/>
                    </a:lnT>
                    <a:lnB>
                      <a:noFill/>
                    </a:lnB>
                  </a:tcPr>
                </a:tc>
                <a:tc>
                  <a:txBody>
                    <a:bodyPr/>
                    <a:lstStyle/>
                    <a:p>
                      <a:r>
                        <a:rPr lang="en-US" sz="1400"/>
                        <a:t>7</a:t>
                      </a:r>
                      <a:br>
                        <a:rPr lang="en-US" sz="1400"/>
                      </a:br>
                      <a:r>
                        <a:rPr lang="en-US" sz="1400">
                          <a:hlinkClick r:id="rId8" tooltip="nitrogen index"/>
                        </a:rPr>
                        <a:t>N</a:t>
                      </a:r>
                      <a:endParaRPr lang="en-US" sz="1400"/>
                    </a:p>
                  </a:txBody>
                  <a:tcPr marL="24047" marR="24047" marT="12024" marB="12024" anchor="ctr">
                    <a:lnL>
                      <a:noFill/>
                    </a:lnL>
                    <a:lnR>
                      <a:noFill/>
                    </a:lnR>
                    <a:lnT>
                      <a:noFill/>
                    </a:lnT>
                    <a:lnB>
                      <a:noFill/>
                    </a:lnB>
                  </a:tcPr>
                </a:tc>
                <a:tc>
                  <a:txBody>
                    <a:bodyPr/>
                    <a:lstStyle/>
                    <a:p>
                      <a:r>
                        <a:rPr lang="en-US" sz="1400"/>
                        <a:t>8</a:t>
                      </a:r>
                      <a:br>
                        <a:rPr lang="en-US" sz="1400"/>
                      </a:br>
                      <a:r>
                        <a:rPr lang="en-US" sz="1400">
                          <a:hlinkClick r:id="rId9" tooltip="oxygen index"/>
                        </a:rPr>
                        <a:t>O</a:t>
                      </a:r>
                      <a:endParaRPr lang="en-US" sz="1400"/>
                    </a:p>
                  </a:txBody>
                  <a:tcPr marL="24047" marR="24047" marT="12024" marB="12024" anchor="ctr">
                    <a:lnL>
                      <a:noFill/>
                    </a:lnL>
                    <a:lnR>
                      <a:noFill/>
                    </a:lnR>
                    <a:lnT>
                      <a:noFill/>
                    </a:lnT>
                    <a:lnB>
                      <a:noFill/>
                    </a:lnB>
                  </a:tcPr>
                </a:tc>
                <a:tc>
                  <a:txBody>
                    <a:bodyPr/>
                    <a:lstStyle/>
                    <a:p>
                      <a:r>
                        <a:rPr lang="en-US" sz="1400"/>
                        <a:t>9</a:t>
                      </a:r>
                      <a:br>
                        <a:rPr lang="en-US" sz="1400"/>
                      </a:br>
                      <a:r>
                        <a:rPr lang="en-US" sz="1400">
                          <a:hlinkClick r:id="rId10" tooltip="fluorine index"/>
                        </a:rPr>
                        <a:t>F</a:t>
                      </a:r>
                      <a:endParaRPr lang="en-US" sz="1400"/>
                    </a:p>
                  </a:txBody>
                  <a:tcPr marL="24047" marR="24047" marT="12024" marB="12024" anchor="ctr">
                    <a:lnL>
                      <a:noFill/>
                    </a:lnL>
                    <a:lnR>
                      <a:noFill/>
                    </a:lnR>
                    <a:lnT>
                      <a:noFill/>
                    </a:lnT>
                    <a:lnB>
                      <a:noFill/>
                    </a:lnB>
                  </a:tcPr>
                </a:tc>
                <a:tc>
                  <a:txBody>
                    <a:bodyPr/>
                    <a:lstStyle/>
                    <a:p>
                      <a:r>
                        <a:rPr lang="en-US" sz="1400" dirty="0"/>
                        <a:t>10</a:t>
                      </a:r>
                      <a:br>
                        <a:rPr lang="en-US" sz="1400" dirty="0"/>
                      </a:br>
                      <a:r>
                        <a:rPr lang="en-US" sz="1400" dirty="0">
                          <a:hlinkClick r:id="rId11" tooltip="neon index"/>
                        </a:rPr>
                        <a:t>Ne</a:t>
                      </a:r>
                      <a:endParaRPr lang="en-US" sz="1400" dirty="0"/>
                    </a:p>
                  </a:txBody>
                  <a:tcPr marL="24047" marR="24047" marT="12024" marB="12024" anchor="ctr">
                    <a:lnL>
                      <a:noFill/>
                    </a:lnL>
                    <a:lnR>
                      <a:noFill/>
                    </a:lnR>
                    <a:lnT>
                      <a:noFill/>
                    </a:lnT>
                    <a:lnB>
                      <a:noFill/>
                    </a:lnB>
                  </a:tcPr>
                </a:tc>
              </a:tr>
              <a:tr h="392632">
                <a:tc>
                  <a:txBody>
                    <a:bodyPr/>
                    <a:lstStyle/>
                    <a:p>
                      <a:r>
                        <a:rPr lang="en-US" sz="1400"/>
                        <a:t>3</a:t>
                      </a:r>
                    </a:p>
                  </a:txBody>
                  <a:tcPr marL="24047" marR="24047" marT="12024" marB="12024" anchor="ctr">
                    <a:lnL>
                      <a:noFill/>
                    </a:lnL>
                    <a:lnR>
                      <a:noFill/>
                    </a:lnR>
                    <a:lnT>
                      <a:noFill/>
                    </a:lnT>
                    <a:lnB>
                      <a:noFill/>
                    </a:lnB>
                  </a:tcPr>
                </a:tc>
                <a:tc>
                  <a:txBody>
                    <a:bodyPr/>
                    <a:lstStyle/>
                    <a:p>
                      <a:r>
                        <a:rPr lang="en-US" sz="1400"/>
                        <a:t>11</a:t>
                      </a:r>
                      <a:br>
                        <a:rPr lang="en-US" sz="1400"/>
                      </a:br>
                      <a:r>
                        <a:rPr lang="en-US" sz="1400">
                          <a:hlinkClick r:id="rId12" tooltip="sodium index"/>
                        </a:rPr>
                        <a:t>Na</a:t>
                      </a:r>
                      <a:endParaRPr lang="en-US" sz="1400"/>
                    </a:p>
                  </a:txBody>
                  <a:tcPr marL="24047" marR="24047" marT="12024" marB="12024" anchor="ctr">
                    <a:lnL>
                      <a:noFill/>
                    </a:lnL>
                    <a:lnR>
                      <a:noFill/>
                    </a:lnR>
                    <a:lnT>
                      <a:noFill/>
                    </a:lnT>
                    <a:lnB>
                      <a:noFill/>
                    </a:lnB>
                  </a:tcPr>
                </a:tc>
                <a:tc>
                  <a:txBody>
                    <a:bodyPr/>
                    <a:lstStyle/>
                    <a:p>
                      <a:r>
                        <a:rPr lang="en-US" sz="1400"/>
                        <a:t>12</a:t>
                      </a:r>
                      <a:br>
                        <a:rPr lang="en-US" sz="1400"/>
                      </a:br>
                      <a:r>
                        <a:rPr lang="en-US" sz="1400">
                          <a:hlinkClick r:id="rId13" tooltip="magnesium index"/>
                        </a:rPr>
                        <a:t>Mg</a:t>
                      </a:r>
                      <a:endParaRPr lang="en-US" sz="1400"/>
                    </a:p>
                  </a:txBody>
                  <a:tcPr marL="24047" marR="24047" marT="12024" marB="12024" anchor="ctr">
                    <a:lnL>
                      <a:noFill/>
                    </a:lnL>
                    <a:lnR>
                      <a:noFill/>
                    </a:lnR>
                    <a:lnT>
                      <a:noFill/>
                    </a:lnT>
                    <a:lnB>
                      <a:noFill/>
                    </a:lnB>
                  </a:tcPr>
                </a:tc>
                <a:tc gridSpan="11">
                  <a:txBody>
                    <a:bodyPr/>
                    <a:lstStyle/>
                    <a:p>
                      <a:endParaRPr lang="en-US" sz="1400"/>
                    </a:p>
                  </a:txBody>
                  <a:tcPr marL="24047" marR="24047" marT="12024" marB="12024"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400"/>
                        <a:t>13</a:t>
                      </a:r>
                      <a:br>
                        <a:rPr lang="en-US" sz="1400"/>
                      </a:br>
                      <a:r>
                        <a:rPr lang="en-US" sz="1400">
                          <a:hlinkClick r:id="rId14" tooltip="aluminium (aluminum in US) index"/>
                        </a:rPr>
                        <a:t>Al</a:t>
                      </a:r>
                      <a:endParaRPr lang="en-US" sz="1400"/>
                    </a:p>
                  </a:txBody>
                  <a:tcPr marL="24047" marR="24047" marT="12024" marB="12024" anchor="ctr">
                    <a:lnL>
                      <a:noFill/>
                    </a:lnL>
                    <a:lnR>
                      <a:noFill/>
                    </a:lnR>
                    <a:lnT>
                      <a:noFill/>
                    </a:lnT>
                    <a:lnB>
                      <a:noFill/>
                    </a:lnB>
                  </a:tcPr>
                </a:tc>
                <a:tc>
                  <a:txBody>
                    <a:bodyPr/>
                    <a:lstStyle/>
                    <a:p>
                      <a:r>
                        <a:rPr lang="en-US" sz="1400"/>
                        <a:t>14</a:t>
                      </a:r>
                      <a:br>
                        <a:rPr lang="en-US" sz="1400"/>
                      </a:br>
                      <a:r>
                        <a:rPr lang="en-US" sz="1400">
                          <a:hlinkClick r:id="rId15" tooltip="silicon index"/>
                        </a:rPr>
                        <a:t>Si</a:t>
                      </a:r>
                      <a:endParaRPr lang="en-US" sz="1400"/>
                    </a:p>
                  </a:txBody>
                  <a:tcPr marL="24047" marR="24047" marT="12024" marB="12024" anchor="ctr">
                    <a:lnL>
                      <a:noFill/>
                    </a:lnL>
                    <a:lnR>
                      <a:noFill/>
                    </a:lnR>
                    <a:lnT>
                      <a:noFill/>
                    </a:lnT>
                    <a:lnB>
                      <a:noFill/>
                    </a:lnB>
                  </a:tcPr>
                </a:tc>
                <a:tc>
                  <a:txBody>
                    <a:bodyPr/>
                    <a:lstStyle/>
                    <a:p>
                      <a:r>
                        <a:rPr lang="en-US" sz="1400"/>
                        <a:t>15</a:t>
                      </a:r>
                      <a:br>
                        <a:rPr lang="en-US" sz="1400"/>
                      </a:br>
                      <a:r>
                        <a:rPr lang="en-US" sz="1400">
                          <a:hlinkClick r:id="rId16" tooltip="phosphorus index"/>
                        </a:rPr>
                        <a:t>P</a:t>
                      </a:r>
                      <a:endParaRPr lang="en-US" sz="1400"/>
                    </a:p>
                  </a:txBody>
                  <a:tcPr marL="24047" marR="24047" marT="12024" marB="12024" anchor="ctr">
                    <a:lnL>
                      <a:noFill/>
                    </a:lnL>
                    <a:lnR>
                      <a:noFill/>
                    </a:lnR>
                    <a:lnT>
                      <a:noFill/>
                    </a:lnT>
                    <a:lnB>
                      <a:noFill/>
                    </a:lnB>
                  </a:tcPr>
                </a:tc>
                <a:tc>
                  <a:txBody>
                    <a:bodyPr/>
                    <a:lstStyle/>
                    <a:p>
                      <a:r>
                        <a:rPr lang="en-US" sz="1400"/>
                        <a:t>16</a:t>
                      </a:r>
                      <a:br>
                        <a:rPr lang="en-US" sz="1400"/>
                      </a:br>
                      <a:r>
                        <a:rPr lang="en-US" sz="1400">
                          <a:hlinkClick r:id="rId17" tooltip="sulfur (sulphur in UK and elsewhere) index"/>
                        </a:rPr>
                        <a:t>S</a:t>
                      </a:r>
                      <a:endParaRPr lang="en-US" sz="1400"/>
                    </a:p>
                  </a:txBody>
                  <a:tcPr marL="24047" marR="24047" marT="12024" marB="12024" anchor="ctr">
                    <a:lnL>
                      <a:noFill/>
                    </a:lnL>
                    <a:lnR>
                      <a:noFill/>
                    </a:lnR>
                    <a:lnT>
                      <a:noFill/>
                    </a:lnT>
                    <a:lnB>
                      <a:noFill/>
                    </a:lnB>
                  </a:tcPr>
                </a:tc>
                <a:tc>
                  <a:txBody>
                    <a:bodyPr/>
                    <a:lstStyle/>
                    <a:p>
                      <a:r>
                        <a:rPr lang="en-US" sz="1400"/>
                        <a:t>17</a:t>
                      </a:r>
                      <a:br>
                        <a:rPr lang="en-US" sz="1400"/>
                      </a:br>
                      <a:r>
                        <a:rPr lang="en-US" sz="1400">
                          <a:hlinkClick r:id="rId18" tooltip="chlorine index"/>
                        </a:rPr>
                        <a:t>Cl</a:t>
                      </a:r>
                      <a:endParaRPr lang="en-US" sz="1400"/>
                    </a:p>
                  </a:txBody>
                  <a:tcPr marL="24047" marR="24047" marT="12024" marB="12024" anchor="ctr">
                    <a:lnL>
                      <a:noFill/>
                    </a:lnL>
                    <a:lnR>
                      <a:noFill/>
                    </a:lnR>
                    <a:lnT>
                      <a:noFill/>
                    </a:lnT>
                    <a:lnB>
                      <a:noFill/>
                    </a:lnB>
                  </a:tcPr>
                </a:tc>
                <a:tc>
                  <a:txBody>
                    <a:bodyPr/>
                    <a:lstStyle/>
                    <a:p>
                      <a:r>
                        <a:rPr lang="en-US" sz="1400" dirty="0"/>
                        <a:t>18</a:t>
                      </a:r>
                      <a:br>
                        <a:rPr lang="en-US" sz="1400" dirty="0"/>
                      </a:br>
                      <a:r>
                        <a:rPr lang="en-US" sz="1400" dirty="0" err="1">
                          <a:hlinkClick r:id="rId19" tooltip="argon index"/>
                        </a:rPr>
                        <a:t>Ar</a:t>
                      </a:r>
                      <a:endParaRPr lang="en-US" sz="1400" dirty="0"/>
                    </a:p>
                  </a:txBody>
                  <a:tcPr marL="24047" marR="24047" marT="12024" marB="12024" anchor="ctr">
                    <a:lnL>
                      <a:noFill/>
                    </a:lnL>
                    <a:lnR>
                      <a:noFill/>
                    </a:lnR>
                    <a:lnT>
                      <a:noFill/>
                    </a:lnT>
                    <a:lnB>
                      <a:noFill/>
                    </a:lnB>
                  </a:tcPr>
                </a:tc>
              </a:tr>
              <a:tr h="392632">
                <a:tc>
                  <a:txBody>
                    <a:bodyPr/>
                    <a:lstStyle/>
                    <a:p>
                      <a:r>
                        <a:rPr lang="en-US" sz="1400"/>
                        <a:t>4</a:t>
                      </a:r>
                    </a:p>
                  </a:txBody>
                  <a:tcPr marL="24047" marR="24047" marT="12024" marB="12024" anchor="ctr">
                    <a:lnL>
                      <a:noFill/>
                    </a:lnL>
                    <a:lnR>
                      <a:noFill/>
                    </a:lnR>
                    <a:lnT>
                      <a:noFill/>
                    </a:lnT>
                    <a:lnB>
                      <a:noFill/>
                    </a:lnB>
                  </a:tcPr>
                </a:tc>
                <a:tc>
                  <a:txBody>
                    <a:bodyPr/>
                    <a:lstStyle/>
                    <a:p>
                      <a:r>
                        <a:rPr lang="en-US" sz="1400"/>
                        <a:t>19</a:t>
                      </a:r>
                      <a:br>
                        <a:rPr lang="en-US" sz="1400"/>
                      </a:br>
                      <a:r>
                        <a:rPr lang="en-US" sz="1400">
                          <a:hlinkClick r:id="rId20" tooltip="potassium index"/>
                        </a:rPr>
                        <a:t>K</a:t>
                      </a:r>
                      <a:endParaRPr lang="en-US" sz="1400"/>
                    </a:p>
                  </a:txBody>
                  <a:tcPr marL="24047" marR="24047" marT="12024" marB="12024" anchor="ctr">
                    <a:lnL>
                      <a:noFill/>
                    </a:lnL>
                    <a:lnR>
                      <a:noFill/>
                    </a:lnR>
                    <a:lnT>
                      <a:noFill/>
                    </a:lnT>
                    <a:lnB>
                      <a:noFill/>
                    </a:lnB>
                  </a:tcPr>
                </a:tc>
                <a:tc>
                  <a:txBody>
                    <a:bodyPr/>
                    <a:lstStyle/>
                    <a:p>
                      <a:r>
                        <a:rPr lang="en-US" sz="1400"/>
                        <a:t>20</a:t>
                      </a:r>
                      <a:br>
                        <a:rPr lang="en-US" sz="1400"/>
                      </a:br>
                      <a:r>
                        <a:rPr lang="en-US" sz="1400">
                          <a:hlinkClick r:id="rId21" tooltip="calcium index"/>
                        </a:rPr>
                        <a:t>Ca</a:t>
                      </a:r>
                      <a:endParaRPr lang="en-US" sz="1400"/>
                    </a:p>
                  </a:txBody>
                  <a:tcPr marL="24047" marR="24047" marT="12024" marB="12024" anchor="ctr">
                    <a:lnL>
                      <a:noFill/>
                    </a:lnL>
                    <a:lnR>
                      <a:noFill/>
                    </a:lnR>
                    <a:lnT>
                      <a:noFill/>
                    </a:lnT>
                    <a:lnB>
                      <a:noFill/>
                    </a:lnB>
                  </a:tcPr>
                </a:tc>
                <a:tc>
                  <a:txBody>
                    <a:bodyPr/>
                    <a:lstStyle/>
                    <a:p>
                      <a:endParaRPr lang="en-US" sz="1400"/>
                    </a:p>
                  </a:txBody>
                  <a:tcPr marL="24047" marR="24047" marT="12024" marB="12024" anchor="ctr">
                    <a:lnL>
                      <a:noFill/>
                    </a:lnL>
                    <a:lnR>
                      <a:noFill/>
                    </a:lnR>
                    <a:lnT>
                      <a:noFill/>
                    </a:lnT>
                    <a:lnB>
                      <a:noFill/>
                    </a:lnB>
                  </a:tcPr>
                </a:tc>
                <a:tc>
                  <a:txBody>
                    <a:bodyPr/>
                    <a:lstStyle/>
                    <a:p>
                      <a:r>
                        <a:rPr lang="en-US" sz="1400"/>
                        <a:t>21</a:t>
                      </a:r>
                      <a:br>
                        <a:rPr lang="en-US" sz="1400"/>
                      </a:br>
                      <a:r>
                        <a:rPr lang="en-US" sz="1400">
                          <a:hlinkClick r:id="rId22" tooltip="scandium index"/>
                        </a:rPr>
                        <a:t>Sc</a:t>
                      </a:r>
                      <a:endParaRPr lang="en-US" sz="1400"/>
                    </a:p>
                  </a:txBody>
                  <a:tcPr marL="24047" marR="24047" marT="12024" marB="12024" anchor="ctr">
                    <a:lnL>
                      <a:noFill/>
                    </a:lnL>
                    <a:lnR>
                      <a:noFill/>
                    </a:lnR>
                    <a:lnT>
                      <a:noFill/>
                    </a:lnT>
                    <a:lnB>
                      <a:noFill/>
                    </a:lnB>
                  </a:tcPr>
                </a:tc>
                <a:tc>
                  <a:txBody>
                    <a:bodyPr/>
                    <a:lstStyle/>
                    <a:p>
                      <a:r>
                        <a:rPr lang="en-US" sz="1400"/>
                        <a:t>22</a:t>
                      </a:r>
                      <a:br>
                        <a:rPr lang="en-US" sz="1400"/>
                      </a:br>
                      <a:r>
                        <a:rPr lang="en-US" sz="1400">
                          <a:hlinkClick r:id="rId23" tooltip="titanium index"/>
                        </a:rPr>
                        <a:t>Ti</a:t>
                      </a:r>
                      <a:endParaRPr lang="en-US" sz="1400"/>
                    </a:p>
                  </a:txBody>
                  <a:tcPr marL="24047" marR="24047" marT="12024" marB="12024" anchor="ctr">
                    <a:lnL>
                      <a:noFill/>
                    </a:lnL>
                    <a:lnR>
                      <a:noFill/>
                    </a:lnR>
                    <a:lnT>
                      <a:noFill/>
                    </a:lnT>
                    <a:lnB>
                      <a:noFill/>
                    </a:lnB>
                  </a:tcPr>
                </a:tc>
                <a:tc>
                  <a:txBody>
                    <a:bodyPr/>
                    <a:lstStyle/>
                    <a:p>
                      <a:r>
                        <a:rPr lang="en-US" sz="1400"/>
                        <a:t>23</a:t>
                      </a:r>
                      <a:br>
                        <a:rPr lang="en-US" sz="1400"/>
                      </a:br>
                      <a:r>
                        <a:rPr lang="en-US" sz="1400">
                          <a:hlinkClick r:id="rId24" tooltip="vanadium index"/>
                        </a:rPr>
                        <a:t>V</a:t>
                      </a:r>
                      <a:endParaRPr lang="en-US" sz="1400"/>
                    </a:p>
                  </a:txBody>
                  <a:tcPr marL="24047" marR="24047" marT="12024" marB="12024" anchor="ctr">
                    <a:lnL>
                      <a:noFill/>
                    </a:lnL>
                    <a:lnR>
                      <a:noFill/>
                    </a:lnR>
                    <a:lnT>
                      <a:noFill/>
                    </a:lnT>
                    <a:lnB>
                      <a:noFill/>
                    </a:lnB>
                  </a:tcPr>
                </a:tc>
                <a:tc>
                  <a:txBody>
                    <a:bodyPr/>
                    <a:lstStyle/>
                    <a:p>
                      <a:r>
                        <a:rPr lang="en-US" sz="1400"/>
                        <a:t>24</a:t>
                      </a:r>
                      <a:br>
                        <a:rPr lang="en-US" sz="1400"/>
                      </a:br>
                      <a:r>
                        <a:rPr lang="en-US" sz="1400">
                          <a:hlinkClick r:id="rId25" tooltip="chromium index"/>
                        </a:rPr>
                        <a:t>Cr</a:t>
                      </a:r>
                      <a:endParaRPr lang="en-US" sz="1400"/>
                    </a:p>
                  </a:txBody>
                  <a:tcPr marL="24047" marR="24047" marT="12024" marB="12024" anchor="ctr">
                    <a:lnL>
                      <a:noFill/>
                    </a:lnL>
                    <a:lnR>
                      <a:noFill/>
                    </a:lnR>
                    <a:lnT>
                      <a:noFill/>
                    </a:lnT>
                    <a:lnB>
                      <a:noFill/>
                    </a:lnB>
                  </a:tcPr>
                </a:tc>
                <a:tc>
                  <a:txBody>
                    <a:bodyPr/>
                    <a:lstStyle/>
                    <a:p>
                      <a:r>
                        <a:rPr lang="en-US" sz="1400"/>
                        <a:t>25</a:t>
                      </a:r>
                      <a:br>
                        <a:rPr lang="en-US" sz="1400"/>
                      </a:br>
                      <a:r>
                        <a:rPr lang="en-US" sz="1400">
                          <a:hlinkClick r:id="rId26" tooltip="manganese index"/>
                        </a:rPr>
                        <a:t>Mn</a:t>
                      </a:r>
                      <a:endParaRPr lang="en-US" sz="1400"/>
                    </a:p>
                  </a:txBody>
                  <a:tcPr marL="24047" marR="24047" marT="12024" marB="12024" anchor="ctr">
                    <a:lnL>
                      <a:noFill/>
                    </a:lnL>
                    <a:lnR>
                      <a:noFill/>
                    </a:lnR>
                    <a:lnT>
                      <a:noFill/>
                    </a:lnT>
                    <a:lnB>
                      <a:noFill/>
                    </a:lnB>
                  </a:tcPr>
                </a:tc>
                <a:tc>
                  <a:txBody>
                    <a:bodyPr/>
                    <a:lstStyle/>
                    <a:p>
                      <a:r>
                        <a:rPr lang="en-US" sz="1400"/>
                        <a:t>26</a:t>
                      </a:r>
                      <a:br>
                        <a:rPr lang="en-US" sz="1400"/>
                      </a:br>
                      <a:r>
                        <a:rPr lang="en-US" sz="1400">
                          <a:hlinkClick r:id="rId27" tooltip="iron index"/>
                        </a:rPr>
                        <a:t>Fe</a:t>
                      </a:r>
                      <a:endParaRPr lang="en-US" sz="1400"/>
                    </a:p>
                  </a:txBody>
                  <a:tcPr marL="24047" marR="24047" marT="12024" marB="12024" anchor="ctr">
                    <a:lnL>
                      <a:noFill/>
                    </a:lnL>
                    <a:lnR>
                      <a:noFill/>
                    </a:lnR>
                    <a:lnT>
                      <a:noFill/>
                    </a:lnT>
                    <a:lnB>
                      <a:noFill/>
                    </a:lnB>
                  </a:tcPr>
                </a:tc>
                <a:tc>
                  <a:txBody>
                    <a:bodyPr/>
                    <a:lstStyle/>
                    <a:p>
                      <a:r>
                        <a:rPr lang="en-US" sz="1400"/>
                        <a:t>27</a:t>
                      </a:r>
                      <a:br>
                        <a:rPr lang="en-US" sz="1400"/>
                      </a:br>
                      <a:r>
                        <a:rPr lang="en-US" sz="1400">
                          <a:hlinkClick r:id="rId28" tooltip="cobalt index"/>
                        </a:rPr>
                        <a:t>Co</a:t>
                      </a:r>
                      <a:endParaRPr lang="en-US" sz="1400"/>
                    </a:p>
                  </a:txBody>
                  <a:tcPr marL="24047" marR="24047" marT="12024" marB="12024" anchor="ctr">
                    <a:lnL>
                      <a:noFill/>
                    </a:lnL>
                    <a:lnR>
                      <a:noFill/>
                    </a:lnR>
                    <a:lnT>
                      <a:noFill/>
                    </a:lnT>
                    <a:lnB>
                      <a:noFill/>
                    </a:lnB>
                  </a:tcPr>
                </a:tc>
                <a:tc>
                  <a:txBody>
                    <a:bodyPr/>
                    <a:lstStyle/>
                    <a:p>
                      <a:r>
                        <a:rPr lang="en-US" sz="1400"/>
                        <a:t>28</a:t>
                      </a:r>
                      <a:br>
                        <a:rPr lang="en-US" sz="1400"/>
                      </a:br>
                      <a:r>
                        <a:rPr lang="en-US" sz="1400">
                          <a:hlinkClick r:id="rId29" tooltip="nickel index"/>
                        </a:rPr>
                        <a:t>Ni</a:t>
                      </a:r>
                      <a:endParaRPr lang="en-US" sz="1400"/>
                    </a:p>
                  </a:txBody>
                  <a:tcPr marL="24047" marR="24047" marT="12024" marB="12024" anchor="ctr">
                    <a:lnL>
                      <a:noFill/>
                    </a:lnL>
                    <a:lnR>
                      <a:noFill/>
                    </a:lnR>
                    <a:lnT>
                      <a:noFill/>
                    </a:lnT>
                    <a:lnB>
                      <a:noFill/>
                    </a:lnB>
                  </a:tcPr>
                </a:tc>
                <a:tc>
                  <a:txBody>
                    <a:bodyPr/>
                    <a:lstStyle/>
                    <a:p>
                      <a:r>
                        <a:rPr lang="en-US" sz="1400"/>
                        <a:t>29</a:t>
                      </a:r>
                      <a:br>
                        <a:rPr lang="en-US" sz="1400"/>
                      </a:br>
                      <a:r>
                        <a:rPr lang="en-US" sz="1400">
                          <a:hlinkClick r:id="rId30" tooltip="copper index"/>
                        </a:rPr>
                        <a:t>Cu</a:t>
                      </a:r>
                      <a:endParaRPr lang="en-US" sz="1400"/>
                    </a:p>
                  </a:txBody>
                  <a:tcPr marL="24047" marR="24047" marT="12024" marB="12024" anchor="ctr">
                    <a:lnL>
                      <a:noFill/>
                    </a:lnL>
                    <a:lnR>
                      <a:noFill/>
                    </a:lnR>
                    <a:lnT>
                      <a:noFill/>
                    </a:lnT>
                    <a:lnB>
                      <a:noFill/>
                    </a:lnB>
                  </a:tcPr>
                </a:tc>
                <a:tc>
                  <a:txBody>
                    <a:bodyPr/>
                    <a:lstStyle/>
                    <a:p>
                      <a:r>
                        <a:rPr lang="en-US" sz="1400"/>
                        <a:t>30</a:t>
                      </a:r>
                      <a:br>
                        <a:rPr lang="en-US" sz="1400"/>
                      </a:br>
                      <a:r>
                        <a:rPr lang="en-US" sz="1400">
                          <a:hlinkClick r:id="rId31" tooltip="zinc index"/>
                        </a:rPr>
                        <a:t>Zn</a:t>
                      </a:r>
                      <a:endParaRPr lang="en-US" sz="1400"/>
                    </a:p>
                  </a:txBody>
                  <a:tcPr marL="24047" marR="24047" marT="12024" marB="12024" anchor="ctr">
                    <a:lnL>
                      <a:noFill/>
                    </a:lnL>
                    <a:lnR>
                      <a:noFill/>
                    </a:lnR>
                    <a:lnT>
                      <a:noFill/>
                    </a:lnT>
                    <a:lnB>
                      <a:noFill/>
                    </a:lnB>
                  </a:tcPr>
                </a:tc>
                <a:tc>
                  <a:txBody>
                    <a:bodyPr/>
                    <a:lstStyle/>
                    <a:p>
                      <a:r>
                        <a:rPr lang="en-US" sz="1400"/>
                        <a:t>31</a:t>
                      </a:r>
                      <a:br>
                        <a:rPr lang="en-US" sz="1400"/>
                      </a:br>
                      <a:r>
                        <a:rPr lang="en-US" sz="1400">
                          <a:hlinkClick r:id="rId32" tooltip="gallium index"/>
                        </a:rPr>
                        <a:t>Ga</a:t>
                      </a:r>
                      <a:endParaRPr lang="en-US" sz="1400"/>
                    </a:p>
                  </a:txBody>
                  <a:tcPr marL="24047" marR="24047" marT="12024" marB="12024" anchor="ctr">
                    <a:lnL>
                      <a:noFill/>
                    </a:lnL>
                    <a:lnR>
                      <a:noFill/>
                    </a:lnR>
                    <a:lnT>
                      <a:noFill/>
                    </a:lnT>
                    <a:lnB>
                      <a:noFill/>
                    </a:lnB>
                  </a:tcPr>
                </a:tc>
                <a:tc>
                  <a:txBody>
                    <a:bodyPr/>
                    <a:lstStyle/>
                    <a:p>
                      <a:r>
                        <a:rPr lang="en-US" sz="1400"/>
                        <a:t>32</a:t>
                      </a:r>
                      <a:br>
                        <a:rPr lang="en-US" sz="1400"/>
                      </a:br>
                      <a:r>
                        <a:rPr lang="en-US" sz="1400">
                          <a:hlinkClick r:id="rId33" tooltip="germanium index"/>
                        </a:rPr>
                        <a:t>Ge</a:t>
                      </a:r>
                      <a:endParaRPr lang="en-US" sz="1400"/>
                    </a:p>
                  </a:txBody>
                  <a:tcPr marL="24047" marR="24047" marT="12024" marB="12024" anchor="ctr">
                    <a:lnL>
                      <a:noFill/>
                    </a:lnL>
                    <a:lnR>
                      <a:noFill/>
                    </a:lnR>
                    <a:lnT>
                      <a:noFill/>
                    </a:lnT>
                    <a:lnB>
                      <a:noFill/>
                    </a:lnB>
                  </a:tcPr>
                </a:tc>
                <a:tc>
                  <a:txBody>
                    <a:bodyPr/>
                    <a:lstStyle/>
                    <a:p>
                      <a:r>
                        <a:rPr lang="en-US" sz="1400"/>
                        <a:t>33</a:t>
                      </a:r>
                      <a:br>
                        <a:rPr lang="en-US" sz="1400"/>
                      </a:br>
                      <a:r>
                        <a:rPr lang="en-US" sz="1400">
                          <a:hlinkClick r:id="rId34" tooltip="arsenic index"/>
                        </a:rPr>
                        <a:t>As</a:t>
                      </a:r>
                      <a:endParaRPr lang="en-US" sz="1400"/>
                    </a:p>
                  </a:txBody>
                  <a:tcPr marL="24047" marR="24047" marT="12024" marB="12024" anchor="ctr">
                    <a:lnL>
                      <a:noFill/>
                    </a:lnL>
                    <a:lnR>
                      <a:noFill/>
                    </a:lnR>
                    <a:lnT>
                      <a:noFill/>
                    </a:lnT>
                    <a:lnB>
                      <a:noFill/>
                    </a:lnB>
                  </a:tcPr>
                </a:tc>
                <a:tc>
                  <a:txBody>
                    <a:bodyPr/>
                    <a:lstStyle/>
                    <a:p>
                      <a:r>
                        <a:rPr lang="en-US" sz="1400"/>
                        <a:t>34</a:t>
                      </a:r>
                      <a:br>
                        <a:rPr lang="en-US" sz="1400"/>
                      </a:br>
                      <a:r>
                        <a:rPr lang="en-US" sz="1400">
                          <a:hlinkClick r:id="rId35" tooltip="selenium index"/>
                        </a:rPr>
                        <a:t>Se</a:t>
                      </a:r>
                      <a:endParaRPr lang="en-US" sz="1400"/>
                    </a:p>
                  </a:txBody>
                  <a:tcPr marL="24047" marR="24047" marT="12024" marB="12024" anchor="ctr">
                    <a:lnL>
                      <a:noFill/>
                    </a:lnL>
                    <a:lnR>
                      <a:noFill/>
                    </a:lnR>
                    <a:lnT>
                      <a:noFill/>
                    </a:lnT>
                    <a:lnB>
                      <a:noFill/>
                    </a:lnB>
                  </a:tcPr>
                </a:tc>
                <a:tc>
                  <a:txBody>
                    <a:bodyPr/>
                    <a:lstStyle/>
                    <a:p>
                      <a:r>
                        <a:rPr lang="en-US" sz="1400"/>
                        <a:t>35</a:t>
                      </a:r>
                      <a:br>
                        <a:rPr lang="en-US" sz="1400"/>
                      </a:br>
                      <a:r>
                        <a:rPr lang="en-US" sz="1400">
                          <a:hlinkClick r:id="rId36" tooltip="bromine index"/>
                        </a:rPr>
                        <a:t>Br</a:t>
                      </a:r>
                      <a:endParaRPr lang="en-US" sz="1400"/>
                    </a:p>
                  </a:txBody>
                  <a:tcPr marL="24047" marR="24047" marT="12024" marB="12024" anchor="ctr">
                    <a:lnL>
                      <a:noFill/>
                    </a:lnL>
                    <a:lnR>
                      <a:noFill/>
                    </a:lnR>
                    <a:lnT>
                      <a:noFill/>
                    </a:lnT>
                    <a:lnB>
                      <a:noFill/>
                    </a:lnB>
                  </a:tcPr>
                </a:tc>
                <a:tc>
                  <a:txBody>
                    <a:bodyPr/>
                    <a:lstStyle/>
                    <a:p>
                      <a:r>
                        <a:rPr lang="en-US" sz="1400" dirty="0"/>
                        <a:t>36</a:t>
                      </a:r>
                      <a:br>
                        <a:rPr lang="en-US" sz="1400" dirty="0"/>
                      </a:br>
                      <a:r>
                        <a:rPr lang="en-US" sz="1400" dirty="0">
                          <a:hlinkClick r:id="rId37" tooltip="krypton index"/>
                        </a:rPr>
                        <a:t>Kr</a:t>
                      </a:r>
                      <a:endParaRPr lang="en-US" sz="1400" dirty="0"/>
                    </a:p>
                  </a:txBody>
                  <a:tcPr marL="24047" marR="24047" marT="12024" marB="12024" anchor="ctr">
                    <a:lnL>
                      <a:noFill/>
                    </a:lnL>
                    <a:lnR>
                      <a:noFill/>
                    </a:lnR>
                    <a:lnT>
                      <a:noFill/>
                    </a:lnT>
                    <a:lnB>
                      <a:noFill/>
                    </a:lnB>
                  </a:tcPr>
                </a:tc>
              </a:tr>
              <a:tr h="392632">
                <a:tc>
                  <a:txBody>
                    <a:bodyPr/>
                    <a:lstStyle/>
                    <a:p>
                      <a:r>
                        <a:rPr lang="en-US" sz="1400"/>
                        <a:t>5</a:t>
                      </a:r>
                    </a:p>
                  </a:txBody>
                  <a:tcPr marL="24047" marR="24047" marT="12024" marB="12024" anchor="ctr">
                    <a:lnL>
                      <a:noFill/>
                    </a:lnL>
                    <a:lnR>
                      <a:noFill/>
                    </a:lnR>
                    <a:lnT>
                      <a:noFill/>
                    </a:lnT>
                    <a:lnB>
                      <a:noFill/>
                    </a:lnB>
                  </a:tcPr>
                </a:tc>
                <a:tc>
                  <a:txBody>
                    <a:bodyPr/>
                    <a:lstStyle/>
                    <a:p>
                      <a:r>
                        <a:rPr lang="en-US" sz="1400"/>
                        <a:t>37</a:t>
                      </a:r>
                      <a:br>
                        <a:rPr lang="en-US" sz="1400"/>
                      </a:br>
                      <a:r>
                        <a:rPr lang="en-US" sz="1400">
                          <a:hlinkClick r:id="rId38" tooltip="rubidium index"/>
                        </a:rPr>
                        <a:t>Rb</a:t>
                      </a:r>
                      <a:endParaRPr lang="en-US" sz="1400"/>
                    </a:p>
                  </a:txBody>
                  <a:tcPr marL="24047" marR="24047" marT="12024" marB="12024" anchor="ctr">
                    <a:lnL>
                      <a:noFill/>
                    </a:lnL>
                    <a:lnR>
                      <a:noFill/>
                    </a:lnR>
                    <a:lnT>
                      <a:noFill/>
                    </a:lnT>
                    <a:lnB>
                      <a:noFill/>
                    </a:lnB>
                  </a:tcPr>
                </a:tc>
                <a:tc>
                  <a:txBody>
                    <a:bodyPr/>
                    <a:lstStyle/>
                    <a:p>
                      <a:r>
                        <a:rPr lang="en-US" sz="1400"/>
                        <a:t>38</a:t>
                      </a:r>
                      <a:br>
                        <a:rPr lang="en-US" sz="1400"/>
                      </a:br>
                      <a:r>
                        <a:rPr lang="en-US" sz="1400">
                          <a:hlinkClick r:id="rId39" tooltip="strontium index"/>
                        </a:rPr>
                        <a:t>Sr</a:t>
                      </a:r>
                      <a:endParaRPr lang="en-US" sz="1400"/>
                    </a:p>
                  </a:txBody>
                  <a:tcPr marL="24047" marR="24047" marT="12024" marB="12024" anchor="ctr">
                    <a:lnL>
                      <a:noFill/>
                    </a:lnL>
                    <a:lnR>
                      <a:noFill/>
                    </a:lnR>
                    <a:lnT>
                      <a:noFill/>
                    </a:lnT>
                    <a:lnB>
                      <a:noFill/>
                    </a:lnB>
                  </a:tcPr>
                </a:tc>
                <a:tc>
                  <a:txBody>
                    <a:bodyPr/>
                    <a:lstStyle/>
                    <a:p>
                      <a:endParaRPr lang="en-US" sz="1400"/>
                    </a:p>
                  </a:txBody>
                  <a:tcPr marL="24047" marR="24047" marT="12024" marB="12024" anchor="ctr">
                    <a:lnL>
                      <a:noFill/>
                    </a:lnL>
                    <a:lnR>
                      <a:noFill/>
                    </a:lnR>
                    <a:lnT>
                      <a:noFill/>
                    </a:lnT>
                    <a:lnB>
                      <a:noFill/>
                    </a:lnB>
                  </a:tcPr>
                </a:tc>
                <a:tc>
                  <a:txBody>
                    <a:bodyPr/>
                    <a:lstStyle/>
                    <a:p>
                      <a:r>
                        <a:rPr lang="en-US" sz="1400"/>
                        <a:t>39</a:t>
                      </a:r>
                      <a:br>
                        <a:rPr lang="en-US" sz="1400"/>
                      </a:br>
                      <a:r>
                        <a:rPr lang="en-US" sz="1400">
                          <a:hlinkClick r:id="rId40" tooltip="yttrium index"/>
                        </a:rPr>
                        <a:t>Y</a:t>
                      </a:r>
                      <a:endParaRPr lang="en-US" sz="1400"/>
                    </a:p>
                  </a:txBody>
                  <a:tcPr marL="24047" marR="24047" marT="12024" marB="12024" anchor="ctr">
                    <a:lnL>
                      <a:noFill/>
                    </a:lnL>
                    <a:lnR>
                      <a:noFill/>
                    </a:lnR>
                    <a:lnT>
                      <a:noFill/>
                    </a:lnT>
                    <a:lnB>
                      <a:noFill/>
                    </a:lnB>
                  </a:tcPr>
                </a:tc>
                <a:tc>
                  <a:txBody>
                    <a:bodyPr/>
                    <a:lstStyle/>
                    <a:p>
                      <a:r>
                        <a:rPr lang="en-US" sz="1400"/>
                        <a:t>40</a:t>
                      </a:r>
                      <a:br>
                        <a:rPr lang="en-US" sz="1400"/>
                      </a:br>
                      <a:r>
                        <a:rPr lang="en-US" sz="1400">
                          <a:hlinkClick r:id="rId41" tooltip="zirconium index"/>
                        </a:rPr>
                        <a:t>Zr</a:t>
                      </a:r>
                      <a:endParaRPr lang="en-US" sz="1400"/>
                    </a:p>
                  </a:txBody>
                  <a:tcPr marL="24047" marR="24047" marT="12024" marB="12024" anchor="ctr">
                    <a:lnL>
                      <a:noFill/>
                    </a:lnL>
                    <a:lnR>
                      <a:noFill/>
                    </a:lnR>
                    <a:lnT>
                      <a:noFill/>
                    </a:lnT>
                    <a:lnB>
                      <a:noFill/>
                    </a:lnB>
                  </a:tcPr>
                </a:tc>
                <a:tc>
                  <a:txBody>
                    <a:bodyPr/>
                    <a:lstStyle/>
                    <a:p>
                      <a:r>
                        <a:rPr lang="en-US" sz="1400"/>
                        <a:t>41</a:t>
                      </a:r>
                      <a:br>
                        <a:rPr lang="en-US" sz="1400"/>
                      </a:br>
                      <a:r>
                        <a:rPr lang="en-US" sz="1400">
                          <a:hlinkClick r:id="rId42" tooltip="niobium index"/>
                        </a:rPr>
                        <a:t>Nb</a:t>
                      </a:r>
                      <a:endParaRPr lang="en-US" sz="1400"/>
                    </a:p>
                  </a:txBody>
                  <a:tcPr marL="24047" marR="24047" marT="12024" marB="12024" anchor="ctr">
                    <a:lnL>
                      <a:noFill/>
                    </a:lnL>
                    <a:lnR>
                      <a:noFill/>
                    </a:lnR>
                    <a:lnT>
                      <a:noFill/>
                    </a:lnT>
                    <a:lnB>
                      <a:noFill/>
                    </a:lnB>
                  </a:tcPr>
                </a:tc>
                <a:tc>
                  <a:txBody>
                    <a:bodyPr/>
                    <a:lstStyle/>
                    <a:p>
                      <a:r>
                        <a:rPr lang="en-US" sz="1400"/>
                        <a:t>42</a:t>
                      </a:r>
                      <a:br>
                        <a:rPr lang="en-US" sz="1400"/>
                      </a:br>
                      <a:r>
                        <a:rPr lang="en-US" sz="1400">
                          <a:hlinkClick r:id="rId43" tooltip="molybdenum index"/>
                        </a:rPr>
                        <a:t>Mo</a:t>
                      </a:r>
                      <a:endParaRPr lang="en-US" sz="1400"/>
                    </a:p>
                  </a:txBody>
                  <a:tcPr marL="24047" marR="24047" marT="12024" marB="12024" anchor="ctr">
                    <a:lnL>
                      <a:noFill/>
                    </a:lnL>
                    <a:lnR>
                      <a:noFill/>
                    </a:lnR>
                    <a:lnT>
                      <a:noFill/>
                    </a:lnT>
                    <a:lnB>
                      <a:noFill/>
                    </a:lnB>
                  </a:tcPr>
                </a:tc>
                <a:tc>
                  <a:txBody>
                    <a:bodyPr/>
                    <a:lstStyle/>
                    <a:p>
                      <a:r>
                        <a:rPr lang="en-US" sz="1400"/>
                        <a:t>43</a:t>
                      </a:r>
                      <a:br>
                        <a:rPr lang="en-US" sz="1400"/>
                      </a:br>
                      <a:r>
                        <a:rPr lang="en-US" sz="1400">
                          <a:hlinkClick r:id="rId44" tooltip="technetium index"/>
                        </a:rPr>
                        <a:t>Tc</a:t>
                      </a:r>
                      <a:endParaRPr lang="en-US" sz="1400"/>
                    </a:p>
                  </a:txBody>
                  <a:tcPr marL="24047" marR="24047" marT="12024" marB="12024" anchor="ctr">
                    <a:lnL>
                      <a:noFill/>
                    </a:lnL>
                    <a:lnR>
                      <a:noFill/>
                    </a:lnR>
                    <a:lnT>
                      <a:noFill/>
                    </a:lnT>
                    <a:lnB>
                      <a:noFill/>
                    </a:lnB>
                  </a:tcPr>
                </a:tc>
                <a:tc>
                  <a:txBody>
                    <a:bodyPr/>
                    <a:lstStyle/>
                    <a:p>
                      <a:r>
                        <a:rPr lang="en-US" sz="1400"/>
                        <a:t>44</a:t>
                      </a:r>
                      <a:br>
                        <a:rPr lang="en-US" sz="1400"/>
                      </a:br>
                      <a:r>
                        <a:rPr lang="en-US" sz="1400">
                          <a:hlinkClick r:id="rId45" tooltip="ruthenium index"/>
                        </a:rPr>
                        <a:t>Ru</a:t>
                      </a:r>
                      <a:endParaRPr lang="en-US" sz="1400"/>
                    </a:p>
                  </a:txBody>
                  <a:tcPr marL="24047" marR="24047" marT="12024" marB="12024" anchor="ctr">
                    <a:lnL>
                      <a:noFill/>
                    </a:lnL>
                    <a:lnR>
                      <a:noFill/>
                    </a:lnR>
                    <a:lnT>
                      <a:noFill/>
                    </a:lnT>
                    <a:lnB>
                      <a:noFill/>
                    </a:lnB>
                  </a:tcPr>
                </a:tc>
                <a:tc>
                  <a:txBody>
                    <a:bodyPr/>
                    <a:lstStyle/>
                    <a:p>
                      <a:r>
                        <a:rPr lang="en-US" sz="1400"/>
                        <a:t>45</a:t>
                      </a:r>
                      <a:br>
                        <a:rPr lang="en-US" sz="1400"/>
                      </a:br>
                      <a:r>
                        <a:rPr lang="en-US" sz="1400">
                          <a:hlinkClick r:id="rId46" tooltip="rhodium index"/>
                        </a:rPr>
                        <a:t>Rh</a:t>
                      </a:r>
                      <a:endParaRPr lang="en-US" sz="1400"/>
                    </a:p>
                  </a:txBody>
                  <a:tcPr marL="24047" marR="24047" marT="12024" marB="12024" anchor="ctr">
                    <a:lnL>
                      <a:noFill/>
                    </a:lnL>
                    <a:lnR>
                      <a:noFill/>
                    </a:lnR>
                    <a:lnT>
                      <a:noFill/>
                    </a:lnT>
                    <a:lnB>
                      <a:noFill/>
                    </a:lnB>
                  </a:tcPr>
                </a:tc>
                <a:tc>
                  <a:txBody>
                    <a:bodyPr/>
                    <a:lstStyle/>
                    <a:p>
                      <a:r>
                        <a:rPr lang="en-US" sz="1400"/>
                        <a:t>46</a:t>
                      </a:r>
                      <a:br>
                        <a:rPr lang="en-US" sz="1400"/>
                      </a:br>
                      <a:r>
                        <a:rPr lang="en-US" sz="1400">
                          <a:hlinkClick r:id="rId47" tooltip="palladium index"/>
                        </a:rPr>
                        <a:t>Pd</a:t>
                      </a:r>
                      <a:endParaRPr lang="en-US" sz="1400"/>
                    </a:p>
                  </a:txBody>
                  <a:tcPr marL="24047" marR="24047" marT="12024" marB="12024" anchor="ctr">
                    <a:lnL>
                      <a:noFill/>
                    </a:lnL>
                    <a:lnR>
                      <a:noFill/>
                    </a:lnR>
                    <a:lnT>
                      <a:noFill/>
                    </a:lnT>
                    <a:lnB>
                      <a:noFill/>
                    </a:lnB>
                  </a:tcPr>
                </a:tc>
                <a:tc>
                  <a:txBody>
                    <a:bodyPr/>
                    <a:lstStyle/>
                    <a:p>
                      <a:r>
                        <a:rPr lang="en-US" sz="1400"/>
                        <a:t>47</a:t>
                      </a:r>
                      <a:br>
                        <a:rPr lang="en-US" sz="1400"/>
                      </a:br>
                      <a:r>
                        <a:rPr lang="en-US" sz="1400">
                          <a:hlinkClick r:id="rId48" tooltip="silver index"/>
                        </a:rPr>
                        <a:t>Ag</a:t>
                      </a:r>
                      <a:endParaRPr lang="en-US" sz="1400"/>
                    </a:p>
                  </a:txBody>
                  <a:tcPr marL="24047" marR="24047" marT="12024" marB="12024" anchor="ctr">
                    <a:lnL>
                      <a:noFill/>
                    </a:lnL>
                    <a:lnR>
                      <a:noFill/>
                    </a:lnR>
                    <a:lnT>
                      <a:noFill/>
                    </a:lnT>
                    <a:lnB>
                      <a:noFill/>
                    </a:lnB>
                  </a:tcPr>
                </a:tc>
                <a:tc>
                  <a:txBody>
                    <a:bodyPr/>
                    <a:lstStyle/>
                    <a:p>
                      <a:r>
                        <a:rPr lang="en-US" sz="1400"/>
                        <a:t>48</a:t>
                      </a:r>
                      <a:br>
                        <a:rPr lang="en-US" sz="1400"/>
                      </a:br>
                      <a:r>
                        <a:rPr lang="en-US" sz="1400">
                          <a:hlinkClick r:id="rId49" tooltip="cadmium index"/>
                        </a:rPr>
                        <a:t>Cd</a:t>
                      </a:r>
                      <a:endParaRPr lang="en-US" sz="1400"/>
                    </a:p>
                  </a:txBody>
                  <a:tcPr marL="24047" marR="24047" marT="12024" marB="12024" anchor="ctr">
                    <a:lnL>
                      <a:noFill/>
                    </a:lnL>
                    <a:lnR>
                      <a:noFill/>
                    </a:lnR>
                    <a:lnT>
                      <a:noFill/>
                    </a:lnT>
                    <a:lnB>
                      <a:noFill/>
                    </a:lnB>
                  </a:tcPr>
                </a:tc>
                <a:tc>
                  <a:txBody>
                    <a:bodyPr/>
                    <a:lstStyle/>
                    <a:p>
                      <a:r>
                        <a:rPr lang="en-US" sz="1400"/>
                        <a:t>49</a:t>
                      </a:r>
                      <a:br>
                        <a:rPr lang="en-US" sz="1400"/>
                      </a:br>
                      <a:r>
                        <a:rPr lang="en-US" sz="1400">
                          <a:hlinkClick r:id="rId50" tooltip="indium index"/>
                        </a:rPr>
                        <a:t>In</a:t>
                      </a:r>
                      <a:endParaRPr lang="en-US" sz="1400"/>
                    </a:p>
                  </a:txBody>
                  <a:tcPr marL="24047" marR="24047" marT="12024" marB="12024" anchor="ctr">
                    <a:lnL>
                      <a:noFill/>
                    </a:lnL>
                    <a:lnR>
                      <a:noFill/>
                    </a:lnR>
                    <a:lnT>
                      <a:noFill/>
                    </a:lnT>
                    <a:lnB>
                      <a:noFill/>
                    </a:lnB>
                  </a:tcPr>
                </a:tc>
                <a:tc>
                  <a:txBody>
                    <a:bodyPr/>
                    <a:lstStyle/>
                    <a:p>
                      <a:r>
                        <a:rPr lang="en-US" sz="1400"/>
                        <a:t>50</a:t>
                      </a:r>
                      <a:br>
                        <a:rPr lang="en-US" sz="1400"/>
                      </a:br>
                      <a:r>
                        <a:rPr lang="en-US" sz="1400">
                          <a:hlinkClick r:id="rId51" tooltip="tin index"/>
                        </a:rPr>
                        <a:t>Sn</a:t>
                      </a:r>
                      <a:endParaRPr lang="en-US" sz="1400"/>
                    </a:p>
                  </a:txBody>
                  <a:tcPr marL="24047" marR="24047" marT="12024" marB="12024" anchor="ctr">
                    <a:lnL>
                      <a:noFill/>
                    </a:lnL>
                    <a:lnR>
                      <a:noFill/>
                    </a:lnR>
                    <a:lnT>
                      <a:noFill/>
                    </a:lnT>
                    <a:lnB>
                      <a:noFill/>
                    </a:lnB>
                  </a:tcPr>
                </a:tc>
                <a:tc>
                  <a:txBody>
                    <a:bodyPr/>
                    <a:lstStyle/>
                    <a:p>
                      <a:r>
                        <a:rPr lang="en-US" sz="1400"/>
                        <a:t>51</a:t>
                      </a:r>
                      <a:br>
                        <a:rPr lang="en-US" sz="1400"/>
                      </a:br>
                      <a:r>
                        <a:rPr lang="en-US" sz="1400">
                          <a:hlinkClick r:id="rId52" tooltip="antimony index"/>
                        </a:rPr>
                        <a:t>Sb</a:t>
                      </a:r>
                      <a:endParaRPr lang="en-US" sz="1400"/>
                    </a:p>
                  </a:txBody>
                  <a:tcPr marL="24047" marR="24047" marT="12024" marB="12024" anchor="ctr">
                    <a:lnL>
                      <a:noFill/>
                    </a:lnL>
                    <a:lnR>
                      <a:noFill/>
                    </a:lnR>
                    <a:lnT>
                      <a:noFill/>
                    </a:lnT>
                    <a:lnB>
                      <a:noFill/>
                    </a:lnB>
                  </a:tcPr>
                </a:tc>
                <a:tc>
                  <a:txBody>
                    <a:bodyPr/>
                    <a:lstStyle/>
                    <a:p>
                      <a:r>
                        <a:rPr lang="en-US" sz="1400"/>
                        <a:t>52</a:t>
                      </a:r>
                      <a:br>
                        <a:rPr lang="en-US" sz="1400"/>
                      </a:br>
                      <a:r>
                        <a:rPr lang="en-US" sz="1400">
                          <a:hlinkClick r:id="rId53" tooltip="tellurium index"/>
                        </a:rPr>
                        <a:t>Te</a:t>
                      </a:r>
                      <a:endParaRPr lang="en-US" sz="1400"/>
                    </a:p>
                  </a:txBody>
                  <a:tcPr marL="24047" marR="24047" marT="12024" marB="12024" anchor="ctr">
                    <a:lnL>
                      <a:noFill/>
                    </a:lnL>
                    <a:lnR>
                      <a:noFill/>
                    </a:lnR>
                    <a:lnT>
                      <a:noFill/>
                    </a:lnT>
                    <a:lnB>
                      <a:noFill/>
                    </a:lnB>
                  </a:tcPr>
                </a:tc>
                <a:tc>
                  <a:txBody>
                    <a:bodyPr/>
                    <a:lstStyle/>
                    <a:p>
                      <a:r>
                        <a:rPr lang="en-US" sz="1400"/>
                        <a:t>53</a:t>
                      </a:r>
                      <a:br>
                        <a:rPr lang="en-US" sz="1400"/>
                      </a:br>
                      <a:r>
                        <a:rPr lang="en-US" sz="1400">
                          <a:hlinkClick r:id="rId54" tooltip="iodine index"/>
                        </a:rPr>
                        <a:t>I</a:t>
                      </a:r>
                      <a:endParaRPr lang="en-US" sz="1400"/>
                    </a:p>
                  </a:txBody>
                  <a:tcPr marL="24047" marR="24047" marT="12024" marB="12024" anchor="ctr">
                    <a:lnL>
                      <a:noFill/>
                    </a:lnL>
                    <a:lnR>
                      <a:noFill/>
                    </a:lnR>
                    <a:lnT>
                      <a:noFill/>
                    </a:lnT>
                    <a:lnB>
                      <a:noFill/>
                    </a:lnB>
                  </a:tcPr>
                </a:tc>
                <a:tc>
                  <a:txBody>
                    <a:bodyPr/>
                    <a:lstStyle/>
                    <a:p>
                      <a:r>
                        <a:rPr lang="en-US" sz="1400" dirty="0"/>
                        <a:t>54</a:t>
                      </a:r>
                      <a:br>
                        <a:rPr lang="en-US" sz="1400" dirty="0"/>
                      </a:br>
                      <a:r>
                        <a:rPr lang="en-US" sz="1400" dirty="0" err="1">
                          <a:hlinkClick r:id="rId55" tooltip="xenon index"/>
                        </a:rPr>
                        <a:t>Xe</a:t>
                      </a:r>
                      <a:endParaRPr lang="en-US" sz="1400" dirty="0"/>
                    </a:p>
                  </a:txBody>
                  <a:tcPr marL="24047" marR="24047" marT="12024" marB="12024" anchor="ctr">
                    <a:lnL>
                      <a:noFill/>
                    </a:lnL>
                    <a:lnR>
                      <a:noFill/>
                    </a:lnR>
                    <a:lnT>
                      <a:noFill/>
                    </a:lnT>
                    <a:lnB>
                      <a:noFill/>
                    </a:lnB>
                  </a:tcPr>
                </a:tc>
              </a:tr>
              <a:tr h="392632">
                <a:tc>
                  <a:txBody>
                    <a:bodyPr/>
                    <a:lstStyle/>
                    <a:p>
                      <a:r>
                        <a:rPr lang="en-US" sz="1400"/>
                        <a:t>6 </a:t>
                      </a:r>
                    </a:p>
                  </a:txBody>
                  <a:tcPr marL="24047" marR="24047" marT="12024" marB="12024" anchor="ctr">
                    <a:lnL>
                      <a:noFill/>
                    </a:lnL>
                    <a:lnR>
                      <a:noFill/>
                    </a:lnR>
                    <a:lnT>
                      <a:noFill/>
                    </a:lnT>
                    <a:lnB>
                      <a:noFill/>
                    </a:lnB>
                  </a:tcPr>
                </a:tc>
                <a:tc>
                  <a:txBody>
                    <a:bodyPr/>
                    <a:lstStyle/>
                    <a:p>
                      <a:r>
                        <a:rPr lang="en-US" sz="1400"/>
                        <a:t>55</a:t>
                      </a:r>
                      <a:br>
                        <a:rPr lang="en-US" sz="1400"/>
                      </a:br>
                      <a:r>
                        <a:rPr lang="en-US" sz="1400">
                          <a:hlinkClick r:id="rId56" tooltip="caesium (cesium in US) index"/>
                        </a:rPr>
                        <a:t>Cs</a:t>
                      </a:r>
                      <a:endParaRPr lang="en-US" sz="1400"/>
                    </a:p>
                  </a:txBody>
                  <a:tcPr marL="24047" marR="24047" marT="12024" marB="12024" anchor="ctr">
                    <a:lnL>
                      <a:noFill/>
                    </a:lnL>
                    <a:lnR>
                      <a:noFill/>
                    </a:lnR>
                    <a:lnT>
                      <a:noFill/>
                    </a:lnT>
                    <a:lnB>
                      <a:noFill/>
                    </a:lnB>
                  </a:tcPr>
                </a:tc>
                <a:tc>
                  <a:txBody>
                    <a:bodyPr/>
                    <a:lstStyle/>
                    <a:p>
                      <a:r>
                        <a:rPr lang="en-US" sz="1400"/>
                        <a:t>56</a:t>
                      </a:r>
                      <a:br>
                        <a:rPr lang="en-US" sz="1400"/>
                      </a:br>
                      <a:r>
                        <a:rPr lang="en-US" sz="1400">
                          <a:hlinkClick r:id="rId57" tooltip="barium index"/>
                        </a:rPr>
                        <a:t>Ba</a:t>
                      </a:r>
                      <a:endParaRPr lang="en-US" sz="1400"/>
                    </a:p>
                  </a:txBody>
                  <a:tcPr marL="24047" marR="24047" marT="12024" marB="12024" anchor="ctr">
                    <a:lnL>
                      <a:noFill/>
                    </a:lnL>
                    <a:lnR>
                      <a:noFill/>
                    </a:lnR>
                    <a:lnT>
                      <a:noFill/>
                    </a:lnT>
                    <a:lnB>
                      <a:noFill/>
                    </a:lnB>
                  </a:tcPr>
                </a:tc>
                <a:tc>
                  <a:txBody>
                    <a:bodyPr/>
                    <a:lstStyle/>
                    <a:p>
                      <a:r>
                        <a:rPr lang="en-US" sz="1400"/>
                        <a:t>*</a:t>
                      </a:r>
                    </a:p>
                  </a:txBody>
                  <a:tcPr marL="24047" marR="24047" marT="12024" marB="12024" anchor="ctr">
                    <a:lnL>
                      <a:noFill/>
                    </a:lnL>
                    <a:lnR>
                      <a:noFill/>
                    </a:lnR>
                    <a:lnT>
                      <a:noFill/>
                    </a:lnT>
                    <a:lnB>
                      <a:noFill/>
                    </a:lnB>
                  </a:tcPr>
                </a:tc>
                <a:tc>
                  <a:txBody>
                    <a:bodyPr/>
                    <a:lstStyle/>
                    <a:p>
                      <a:r>
                        <a:rPr lang="en-US" sz="1400"/>
                        <a:t>71</a:t>
                      </a:r>
                      <a:br>
                        <a:rPr lang="en-US" sz="1400"/>
                      </a:br>
                      <a:r>
                        <a:rPr lang="en-US" sz="1400">
                          <a:hlinkClick r:id="rId58" tooltip="lutetium index"/>
                        </a:rPr>
                        <a:t>Lu</a:t>
                      </a:r>
                      <a:endParaRPr lang="en-US" sz="1400"/>
                    </a:p>
                  </a:txBody>
                  <a:tcPr marL="24047" marR="24047" marT="12024" marB="12024" anchor="ctr">
                    <a:lnL>
                      <a:noFill/>
                    </a:lnL>
                    <a:lnR>
                      <a:noFill/>
                    </a:lnR>
                    <a:lnT>
                      <a:noFill/>
                    </a:lnT>
                    <a:lnB>
                      <a:noFill/>
                    </a:lnB>
                  </a:tcPr>
                </a:tc>
                <a:tc>
                  <a:txBody>
                    <a:bodyPr/>
                    <a:lstStyle/>
                    <a:p>
                      <a:r>
                        <a:rPr lang="en-US" sz="1400"/>
                        <a:t>72</a:t>
                      </a:r>
                      <a:br>
                        <a:rPr lang="en-US" sz="1400"/>
                      </a:br>
                      <a:r>
                        <a:rPr lang="en-US" sz="1400">
                          <a:hlinkClick r:id="rId59" tooltip="hafnium index"/>
                        </a:rPr>
                        <a:t>Hf</a:t>
                      </a:r>
                      <a:endParaRPr lang="en-US" sz="1400"/>
                    </a:p>
                  </a:txBody>
                  <a:tcPr marL="24047" marR="24047" marT="12024" marB="12024" anchor="ctr">
                    <a:lnL>
                      <a:noFill/>
                    </a:lnL>
                    <a:lnR>
                      <a:noFill/>
                    </a:lnR>
                    <a:lnT>
                      <a:noFill/>
                    </a:lnT>
                    <a:lnB>
                      <a:noFill/>
                    </a:lnB>
                  </a:tcPr>
                </a:tc>
                <a:tc>
                  <a:txBody>
                    <a:bodyPr/>
                    <a:lstStyle/>
                    <a:p>
                      <a:r>
                        <a:rPr lang="en-US" sz="1400"/>
                        <a:t>73</a:t>
                      </a:r>
                      <a:br>
                        <a:rPr lang="en-US" sz="1400"/>
                      </a:br>
                      <a:r>
                        <a:rPr lang="en-US" sz="1400">
                          <a:hlinkClick r:id="rId60" tooltip="tantalum index"/>
                        </a:rPr>
                        <a:t>Ta</a:t>
                      </a:r>
                      <a:endParaRPr lang="en-US" sz="1400"/>
                    </a:p>
                  </a:txBody>
                  <a:tcPr marL="24047" marR="24047" marT="12024" marB="12024" anchor="ctr">
                    <a:lnL>
                      <a:noFill/>
                    </a:lnL>
                    <a:lnR>
                      <a:noFill/>
                    </a:lnR>
                    <a:lnT>
                      <a:noFill/>
                    </a:lnT>
                    <a:lnB>
                      <a:noFill/>
                    </a:lnB>
                  </a:tcPr>
                </a:tc>
                <a:tc>
                  <a:txBody>
                    <a:bodyPr/>
                    <a:lstStyle/>
                    <a:p>
                      <a:r>
                        <a:rPr lang="en-US" sz="1400"/>
                        <a:t>74</a:t>
                      </a:r>
                      <a:br>
                        <a:rPr lang="en-US" sz="1400"/>
                      </a:br>
                      <a:r>
                        <a:rPr lang="en-US" sz="1400">
                          <a:hlinkClick r:id="rId61" tooltip="tungsten index"/>
                        </a:rPr>
                        <a:t>W</a:t>
                      </a:r>
                      <a:endParaRPr lang="en-US" sz="1400"/>
                    </a:p>
                  </a:txBody>
                  <a:tcPr marL="24047" marR="24047" marT="12024" marB="12024" anchor="ctr">
                    <a:lnL>
                      <a:noFill/>
                    </a:lnL>
                    <a:lnR>
                      <a:noFill/>
                    </a:lnR>
                    <a:lnT>
                      <a:noFill/>
                    </a:lnT>
                    <a:lnB>
                      <a:noFill/>
                    </a:lnB>
                  </a:tcPr>
                </a:tc>
                <a:tc>
                  <a:txBody>
                    <a:bodyPr/>
                    <a:lstStyle/>
                    <a:p>
                      <a:r>
                        <a:rPr lang="en-US" sz="1400"/>
                        <a:t>75</a:t>
                      </a:r>
                      <a:br>
                        <a:rPr lang="en-US" sz="1400"/>
                      </a:br>
                      <a:r>
                        <a:rPr lang="en-US" sz="1400">
                          <a:hlinkClick r:id="rId62" tooltip="rhenium index"/>
                        </a:rPr>
                        <a:t>Re</a:t>
                      </a:r>
                      <a:endParaRPr lang="en-US" sz="1400"/>
                    </a:p>
                  </a:txBody>
                  <a:tcPr marL="24047" marR="24047" marT="12024" marB="12024" anchor="ctr">
                    <a:lnL>
                      <a:noFill/>
                    </a:lnL>
                    <a:lnR>
                      <a:noFill/>
                    </a:lnR>
                    <a:lnT>
                      <a:noFill/>
                    </a:lnT>
                    <a:lnB>
                      <a:noFill/>
                    </a:lnB>
                  </a:tcPr>
                </a:tc>
                <a:tc>
                  <a:txBody>
                    <a:bodyPr/>
                    <a:lstStyle/>
                    <a:p>
                      <a:r>
                        <a:rPr lang="en-US" sz="1400"/>
                        <a:t>76</a:t>
                      </a:r>
                      <a:br>
                        <a:rPr lang="en-US" sz="1400"/>
                      </a:br>
                      <a:r>
                        <a:rPr lang="en-US" sz="1400">
                          <a:hlinkClick r:id="rId63" tooltip="osmium index"/>
                        </a:rPr>
                        <a:t>Os</a:t>
                      </a:r>
                      <a:endParaRPr lang="en-US" sz="1400"/>
                    </a:p>
                  </a:txBody>
                  <a:tcPr marL="24047" marR="24047" marT="12024" marB="12024" anchor="ctr">
                    <a:lnL>
                      <a:noFill/>
                    </a:lnL>
                    <a:lnR>
                      <a:noFill/>
                    </a:lnR>
                    <a:lnT>
                      <a:noFill/>
                    </a:lnT>
                    <a:lnB>
                      <a:noFill/>
                    </a:lnB>
                  </a:tcPr>
                </a:tc>
                <a:tc>
                  <a:txBody>
                    <a:bodyPr/>
                    <a:lstStyle/>
                    <a:p>
                      <a:r>
                        <a:rPr lang="en-US" sz="1400"/>
                        <a:t>77</a:t>
                      </a:r>
                      <a:br>
                        <a:rPr lang="en-US" sz="1400"/>
                      </a:br>
                      <a:r>
                        <a:rPr lang="en-US" sz="1400">
                          <a:hlinkClick r:id="rId64" tooltip="iridium index"/>
                        </a:rPr>
                        <a:t>Ir</a:t>
                      </a:r>
                      <a:endParaRPr lang="en-US" sz="1400"/>
                    </a:p>
                  </a:txBody>
                  <a:tcPr marL="24047" marR="24047" marT="12024" marB="12024" anchor="ctr">
                    <a:lnL>
                      <a:noFill/>
                    </a:lnL>
                    <a:lnR>
                      <a:noFill/>
                    </a:lnR>
                    <a:lnT>
                      <a:noFill/>
                    </a:lnT>
                    <a:lnB>
                      <a:noFill/>
                    </a:lnB>
                  </a:tcPr>
                </a:tc>
                <a:tc>
                  <a:txBody>
                    <a:bodyPr/>
                    <a:lstStyle/>
                    <a:p>
                      <a:r>
                        <a:rPr lang="en-US" sz="1400"/>
                        <a:t>78</a:t>
                      </a:r>
                      <a:br>
                        <a:rPr lang="en-US" sz="1400"/>
                      </a:br>
                      <a:r>
                        <a:rPr lang="en-US" sz="1400">
                          <a:hlinkClick r:id="rId65" tooltip="platinum index"/>
                        </a:rPr>
                        <a:t>Pt</a:t>
                      </a:r>
                      <a:endParaRPr lang="en-US" sz="1400"/>
                    </a:p>
                  </a:txBody>
                  <a:tcPr marL="24047" marR="24047" marT="12024" marB="12024" anchor="ctr">
                    <a:lnL>
                      <a:noFill/>
                    </a:lnL>
                    <a:lnR>
                      <a:noFill/>
                    </a:lnR>
                    <a:lnT>
                      <a:noFill/>
                    </a:lnT>
                    <a:lnB>
                      <a:noFill/>
                    </a:lnB>
                  </a:tcPr>
                </a:tc>
                <a:tc>
                  <a:txBody>
                    <a:bodyPr/>
                    <a:lstStyle/>
                    <a:p>
                      <a:r>
                        <a:rPr lang="en-US" sz="1400"/>
                        <a:t>79</a:t>
                      </a:r>
                      <a:br>
                        <a:rPr lang="en-US" sz="1400"/>
                      </a:br>
                      <a:r>
                        <a:rPr lang="en-US" sz="1400">
                          <a:hlinkClick r:id="rId66" tooltip="gold index"/>
                        </a:rPr>
                        <a:t>Au</a:t>
                      </a:r>
                      <a:endParaRPr lang="en-US" sz="1400"/>
                    </a:p>
                  </a:txBody>
                  <a:tcPr marL="24047" marR="24047" marT="12024" marB="12024" anchor="ctr">
                    <a:lnL>
                      <a:noFill/>
                    </a:lnL>
                    <a:lnR>
                      <a:noFill/>
                    </a:lnR>
                    <a:lnT>
                      <a:noFill/>
                    </a:lnT>
                    <a:lnB>
                      <a:noFill/>
                    </a:lnB>
                  </a:tcPr>
                </a:tc>
                <a:tc>
                  <a:txBody>
                    <a:bodyPr/>
                    <a:lstStyle/>
                    <a:p>
                      <a:r>
                        <a:rPr lang="en-US" sz="1400"/>
                        <a:t>80</a:t>
                      </a:r>
                      <a:br>
                        <a:rPr lang="en-US" sz="1400"/>
                      </a:br>
                      <a:r>
                        <a:rPr lang="en-US" sz="1400">
                          <a:hlinkClick r:id="rId67" tooltip="mercury index"/>
                        </a:rPr>
                        <a:t>Hg</a:t>
                      </a:r>
                      <a:endParaRPr lang="en-US" sz="1400"/>
                    </a:p>
                  </a:txBody>
                  <a:tcPr marL="24047" marR="24047" marT="12024" marB="12024" anchor="ctr">
                    <a:lnL>
                      <a:noFill/>
                    </a:lnL>
                    <a:lnR>
                      <a:noFill/>
                    </a:lnR>
                    <a:lnT>
                      <a:noFill/>
                    </a:lnT>
                    <a:lnB>
                      <a:noFill/>
                    </a:lnB>
                  </a:tcPr>
                </a:tc>
                <a:tc>
                  <a:txBody>
                    <a:bodyPr/>
                    <a:lstStyle/>
                    <a:p>
                      <a:r>
                        <a:rPr lang="en-US" sz="1400"/>
                        <a:t>81</a:t>
                      </a:r>
                      <a:br>
                        <a:rPr lang="en-US" sz="1400"/>
                      </a:br>
                      <a:r>
                        <a:rPr lang="en-US" sz="1400">
                          <a:hlinkClick r:id="rId68" tooltip="thallium index"/>
                        </a:rPr>
                        <a:t>Tl</a:t>
                      </a:r>
                      <a:endParaRPr lang="en-US" sz="1400"/>
                    </a:p>
                  </a:txBody>
                  <a:tcPr marL="24047" marR="24047" marT="12024" marB="12024" anchor="ctr">
                    <a:lnL>
                      <a:noFill/>
                    </a:lnL>
                    <a:lnR>
                      <a:noFill/>
                    </a:lnR>
                    <a:lnT>
                      <a:noFill/>
                    </a:lnT>
                    <a:lnB>
                      <a:noFill/>
                    </a:lnB>
                  </a:tcPr>
                </a:tc>
                <a:tc>
                  <a:txBody>
                    <a:bodyPr/>
                    <a:lstStyle/>
                    <a:p>
                      <a:r>
                        <a:rPr lang="en-US" sz="1400"/>
                        <a:t>82</a:t>
                      </a:r>
                      <a:br>
                        <a:rPr lang="en-US" sz="1400"/>
                      </a:br>
                      <a:r>
                        <a:rPr lang="en-US" sz="1400">
                          <a:hlinkClick r:id="rId69" tooltip="lead index"/>
                        </a:rPr>
                        <a:t>Pb</a:t>
                      </a:r>
                      <a:endParaRPr lang="en-US" sz="1400"/>
                    </a:p>
                  </a:txBody>
                  <a:tcPr marL="24047" marR="24047" marT="12024" marB="12024" anchor="ctr">
                    <a:lnL>
                      <a:noFill/>
                    </a:lnL>
                    <a:lnR>
                      <a:noFill/>
                    </a:lnR>
                    <a:lnT>
                      <a:noFill/>
                    </a:lnT>
                    <a:lnB>
                      <a:noFill/>
                    </a:lnB>
                  </a:tcPr>
                </a:tc>
                <a:tc>
                  <a:txBody>
                    <a:bodyPr/>
                    <a:lstStyle/>
                    <a:p>
                      <a:r>
                        <a:rPr lang="en-US" sz="1400"/>
                        <a:t>83</a:t>
                      </a:r>
                      <a:br>
                        <a:rPr lang="en-US" sz="1400"/>
                      </a:br>
                      <a:r>
                        <a:rPr lang="en-US" sz="1400">
                          <a:hlinkClick r:id="rId70" tooltip="bismuth index"/>
                        </a:rPr>
                        <a:t>Bi</a:t>
                      </a:r>
                      <a:endParaRPr lang="en-US" sz="1400"/>
                    </a:p>
                  </a:txBody>
                  <a:tcPr marL="24047" marR="24047" marT="12024" marB="12024" anchor="ctr">
                    <a:lnL>
                      <a:noFill/>
                    </a:lnL>
                    <a:lnR>
                      <a:noFill/>
                    </a:lnR>
                    <a:lnT>
                      <a:noFill/>
                    </a:lnT>
                    <a:lnB>
                      <a:noFill/>
                    </a:lnB>
                  </a:tcPr>
                </a:tc>
                <a:tc>
                  <a:txBody>
                    <a:bodyPr/>
                    <a:lstStyle/>
                    <a:p>
                      <a:r>
                        <a:rPr lang="en-US" sz="1400"/>
                        <a:t>84</a:t>
                      </a:r>
                      <a:br>
                        <a:rPr lang="en-US" sz="1400"/>
                      </a:br>
                      <a:r>
                        <a:rPr lang="en-US" sz="1400">
                          <a:hlinkClick r:id="rId71" tooltip="polonium index"/>
                        </a:rPr>
                        <a:t>Po</a:t>
                      </a:r>
                      <a:endParaRPr lang="en-US" sz="1400"/>
                    </a:p>
                  </a:txBody>
                  <a:tcPr marL="24047" marR="24047" marT="12024" marB="12024" anchor="ctr">
                    <a:lnL>
                      <a:noFill/>
                    </a:lnL>
                    <a:lnR>
                      <a:noFill/>
                    </a:lnR>
                    <a:lnT>
                      <a:noFill/>
                    </a:lnT>
                    <a:lnB>
                      <a:noFill/>
                    </a:lnB>
                  </a:tcPr>
                </a:tc>
                <a:tc>
                  <a:txBody>
                    <a:bodyPr/>
                    <a:lstStyle/>
                    <a:p>
                      <a:r>
                        <a:rPr lang="en-US" sz="1400"/>
                        <a:t>85</a:t>
                      </a:r>
                      <a:br>
                        <a:rPr lang="en-US" sz="1400"/>
                      </a:br>
                      <a:r>
                        <a:rPr lang="en-US" sz="1400">
                          <a:hlinkClick r:id="rId72" tooltip="astatine index"/>
                        </a:rPr>
                        <a:t>At</a:t>
                      </a:r>
                      <a:endParaRPr lang="en-US" sz="1400"/>
                    </a:p>
                  </a:txBody>
                  <a:tcPr marL="24047" marR="24047" marT="12024" marB="12024" anchor="ctr">
                    <a:lnL>
                      <a:noFill/>
                    </a:lnL>
                    <a:lnR>
                      <a:noFill/>
                    </a:lnR>
                    <a:lnT>
                      <a:noFill/>
                    </a:lnT>
                    <a:lnB>
                      <a:noFill/>
                    </a:lnB>
                  </a:tcPr>
                </a:tc>
                <a:tc>
                  <a:txBody>
                    <a:bodyPr/>
                    <a:lstStyle/>
                    <a:p>
                      <a:r>
                        <a:rPr lang="en-US" sz="1400" dirty="0"/>
                        <a:t>86</a:t>
                      </a:r>
                      <a:br>
                        <a:rPr lang="en-US" sz="1400" dirty="0"/>
                      </a:br>
                      <a:r>
                        <a:rPr lang="en-US" sz="1400" dirty="0" err="1">
                          <a:hlinkClick r:id="rId73" tooltip="radon index"/>
                        </a:rPr>
                        <a:t>Rn</a:t>
                      </a:r>
                      <a:endParaRPr lang="en-US" sz="1400" dirty="0"/>
                    </a:p>
                  </a:txBody>
                  <a:tcPr marL="24047" marR="24047" marT="12024" marB="12024" anchor="ctr">
                    <a:lnL>
                      <a:noFill/>
                    </a:lnL>
                    <a:lnR>
                      <a:noFill/>
                    </a:lnR>
                    <a:lnT>
                      <a:noFill/>
                    </a:lnT>
                    <a:lnB>
                      <a:noFill/>
                    </a:lnB>
                  </a:tcPr>
                </a:tc>
              </a:tr>
              <a:tr h="573847">
                <a:tc>
                  <a:txBody>
                    <a:bodyPr/>
                    <a:lstStyle/>
                    <a:p>
                      <a:r>
                        <a:rPr lang="en-US" sz="1400"/>
                        <a:t>7 </a:t>
                      </a:r>
                    </a:p>
                  </a:txBody>
                  <a:tcPr marL="24047" marR="24047" marT="12024" marB="12024" anchor="ctr">
                    <a:lnL>
                      <a:noFill/>
                    </a:lnL>
                    <a:lnR>
                      <a:noFill/>
                    </a:lnR>
                    <a:lnT>
                      <a:noFill/>
                    </a:lnT>
                    <a:lnB>
                      <a:noFill/>
                    </a:lnB>
                  </a:tcPr>
                </a:tc>
                <a:tc>
                  <a:txBody>
                    <a:bodyPr/>
                    <a:lstStyle/>
                    <a:p>
                      <a:r>
                        <a:rPr lang="en-US" sz="1400"/>
                        <a:t>87</a:t>
                      </a:r>
                      <a:br>
                        <a:rPr lang="en-US" sz="1400"/>
                      </a:br>
                      <a:r>
                        <a:rPr lang="en-US" sz="1400">
                          <a:hlinkClick r:id="rId74" tooltip="francium index"/>
                        </a:rPr>
                        <a:t>Fr</a:t>
                      </a:r>
                      <a:endParaRPr lang="en-US" sz="1400"/>
                    </a:p>
                  </a:txBody>
                  <a:tcPr marL="24047" marR="24047" marT="12024" marB="12024" anchor="ctr">
                    <a:lnL>
                      <a:noFill/>
                    </a:lnL>
                    <a:lnR>
                      <a:noFill/>
                    </a:lnR>
                    <a:lnT>
                      <a:noFill/>
                    </a:lnT>
                    <a:lnB>
                      <a:noFill/>
                    </a:lnB>
                  </a:tcPr>
                </a:tc>
                <a:tc>
                  <a:txBody>
                    <a:bodyPr/>
                    <a:lstStyle/>
                    <a:p>
                      <a:r>
                        <a:rPr lang="en-US" sz="1400"/>
                        <a:t>88</a:t>
                      </a:r>
                      <a:br>
                        <a:rPr lang="en-US" sz="1400"/>
                      </a:br>
                      <a:r>
                        <a:rPr lang="en-US" sz="1400">
                          <a:hlinkClick r:id="rId75" tooltip="radium index"/>
                        </a:rPr>
                        <a:t>Ra</a:t>
                      </a:r>
                      <a:endParaRPr lang="en-US" sz="1400"/>
                    </a:p>
                  </a:txBody>
                  <a:tcPr marL="24047" marR="24047" marT="12024" marB="12024" anchor="ctr">
                    <a:lnL>
                      <a:noFill/>
                    </a:lnL>
                    <a:lnR>
                      <a:noFill/>
                    </a:lnR>
                    <a:lnT>
                      <a:noFill/>
                    </a:lnT>
                    <a:lnB>
                      <a:noFill/>
                    </a:lnB>
                  </a:tcPr>
                </a:tc>
                <a:tc>
                  <a:txBody>
                    <a:bodyPr/>
                    <a:lstStyle/>
                    <a:p>
                      <a:r>
                        <a:rPr lang="en-US" sz="1400"/>
                        <a:t>**</a:t>
                      </a:r>
                    </a:p>
                  </a:txBody>
                  <a:tcPr marL="24047" marR="24047" marT="12024" marB="12024" anchor="ctr">
                    <a:lnL>
                      <a:noFill/>
                    </a:lnL>
                    <a:lnR>
                      <a:noFill/>
                    </a:lnR>
                    <a:lnT>
                      <a:noFill/>
                    </a:lnT>
                    <a:lnB>
                      <a:noFill/>
                    </a:lnB>
                  </a:tcPr>
                </a:tc>
                <a:tc>
                  <a:txBody>
                    <a:bodyPr/>
                    <a:lstStyle/>
                    <a:p>
                      <a:r>
                        <a:rPr lang="en-US" sz="1400"/>
                        <a:t>103</a:t>
                      </a:r>
                      <a:br>
                        <a:rPr lang="en-US" sz="1400"/>
                      </a:br>
                      <a:r>
                        <a:rPr lang="en-US" sz="1400">
                          <a:hlinkClick r:id="rId76" tooltip="lawrencium index"/>
                        </a:rPr>
                        <a:t>Lr</a:t>
                      </a:r>
                      <a:endParaRPr lang="en-US" sz="1400"/>
                    </a:p>
                  </a:txBody>
                  <a:tcPr marL="24047" marR="24047" marT="12024" marB="12024" anchor="ctr">
                    <a:lnL>
                      <a:noFill/>
                    </a:lnL>
                    <a:lnR>
                      <a:noFill/>
                    </a:lnR>
                    <a:lnT>
                      <a:noFill/>
                    </a:lnT>
                    <a:lnB>
                      <a:noFill/>
                    </a:lnB>
                  </a:tcPr>
                </a:tc>
                <a:tc>
                  <a:txBody>
                    <a:bodyPr/>
                    <a:lstStyle/>
                    <a:p>
                      <a:r>
                        <a:rPr lang="en-US" sz="1400"/>
                        <a:t>104</a:t>
                      </a:r>
                      <a:br>
                        <a:rPr lang="en-US" sz="1400"/>
                      </a:br>
                      <a:r>
                        <a:rPr lang="en-US" sz="1400">
                          <a:hlinkClick r:id="rId77" tooltip="rutherfordium index"/>
                        </a:rPr>
                        <a:t>Rf</a:t>
                      </a:r>
                      <a:endParaRPr lang="en-US" sz="1400"/>
                    </a:p>
                  </a:txBody>
                  <a:tcPr marL="24047" marR="24047" marT="12024" marB="12024" anchor="ctr">
                    <a:lnL>
                      <a:noFill/>
                    </a:lnL>
                    <a:lnR>
                      <a:noFill/>
                    </a:lnR>
                    <a:lnT>
                      <a:noFill/>
                    </a:lnT>
                    <a:lnB>
                      <a:noFill/>
                    </a:lnB>
                  </a:tcPr>
                </a:tc>
                <a:tc>
                  <a:txBody>
                    <a:bodyPr/>
                    <a:lstStyle/>
                    <a:p>
                      <a:r>
                        <a:rPr lang="en-US" sz="1400"/>
                        <a:t>105</a:t>
                      </a:r>
                      <a:br>
                        <a:rPr lang="en-US" sz="1400"/>
                      </a:br>
                      <a:r>
                        <a:rPr lang="en-US" sz="1400">
                          <a:hlinkClick r:id="rId78" tooltip="dubnium index"/>
                        </a:rPr>
                        <a:t>Db</a:t>
                      </a:r>
                      <a:endParaRPr lang="en-US" sz="1400"/>
                    </a:p>
                  </a:txBody>
                  <a:tcPr marL="24047" marR="24047" marT="12024" marB="12024" anchor="ctr">
                    <a:lnL>
                      <a:noFill/>
                    </a:lnL>
                    <a:lnR>
                      <a:noFill/>
                    </a:lnR>
                    <a:lnT>
                      <a:noFill/>
                    </a:lnT>
                    <a:lnB>
                      <a:noFill/>
                    </a:lnB>
                  </a:tcPr>
                </a:tc>
                <a:tc>
                  <a:txBody>
                    <a:bodyPr/>
                    <a:lstStyle/>
                    <a:p>
                      <a:r>
                        <a:rPr lang="en-US" sz="1400"/>
                        <a:t>106</a:t>
                      </a:r>
                      <a:br>
                        <a:rPr lang="en-US" sz="1400"/>
                      </a:br>
                      <a:r>
                        <a:rPr lang="en-US" sz="1400">
                          <a:hlinkClick r:id="rId79" tooltip="seaborgium index"/>
                        </a:rPr>
                        <a:t>Sg</a:t>
                      </a:r>
                      <a:endParaRPr lang="en-US" sz="1400"/>
                    </a:p>
                  </a:txBody>
                  <a:tcPr marL="24047" marR="24047" marT="12024" marB="12024" anchor="ctr">
                    <a:lnL>
                      <a:noFill/>
                    </a:lnL>
                    <a:lnR>
                      <a:noFill/>
                    </a:lnR>
                    <a:lnT>
                      <a:noFill/>
                    </a:lnT>
                    <a:lnB>
                      <a:noFill/>
                    </a:lnB>
                  </a:tcPr>
                </a:tc>
                <a:tc>
                  <a:txBody>
                    <a:bodyPr/>
                    <a:lstStyle/>
                    <a:p>
                      <a:r>
                        <a:rPr lang="en-US" sz="1400"/>
                        <a:t>107</a:t>
                      </a:r>
                      <a:br>
                        <a:rPr lang="en-US" sz="1400"/>
                      </a:br>
                      <a:r>
                        <a:rPr lang="en-US" sz="1400">
                          <a:hlinkClick r:id="rId80" tooltip="bohrium index"/>
                        </a:rPr>
                        <a:t>Bh</a:t>
                      </a:r>
                      <a:endParaRPr lang="en-US" sz="1400"/>
                    </a:p>
                  </a:txBody>
                  <a:tcPr marL="24047" marR="24047" marT="12024" marB="12024" anchor="ctr">
                    <a:lnL>
                      <a:noFill/>
                    </a:lnL>
                    <a:lnR>
                      <a:noFill/>
                    </a:lnR>
                    <a:lnT>
                      <a:noFill/>
                    </a:lnT>
                    <a:lnB>
                      <a:noFill/>
                    </a:lnB>
                  </a:tcPr>
                </a:tc>
                <a:tc>
                  <a:txBody>
                    <a:bodyPr/>
                    <a:lstStyle/>
                    <a:p>
                      <a:r>
                        <a:rPr lang="en-US" sz="1400"/>
                        <a:t>108</a:t>
                      </a:r>
                      <a:br>
                        <a:rPr lang="en-US" sz="1400"/>
                      </a:br>
                      <a:r>
                        <a:rPr lang="en-US" sz="1400">
                          <a:hlinkClick r:id="rId81" tooltip="hassium index"/>
                        </a:rPr>
                        <a:t>Hs</a:t>
                      </a:r>
                      <a:endParaRPr lang="en-US" sz="1400"/>
                    </a:p>
                  </a:txBody>
                  <a:tcPr marL="24047" marR="24047" marT="12024" marB="12024" anchor="ctr">
                    <a:lnL>
                      <a:noFill/>
                    </a:lnL>
                    <a:lnR>
                      <a:noFill/>
                    </a:lnR>
                    <a:lnT>
                      <a:noFill/>
                    </a:lnT>
                    <a:lnB>
                      <a:noFill/>
                    </a:lnB>
                  </a:tcPr>
                </a:tc>
                <a:tc>
                  <a:txBody>
                    <a:bodyPr/>
                    <a:lstStyle/>
                    <a:p>
                      <a:r>
                        <a:rPr lang="en-US" sz="1400"/>
                        <a:t>109</a:t>
                      </a:r>
                      <a:br>
                        <a:rPr lang="en-US" sz="1400"/>
                      </a:br>
                      <a:r>
                        <a:rPr lang="en-US" sz="1400">
                          <a:hlinkClick r:id="rId82" tooltip="meitnerium index"/>
                        </a:rPr>
                        <a:t>Mt</a:t>
                      </a:r>
                      <a:endParaRPr lang="en-US" sz="1400"/>
                    </a:p>
                  </a:txBody>
                  <a:tcPr marL="24047" marR="24047" marT="12024" marB="12024" anchor="ctr">
                    <a:lnL>
                      <a:noFill/>
                    </a:lnL>
                    <a:lnR>
                      <a:noFill/>
                    </a:lnR>
                    <a:lnT>
                      <a:noFill/>
                    </a:lnT>
                    <a:lnB>
                      <a:noFill/>
                    </a:lnB>
                  </a:tcPr>
                </a:tc>
                <a:tc>
                  <a:txBody>
                    <a:bodyPr/>
                    <a:lstStyle/>
                    <a:p>
                      <a:r>
                        <a:rPr lang="en-US" sz="1400"/>
                        <a:t>110</a:t>
                      </a:r>
                      <a:br>
                        <a:rPr lang="en-US" sz="1400"/>
                      </a:br>
                      <a:r>
                        <a:rPr lang="en-US" sz="1400">
                          <a:hlinkClick r:id="rId83" tooltip="darmstadtium index"/>
                        </a:rPr>
                        <a:t>Ds</a:t>
                      </a:r>
                      <a:endParaRPr lang="en-US" sz="1400"/>
                    </a:p>
                  </a:txBody>
                  <a:tcPr marL="24047" marR="24047" marT="12024" marB="12024" anchor="ctr">
                    <a:lnL>
                      <a:noFill/>
                    </a:lnL>
                    <a:lnR>
                      <a:noFill/>
                    </a:lnR>
                    <a:lnT>
                      <a:noFill/>
                    </a:lnT>
                    <a:lnB>
                      <a:noFill/>
                    </a:lnB>
                  </a:tcPr>
                </a:tc>
                <a:tc>
                  <a:txBody>
                    <a:bodyPr/>
                    <a:lstStyle/>
                    <a:p>
                      <a:r>
                        <a:rPr lang="en-US" sz="1400"/>
                        <a:t>111</a:t>
                      </a:r>
                      <a:br>
                        <a:rPr lang="en-US" sz="1400"/>
                      </a:br>
                      <a:r>
                        <a:rPr lang="en-US" sz="1400">
                          <a:hlinkClick r:id="rId84" tooltip="roentgenium index"/>
                        </a:rPr>
                        <a:t>Rg</a:t>
                      </a:r>
                      <a:endParaRPr lang="en-US" sz="1400"/>
                    </a:p>
                  </a:txBody>
                  <a:tcPr marL="24047" marR="24047" marT="12024" marB="12024" anchor="ctr">
                    <a:lnL>
                      <a:noFill/>
                    </a:lnL>
                    <a:lnR>
                      <a:noFill/>
                    </a:lnR>
                    <a:lnT>
                      <a:noFill/>
                    </a:lnT>
                    <a:lnB>
                      <a:noFill/>
                    </a:lnB>
                  </a:tcPr>
                </a:tc>
                <a:tc>
                  <a:txBody>
                    <a:bodyPr/>
                    <a:lstStyle/>
                    <a:p>
                      <a:r>
                        <a:rPr lang="en-US" sz="1400"/>
                        <a:t>112</a:t>
                      </a:r>
                      <a:br>
                        <a:rPr lang="en-US" sz="1400"/>
                      </a:br>
                      <a:r>
                        <a:rPr lang="en-US" sz="1400">
                          <a:hlinkClick r:id="rId85" tooltip="copernicium index"/>
                        </a:rPr>
                        <a:t>Cn</a:t>
                      </a:r>
                      <a:endParaRPr lang="en-US" sz="1400"/>
                    </a:p>
                  </a:txBody>
                  <a:tcPr marL="24047" marR="24047" marT="12024" marB="12024" anchor="ctr">
                    <a:lnL>
                      <a:noFill/>
                    </a:lnL>
                    <a:lnR>
                      <a:noFill/>
                    </a:lnR>
                    <a:lnT>
                      <a:noFill/>
                    </a:lnT>
                    <a:lnB>
                      <a:noFill/>
                    </a:lnB>
                  </a:tcPr>
                </a:tc>
                <a:tc>
                  <a:txBody>
                    <a:bodyPr/>
                    <a:lstStyle/>
                    <a:p>
                      <a:r>
                        <a:rPr lang="en-US" sz="1400"/>
                        <a:t>113</a:t>
                      </a:r>
                      <a:br>
                        <a:rPr lang="en-US" sz="1400"/>
                      </a:br>
                      <a:r>
                        <a:rPr lang="en-US" sz="1400">
                          <a:hlinkClick r:id="rId86" tooltip="ununtrium index"/>
                        </a:rPr>
                        <a:t>Uut</a:t>
                      </a:r>
                      <a:endParaRPr lang="en-US" sz="1400"/>
                    </a:p>
                  </a:txBody>
                  <a:tcPr marL="24047" marR="24047" marT="12024" marB="12024" anchor="ctr">
                    <a:lnL>
                      <a:noFill/>
                    </a:lnL>
                    <a:lnR>
                      <a:noFill/>
                    </a:lnR>
                    <a:lnT>
                      <a:noFill/>
                    </a:lnT>
                    <a:lnB>
                      <a:noFill/>
                    </a:lnB>
                  </a:tcPr>
                </a:tc>
                <a:tc>
                  <a:txBody>
                    <a:bodyPr/>
                    <a:lstStyle/>
                    <a:p>
                      <a:r>
                        <a:rPr lang="en-US" sz="1400"/>
                        <a:t>114</a:t>
                      </a:r>
                      <a:br>
                        <a:rPr lang="en-US" sz="1400"/>
                      </a:br>
                      <a:r>
                        <a:rPr lang="en-US" sz="1400">
                          <a:hlinkClick r:id="rId87" tooltip="ununquadium index"/>
                        </a:rPr>
                        <a:t>Uuq</a:t>
                      </a:r>
                      <a:endParaRPr lang="en-US" sz="1400"/>
                    </a:p>
                  </a:txBody>
                  <a:tcPr marL="24047" marR="24047" marT="12024" marB="12024" anchor="ctr">
                    <a:lnL>
                      <a:noFill/>
                    </a:lnL>
                    <a:lnR>
                      <a:noFill/>
                    </a:lnR>
                    <a:lnT>
                      <a:noFill/>
                    </a:lnT>
                    <a:lnB>
                      <a:noFill/>
                    </a:lnB>
                  </a:tcPr>
                </a:tc>
                <a:tc>
                  <a:txBody>
                    <a:bodyPr/>
                    <a:lstStyle/>
                    <a:p>
                      <a:r>
                        <a:rPr lang="en-US" sz="1400"/>
                        <a:t>115</a:t>
                      </a:r>
                      <a:br>
                        <a:rPr lang="en-US" sz="1400"/>
                      </a:br>
                      <a:r>
                        <a:rPr lang="en-US" sz="1400">
                          <a:hlinkClick r:id="rId88" tooltip="ununpentium index"/>
                        </a:rPr>
                        <a:t>Uup</a:t>
                      </a:r>
                      <a:endParaRPr lang="en-US" sz="1400"/>
                    </a:p>
                  </a:txBody>
                  <a:tcPr marL="24047" marR="24047" marT="12024" marB="12024" anchor="ctr">
                    <a:lnL>
                      <a:noFill/>
                    </a:lnL>
                    <a:lnR>
                      <a:noFill/>
                    </a:lnR>
                    <a:lnT>
                      <a:noFill/>
                    </a:lnT>
                    <a:lnB>
                      <a:noFill/>
                    </a:lnB>
                  </a:tcPr>
                </a:tc>
                <a:tc>
                  <a:txBody>
                    <a:bodyPr/>
                    <a:lstStyle/>
                    <a:p>
                      <a:r>
                        <a:rPr lang="en-US" sz="1400"/>
                        <a:t>116</a:t>
                      </a:r>
                      <a:br>
                        <a:rPr lang="en-US" sz="1400"/>
                      </a:br>
                      <a:r>
                        <a:rPr lang="en-US" sz="1400">
                          <a:hlinkClick r:id="rId89" tooltip="ununhexium index"/>
                        </a:rPr>
                        <a:t>Uuh</a:t>
                      </a:r>
                      <a:endParaRPr lang="en-US" sz="1400"/>
                    </a:p>
                  </a:txBody>
                  <a:tcPr marL="24047" marR="24047" marT="12024" marB="12024" anchor="ctr">
                    <a:lnL>
                      <a:noFill/>
                    </a:lnL>
                    <a:lnR>
                      <a:noFill/>
                    </a:lnR>
                    <a:lnT>
                      <a:noFill/>
                    </a:lnT>
                    <a:lnB>
                      <a:noFill/>
                    </a:lnB>
                  </a:tcPr>
                </a:tc>
                <a:tc>
                  <a:txBody>
                    <a:bodyPr/>
                    <a:lstStyle/>
                    <a:p>
                      <a:r>
                        <a:rPr lang="en-US" sz="1400"/>
                        <a:t>117</a:t>
                      </a:r>
                      <a:br>
                        <a:rPr lang="en-US" sz="1400"/>
                      </a:br>
                      <a:r>
                        <a:rPr lang="en-US" sz="1400">
                          <a:hlinkClick r:id="rId90" tooltip="ununseptium index"/>
                        </a:rPr>
                        <a:t>Uus</a:t>
                      </a:r>
                      <a:endParaRPr lang="en-US" sz="1400"/>
                    </a:p>
                  </a:txBody>
                  <a:tcPr marL="24047" marR="24047" marT="12024" marB="12024" anchor="ctr">
                    <a:lnL>
                      <a:noFill/>
                    </a:lnL>
                    <a:lnR>
                      <a:noFill/>
                    </a:lnR>
                    <a:lnT>
                      <a:noFill/>
                    </a:lnT>
                    <a:lnB>
                      <a:noFill/>
                    </a:lnB>
                  </a:tcPr>
                </a:tc>
                <a:tc>
                  <a:txBody>
                    <a:bodyPr/>
                    <a:lstStyle/>
                    <a:p>
                      <a:r>
                        <a:rPr lang="en-US" sz="1400" dirty="0"/>
                        <a:t>118</a:t>
                      </a:r>
                      <a:br>
                        <a:rPr lang="en-US" sz="1400" dirty="0"/>
                      </a:br>
                      <a:r>
                        <a:rPr lang="en-US" sz="1400" dirty="0" err="1">
                          <a:hlinkClick r:id="rId91" tooltip="ununoctium index"/>
                        </a:rPr>
                        <a:t>Uuo</a:t>
                      </a:r>
                      <a:endParaRPr lang="en-US" sz="1400" dirty="0"/>
                    </a:p>
                  </a:txBody>
                  <a:tcPr marL="24047" marR="24047" marT="12024" marB="12024" anchor="ctr">
                    <a:lnL>
                      <a:noFill/>
                    </a:lnL>
                    <a:lnR>
                      <a:noFill/>
                    </a:lnR>
                    <a:lnT>
                      <a:noFill/>
                    </a:lnT>
                    <a:lnB>
                      <a:noFill/>
                    </a:lnB>
                  </a:tcPr>
                </a:tc>
              </a:tr>
              <a:tr h="125907">
                <a:tc>
                  <a:txBody>
                    <a:bodyPr/>
                    <a:lstStyle/>
                    <a:p>
                      <a:r>
                        <a:rPr lang="en-US" sz="1400"/>
                        <a:t> </a:t>
                      </a:r>
                    </a:p>
                  </a:txBody>
                  <a:tcPr marL="24047" marR="24047" marT="12024" marB="12024" anchor="ctr">
                    <a:lnL>
                      <a:noFill/>
                    </a:lnL>
                    <a:lnR>
                      <a:noFill/>
                    </a:lnR>
                    <a:lnT>
                      <a:noFill/>
                    </a:lnT>
                    <a:lnB>
                      <a:noFill/>
                    </a:lnB>
                  </a:tcPr>
                </a:tc>
                <a:tc gridSpan="19">
                  <a:txBody>
                    <a:bodyPr/>
                    <a:lstStyle/>
                    <a:p>
                      <a:endParaRPr lang="en-US" sz="1400"/>
                    </a:p>
                  </a:txBody>
                  <a:tcPr marL="24047" marR="24047" marT="12024" marB="12024"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2632">
                <a:tc gridSpan="3">
                  <a:txBody>
                    <a:bodyPr/>
                    <a:lstStyle/>
                    <a:p>
                      <a:r>
                        <a:rPr lang="en-US" sz="1400"/>
                        <a:t>*Lanthanoids</a:t>
                      </a:r>
                    </a:p>
                  </a:txBody>
                  <a:tcPr marL="24047" marR="24047" marT="12024" marB="12024"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r>
                        <a:rPr lang="en-US" sz="1400"/>
                        <a:t>*</a:t>
                      </a:r>
                    </a:p>
                  </a:txBody>
                  <a:tcPr marL="24047" marR="24047" marT="12024" marB="12024" anchor="ctr">
                    <a:lnL>
                      <a:noFill/>
                    </a:lnL>
                    <a:lnR>
                      <a:noFill/>
                    </a:lnR>
                    <a:lnT>
                      <a:noFill/>
                    </a:lnT>
                    <a:lnB>
                      <a:noFill/>
                    </a:lnB>
                  </a:tcPr>
                </a:tc>
                <a:tc>
                  <a:txBody>
                    <a:bodyPr/>
                    <a:lstStyle/>
                    <a:p>
                      <a:r>
                        <a:rPr lang="en-US" sz="1400"/>
                        <a:t>57</a:t>
                      </a:r>
                      <a:br>
                        <a:rPr lang="en-US" sz="1400"/>
                      </a:br>
                      <a:r>
                        <a:rPr lang="en-US" sz="1400">
                          <a:hlinkClick r:id="rId92" tooltip="lanthanum index"/>
                        </a:rPr>
                        <a:t>La</a:t>
                      </a:r>
                      <a:endParaRPr lang="en-US" sz="1400"/>
                    </a:p>
                  </a:txBody>
                  <a:tcPr marL="24047" marR="24047" marT="12024" marB="12024" anchor="ctr">
                    <a:lnL>
                      <a:noFill/>
                    </a:lnL>
                    <a:lnR>
                      <a:noFill/>
                    </a:lnR>
                    <a:lnT>
                      <a:noFill/>
                    </a:lnT>
                    <a:lnB>
                      <a:noFill/>
                    </a:lnB>
                  </a:tcPr>
                </a:tc>
                <a:tc>
                  <a:txBody>
                    <a:bodyPr/>
                    <a:lstStyle/>
                    <a:p>
                      <a:r>
                        <a:rPr lang="en-US" sz="1400"/>
                        <a:t>58</a:t>
                      </a:r>
                      <a:br>
                        <a:rPr lang="en-US" sz="1400"/>
                      </a:br>
                      <a:r>
                        <a:rPr lang="en-US" sz="1400">
                          <a:hlinkClick r:id="rId93" tooltip="cerium index"/>
                        </a:rPr>
                        <a:t>Ce</a:t>
                      </a:r>
                      <a:endParaRPr lang="en-US" sz="1400"/>
                    </a:p>
                  </a:txBody>
                  <a:tcPr marL="24047" marR="24047" marT="12024" marB="12024" anchor="ctr">
                    <a:lnL>
                      <a:noFill/>
                    </a:lnL>
                    <a:lnR>
                      <a:noFill/>
                    </a:lnR>
                    <a:lnT>
                      <a:noFill/>
                    </a:lnT>
                    <a:lnB>
                      <a:noFill/>
                    </a:lnB>
                  </a:tcPr>
                </a:tc>
                <a:tc>
                  <a:txBody>
                    <a:bodyPr/>
                    <a:lstStyle/>
                    <a:p>
                      <a:r>
                        <a:rPr lang="en-US" sz="1400"/>
                        <a:t>59</a:t>
                      </a:r>
                      <a:br>
                        <a:rPr lang="en-US" sz="1400"/>
                      </a:br>
                      <a:r>
                        <a:rPr lang="en-US" sz="1400">
                          <a:hlinkClick r:id="rId94" tooltip="praseodymium index"/>
                        </a:rPr>
                        <a:t>Pr</a:t>
                      </a:r>
                      <a:endParaRPr lang="en-US" sz="1400"/>
                    </a:p>
                  </a:txBody>
                  <a:tcPr marL="24047" marR="24047" marT="12024" marB="12024" anchor="ctr">
                    <a:lnL>
                      <a:noFill/>
                    </a:lnL>
                    <a:lnR>
                      <a:noFill/>
                    </a:lnR>
                    <a:lnT>
                      <a:noFill/>
                    </a:lnT>
                    <a:lnB>
                      <a:noFill/>
                    </a:lnB>
                  </a:tcPr>
                </a:tc>
                <a:tc>
                  <a:txBody>
                    <a:bodyPr/>
                    <a:lstStyle/>
                    <a:p>
                      <a:r>
                        <a:rPr lang="en-US" sz="1400"/>
                        <a:t>60</a:t>
                      </a:r>
                      <a:br>
                        <a:rPr lang="en-US" sz="1400"/>
                      </a:br>
                      <a:r>
                        <a:rPr lang="en-US" sz="1400">
                          <a:hlinkClick r:id="rId95" tooltip="neodymium index"/>
                        </a:rPr>
                        <a:t>Nd</a:t>
                      </a:r>
                      <a:endParaRPr lang="en-US" sz="1400"/>
                    </a:p>
                  </a:txBody>
                  <a:tcPr marL="24047" marR="24047" marT="12024" marB="12024" anchor="ctr">
                    <a:lnL>
                      <a:noFill/>
                    </a:lnL>
                    <a:lnR>
                      <a:noFill/>
                    </a:lnR>
                    <a:lnT>
                      <a:noFill/>
                    </a:lnT>
                    <a:lnB>
                      <a:noFill/>
                    </a:lnB>
                  </a:tcPr>
                </a:tc>
                <a:tc>
                  <a:txBody>
                    <a:bodyPr/>
                    <a:lstStyle/>
                    <a:p>
                      <a:r>
                        <a:rPr lang="en-US" sz="1400"/>
                        <a:t>61</a:t>
                      </a:r>
                      <a:br>
                        <a:rPr lang="en-US" sz="1400"/>
                      </a:br>
                      <a:r>
                        <a:rPr lang="en-US" sz="1400">
                          <a:hlinkClick r:id="rId96" tooltip="promethium index"/>
                        </a:rPr>
                        <a:t>Pm</a:t>
                      </a:r>
                      <a:endParaRPr lang="en-US" sz="1400"/>
                    </a:p>
                  </a:txBody>
                  <a:tcPr marL="24047" marR="24047" marT="12024" marB="12024" anchor="ctr">
                    <a:lnL>
                      <a:noFill/>
                    </a:lnL>
                    <a:lnR>
                      <a:noFill/>
                    </a:lnR>
                    <a:lnT>
                      <a:noFill/>
                    </a:lnT>
                    <a:lnB>
                      <a:noFill/>
                    </a:lnB>
                  </a:tcPr>
                </a:tc>
                <a:tc>
                  <a:txBody>
                    <a:bodyPr/>
                    <a:lstStyle/>
                    <a:p>
                      <a:r>
                        <a:rPr lang="en-US" sz="1400"/>
                        <a:t>62</a:t>
                      </a:r>
                      <a:br>
                        <a:rPr lang="en-US" sz="1400"/>
                      </a:br>
                      <a:r>
                        <a:rPr lang="en-US" sz="1400">
                          <a:hlinkClick r:id="rId97" tooltip="samarium index"/>
                        </a:rPr>
                        <a:t>Sm</a:t>
                      </a:r>
                      <a:endParaRPr lang="en-US" sz="1400"/>
                    </a:p>
                  </a:txBody>
                  <a:tcPr marL="24047" marR="24047" marT="12024" marB="12024" anchor="ctr">
                    <a:lnL>
                      <a:noFill/>
                    </a:lnL>
                    <a:lnR>
                      <a:noFill/>
                    </a:lnR>
                    <a:lnT>
                      <a:noFill/>
                    </a:lnT>
                    <a:lnB>
                      <a:noFill/>
                    </a:lnB>
                  </a:tcPr>
                </a:tc>
                <a:tc>
                  <a:txBody>
                    <a:bodyPr/>
                    <a:lstStyle/>
                    <a:p>
                      <a:r>
                        <a:rPr lang="en-US" sz="1400"/>
                        <a:t>63</a:t>
                      </a:r>
                      <a:br>
                        <a:rPr lang="en-US" sz="1400"/>
                      </a:br>
                      <a:r>
                        <a:rPr lang="en-US" sz="1400">
                          <a:hlinkClick r:id="rId98" tooltip="europium index"/>
                        </a:rPr>
                        <a:t>Eu</a:t>
                      </a:r>
                      <a:endParaRPr lang="en-US" sz="1400"/>
                    </a:p>
                  </a:txBody>
                  <a:tcPr marL="24047" marR="24047" marT="12024" marB="12024" anchor="ctr">
                    <a:lnL>
                      <a:noFill/>
                    </a:lnL>
                    <a:lnR>
                      <a:noFill/>
                    </a:lnR>
                    <a:lnT>
                      <a:noFill/>
                    </a:lnT>
                    <a:lnB>
                      <a:noFill/>
                    </a:lnB>
                  </a:tcPr>
                </a:tc>
                <a:tc>
                  <a:txBody>
                    <a:bodyPr/>
                    <a:lstStyle/>
                    <a:p>
                      <a:r>
                        <a:rPr lang="en-US" sz="1400"/>
                        <a:t>64</a:t>
                      </a:r>
                      <a:br>
                        <a:rPr lang="en-US" sz="1400"/>
                      </a:br>
                      <a:r>
                        <a:rPr lang="en-US" sz="1400">
                          <a:hlinkClick r:id="rId99" tooltip="gadolinium index"/>
                        </a:rPr>
                        <a:t>Gd</a:t>
                      </a:r>
                      <a:endParaRPr lang="en-US" sz="1400"/>
                    </a:p>
                  </a:txBody>
                  <a:tcPr marL="24047" marR="24047" marT="12024" marB="12024" anchor="ctr">
                    <a:lnL>
                      <a:noFill/>
                    </a:lnL>
                    <a:lnR>
                      <a:noFill/>
                    </a:lnR>
                    <a:lnT>
                      <a:noFill/>
                    </a:lnT>
                    <a:lnB>
                      <a:noFill/>
                    </a:lnB>
                  </a:tcPr>
                </a:tc>
                <a:tc>
                  <a:txBody>
                    <a:bodyPr/>
                    <a:lstStyle/>
                    <a:p>
                      <a:r>
                        <a:rPr lang="en-US" sz="1400"/>
                        <a:t>65</a:t>
                      </a:r>
                      <a:br>
                        <a:rPr lang="en-US" sz="1400"/>
                      </a:br>
                      <a:r>
                        <a:rPr lang="en-US" sz="1400">
                          <a:hlinkClick r:id="rId100" tooltip="terbium index"/>
                        </a:rPr>
                        <a:t>Tb</a:t>
                      </a:r>
                      <a:endParaRPr lang="en-US" sz="1400"/>
                    </a:p>
                  </a:txBody>
                  <a:tcPr marL="24047" marR="24047" marT="12024" marB="12024" anchor="ctr">
                    <a:lnL>
                      <a:noFill/>
                    </a:lnL>
                    <a:lnR>
                      <a:noFill/>
                    </a:lnR>
                    <a:lnT>
                      <a:noFill/>
                    </a:lnT>
                    <a:lnB>
                      <a:noFill/>
                    </a:lnB>
                  </a:tcPr>
                </a:tc>
                <a:tc>
                  <a:txBody>
                    <a:bodyPr/>
                    <a:lstStyle/>
                    <a:p>
                      <a:r>
                        <a:rPr lang="en-US" sz="1400"/>
                        <a:t>66</a:t>
                      </a:r>
                      <a:br>
                        <a:rPr lang="en-US" sz="1400"/>
                      </a:br>
                      <a:r>
                        <a:rPr lang="en-US" sz="1400">
                          <a:hlinkClick r:id="rId101" tooltip="dysprosium index"/>
                        </a:rPr>
                        <a:t>Dy</a:t>
                      </a:r>
                      <a:endParaRPr lang="en-US" sz="1400"/>
                    </a:p>
                  </a:txBody>
                  <a:tcPr marL="24047" marR="24047" marT="12024" marB="12024" anchor="ctr">
                    <a:lnL>
                      <a:noFill/>
                    </a:lnL>
                    <a:lnR>
                      <a:noFill/>
                    </a:lnR>
                    <a:lnT>
                      <a:noFill/>
                    </a:lnT>
                    <a:lnB>
                      <a:noFill/>
                    </a:lnB>
                  </a:tcPr>
                </a:tc>
                <a:tc>
                  <a:txBody>
                    <a:bodyPr/>
                    <a:lstStyle/>
                    <a:p>
                      <a:r>
                        <a:rPr lang="en-US" sz="1400"/>
                        <a:t>67</a:t>
                      </a:r>
                      <a:br>
                        <a:rPr lang="en-US" sz="1400"/>
                      </a:br>
                      <a:r>
                        <a:rPr lang="en-US" sz="1400">
                          <a:hlinkClick r:id="rId102" tooltip="holmium index"/>
                        </a:rPr>
                        <a:t>Ho</a:t>
                      </a:r>
                      <a:endParaRPr lang="en-US" sz="1400"/>
                    </a:p>
                  </a:txBody>
                  <a:tcPr marL="24047" marR="24047" marT="12024" marB="12024" anchor="ctr">
                    <a:lnL>
                      <a:noFill/>
                    </a:lnL>
                    <a:lnR>
                      <a:noFill/>
                    </a:lnR>
                    <a:lnT>
                      <a:noFill/>
                    </a:lnT>
                    <a:lnB>
                      <a:noFill/>
                    </a:lnB>
                  </a:tcPr>
                </a:tc>
                <a:tc>
                  <a:txBody>
                    <a:bodyPr/>
                    <a:lstStyle/>
                    <a:p>
                      <a:r>
                        <a:rPr lang="en-US" sz="1400"/>
                        <a:t>68</a:t>
                      </a:r>
                      <a:br>
                        <a:rPr lang="en-US" sz="1400"/>
                      </a:br>
                      <a:r>
                        <a:rPr lang="en-US" sz="1400">
                          <a:hlinkClick r:id="rId103" tooltip="erbium index"/>
                        </a:rPr>
                        <a:t>Er</a:t>
                      </a:r>
                      <a:endParaRPr lang="en-US" sz="1400"/>
                    </a:p>
                  </a:txBody>
                  <a:tcPr marL="24047" marR="24047" marT="12024" marB="12024" anchor="ctr">
                    <a:lnL>
                      <a:noFill/>
                    </a:lnL>
                    <a:lnR>
                      <a:noFill/>
                    </a:lnR>
                    <a:lnT>
                      <a:noFill/>
                    </a:lnT>
                    <a:lnB>
                      <a:noFill/>
                    </a:lnB>
                  </a:tcPr>
                </a:tc>
                <a:tc>
                  <a:txBody>
                    <a:bodyPr/>
                    <a:lstStyle/>
                    <a:p>
                      <a:r>
                        <a:rPr lang="en-US" sz="1400"/>
                        <a:t>69</a:t>
                      </a:r>
                      <a:br>
                        <a:rPr lang="en-US" sz="1400"/>
                      </a:br>
                      <a:r>
                        <a:rPr lang="en-US" sz="1400">
                          <a:hlinkClick r:id="rId104" tooltip="thulium index"/>
                        </a:rPr>
                        <a:t>Tm</a:t>
                      </a:r>
                      <a:endParaRPr lang="en-US" sz="1400"/>
                    </a:p>
                  </a:txBody>
                  <a:tcPr marL="24047" marR="24047" marT="12024" marB="12024" anchor="ctr">
                    <a:lnL>
                      <a:noFill/>
                    </a:lnL>
                    <a:lnR>
                      <a:noFill/>
                    </a:lnR>
                    <a:lnT>
                      <a:noFill/>
                    </a:lnT>
                    <a:lnB>
                      <a:noFill/>
                    </a:lnB>
                  </a:tcPr>
                </a:tc>
                <a:tc>
                  <a:txBody>
                    <a:bodyPr/>
                    <a:lstStyle/>
                    <a:p>
                      <a:r>
                        <a:rPr lang="en-US" sz="1400"/>
                        <a:t>70</a:t>
                      </a:r>
                      <a:br>
                        <a:rPr lang="en-US" sz="1400"/>
                      </a:br>
                      <a:r>
                        <a:rPr lang="en-US" sz="1400">
                          <a:hlinkClick r:id="rId105" tooltip="ytterbium index"/>
                        </a:rPr>
                        <a:t>Yb</a:t>
                      </a:r>
                      <a:endParaRPr lang="en-US" sz="1400"/>
                    </a:p>
                  </a:txBody>
                  <a:tcPr marL="24047" marR="24047" marT="12024" marB="12024" anchor="ctr">
                    <a:lnL>
                      <a:noFill/>
                    </a:lnL>
                    <a:lnR>
                      <a:noFill/>
                    </a:lnR>
                    <a:lnT>
                      <a:noFill/>
                    </a:lnT>
                    <a:lnB>
                      <a:noFill/>
                    </a:lnB>
                  </a:tcPr>
                </a:tc>
                <a:tc gridSpan="2">
                  <a:txBody>
                    <a:bodyPr/>
                    <a:lstStyle/>
                    <a:p>
                      <a:endParaRPr lang="en-US" sz="1400"/>
                    </a:p>
                  </a:txBody>
                  <a:tcPr marL="24047" marR="24047" marT="12024" marB="12024" anchor="ctr">
                    <a:lnL>
                      <a:noFill/>
                    </a:lnL>
                    <a:lnR>
                      <a:noFill/>
                    </a:lnR>
                    <a:lnT>
                      <a:noFill/>
                    </a:lnT>
                    <a:lnB>
                      <a:noFill/>
                    </a:lnB>
                  </a:tcPr>
                </a:tc>
                <a:tc hMerge="1">
                  <a:txBody>
                    <a:bodyPr/>
                    <a:lstStyle/>
                    <a:p>
                      <a:endParaRPr lang="en-US"/>
                    </a:p>
                  </a:txBody>
                  <a:tcPr/>
                </a:tc>
              </a:tr>
              <a:tr h="483239">
                <a:tc gridSpan="3">
                  <a:txBody>
                    <a:bodyPr/>
                    <a:lstStyle/>
                    <a:p>
                      <a:r>
                        <a:rPr lang="en-US" sz="1400"/>
                        <a:t>**Actinoids</a:t>
                      </a:r>
                    </a:p>
                  </a:txBody>
                  <a:tcPr marL="24047" marR="24047" marT="12024" marB="12024"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r>
                        <a:rPr lang="en-US" sz="1400"/>
                        <a:t>**</a:t>
                      </a:r>
                    </a:p>
                  </a:txBody>
                  <a:tcPr marL="24047" marR="24047" marT="12024" marB="12024" anchor="ctr">
                    <a:lnL>
                      <a:noFill/>
                    </a:lnL>
                    <a:lnR>
                      <a:noFill/>
                    </a:lnR>
                    <a:lnT>
                      <a:noFill/>
                    </a:lnT>
                    <a:lnB>
                      <a:noFill/>
                    </a:lnB>
                  </a:tcPr>
                </a:tc>
                <a:tc>
                  <a:txBody>
                    <a:bodyPr/>
                    <a:lstStyle/>
                    <a:p>
                      <a:r>
                        <a:rPr lang="en-US" sz="1400"/>
                        <a:t>89</a:t>
                      </a:r>
                      <a:br>
                        <a:rPr lang="en-US" sz="1400"/>
                      </a:br>
                      <a:r>
                        <a:rPr lang="en-US" sz="1400">
                          <a:hlinkClick r:id="rId106" tooltip="actinium index"/>
                        </a:rPr>
                        <a:t>Ac</a:t>
                      </a:r>
                      <a:endParaRPr lang="en-US" sz="1400"/>
                    </a:p>
                  </a:txBody>
                  <a:tcPr marL="24047" marR="24047" marT="12024" marB="12024" anchor="ctr">
                    <a:lnL>
                      <a:noFill/>
                    </a:lnL>
                    <a:lnR>
                      <a:noFill/>
                    </a:lnR>
                    <a:lnT>
                      <a:noFill/>
                    </a:lnT>
                    <a:lnB>
                      <a:noFill/>
                    </a:lnB>
                  </a:tcPr>
                </a:tc>
                <a:tc>
                  <a:txBody>
                    <a:bodyPr/>
                    <a:lstStyle/>
                    <a:p>
                      <a:r>
                        <a:rPr lang="en-US" sz="1400"/>
                        <a:t>90</a:t>
                      </a:r>
                      <a:br>
                        <a:rPr lang="en-US" sz="1400"/>
                      </a:br>
                      <a:r>
                        <a:rPr lang="en-US" sz="1400">
                          <a:hlinkClick r:id="rId107" tooltip="thorium index"/>
                        </a:rPr>
                        <a:t>Th</a:t>
                      </a:r>
                      <a:endParaRPr lang="en-US" sz="1400"/>
                    </a:p>
                  </a:txBody>
                  <a:tcPr marL="24047" marR="24047" marT="12024" marB="12024" anchor="ctr">
                    <a:lnL>
                      <a:noFill/>
                    </a:lnL>
                    <a:lnR>
                      <a:noFill/>
                    </a:lnR>
                    <a:lnT>
                      <a:noFill/>
                    </a:lnT>
                    <a:lnB>
                      <a:noFill/>
                    </a:lnB>
                  </a:tcPr>
                </a:tc>
                <a:tc>
                  <a:txBody>
                    <a:bodyPr/>
                    <a:lstStyle/>
                    <a:p>
                      <a:r>
                        <a:rPr lang="en-US" sz="1400"/>
                        <a:t>91</a:t>
                      </a:r>
                      <a:br>
                        <a:rPr lang="en-US" sz="1400"/>
                      </a:br>
                      <a:r>
                        <a:rPr lang="en-US" sz="1400">
                          <a:hlinkClick r:id="rId108" tooltip="protactinium index"/>
                        </a:rPr>
                        <a:t>Pa</a:t>
                      </a:r>
                      <a:endParaRPr lang="en-US" sz="1400"/>
                    </a:p>
                  </a:txBody>
                  <a:tcPr marL="24047" marR="24047" marT="12024" marB="12024" anchor="ctr">
                    <a:lnL>
                      <a:noFill/>
                    </a:lnL>
                    <a:lnR>
                      <a:noFill/>
                    </a:lnR>
                    <a:lnT>
                      <a:noFill/>
                    </a:lnT>
                    <a:lnB>
                      <a:noFill/>
                    </a:lnB>
                  </a:tcPr>
                </a:tc>
                <a:tc>
                  <a:txBody>
                    <a:bodyPr/>
                    <a:lstStyle/>
                    <a:p>
                      <a:r>
                        <a:rPr lang="en-US" sz="1400"/>
                        <a:t>92</a:t>
                      </a:r>
                      <a:br>
                        <a:rPr lang="en-US" sz="1400"/>
                      </a:br>
                      <a:r>
                        <a:rPr lang="en-US" sz="1400">
                          <a:hlinkClick r:id="rId109" tooltip="uranium index"/>
                        </a:rPr>
                        <a:t>U</a:t>
                      </a:r>
                      <a:endParaRPr lang="en-US" sz="1400"/>
                    </a:p>
                  </a:txBody>
                  <a:tcPr marL="24047" marR="24047" marT="12024" marB="12024" anchor="ctr">
                    <a:lnL>
                      <a:noFill/>
                    </a:lnL>
                    <a:lnR>
                      <a:noFill/>
                    </a:lnR>
                    <a:lnT>
                      <a:noFill/>
                    </a:lnT>
                    <a:lnB>
                      <a:noFill/>
                    </a:lnB>
                  </a:tcPr>
                </a:tc>
                <a:tc>
                  <a:txBody>
                    <a:bodyPr/>
                    <a:lstStyle/>
                    <a:p>
                      <a:r>
                        <a:rPr lang="en-US" sz="1400"/>
                        <a:t>93</a:t>
                      </a:r>
                      <a:br>
                        <a:rPr lang="en-US" sz="1400"/>
                      </a:br>
                      <a:r>
                        <a:rPr lang="en-US" sz="1400">
                          <a:hlinkClick r:id="rId110" tooltip="neptunium index"/>
                        </a:rPr>
                        <a:t>Np</a:t>
                      </a:r>
                      <a:endParaRPr lang="en-US" sz="1400"/>
                    </a:p>
                  </a:txBody>
                  <a:tcPr marL="24047" marR="24047" marT="12024" marB="12024" anchor="ctr">
                    <a:lnL>
                      <a:noFill/>
                    </a:lnL>
                    <a:lnR>
                      <a:noFill/>
                    </a:lnR>
                    <a:lnT>
                      <a:noFill/>
                    </a:lnT>
                    <a:lnB>
                      <a:noFill/>
                    </a:lnB>
                  </a:tcPr>
                </a:tc>
                <a:tc>
                  <a:txBody>
                    <a:bodyPr/>
                    <a:lstStyle/>
                    <a:p>
                      <a:r>
                        <a:rPr lang="en-US" sz="1400"/>
                        <a:t>94</a:t>
                      </a:r>
                      <a:br>
                        <a:rPr lang="en-US" sz="1400"/>
                      </a:br>
                      <a:r>
                        <a:rPr lang="en-US" sz="1400">
                          <a:hlinkClick r:id="rId111" tooltip="plutonium index"/>
                        </a:rPr>
                        <a:t>Pu</a:t>
                      </a:r>
                      <a:endParaRPr lang="en-US" sz="1400"/>
                    </a:p>
                  </a:txBody>
                  <a:tcPr marL="24047" marR="24047" marT="12024" marB="12024" anchor="ctr">
                    <a:lnL>
                      <a:noFill/>
                    </a:lnL>
                    <a:lnR>
                      <a:noFill/>
                    </a:lnR>
                    <a:lnT>
                      <a:noFill/>
                    </a:lnT>
                    <a:lnB>
                      <a:noFill/>
                    </a:lnB>
                  </a:tcPr>
                </a:tc>
                <a:tc>
                  <a:txBody>
                    <a:bodyPr/>
                    <a:lstStyle/>
                    <a:p>
                      <a:r>
                        <a:rPr lang="en-US" sz="1400"/>
                        <a:t>95</a:t>
                      </a:r>
                      <a:br>
                        <a:rPr lang="en-US" sz="1400"/>
                      </a:br>
                      <a:r>
                        <a:rPr lang="en-US" sz="1400">
                          <a:hlinkClick r:id="rId112" tooltip="americium index"/>
                        </a:rPr>
                        <a:t>Am</a:t>
                      </a:r>
                      <a:endParaRPr lang="en-US" sz="1400"/>
                    </a:p>
                  </a:txBody>
                  <a:tcPr marL="24047" marR="24047" marT="12024" marB="12024" anchor="ctr">
                    <a:lnL>
                      <a:noFill/>
                    </a:lnL>
                    <a:lnR>
                      <a:noFill/>
                    </a:lnR>
                    <a:lnT>
                      <a:noFill/>
                    </a:lnT>
                    <a:lnB>
                      <a:noFill/>
                    </a:lnB>
                  </a:tcPr>
                </a:tc>
                <a:tc>
                  <a:txBody>
                    <a:bodyPr/>
                    <a:lstStyle/>
                    <a:p>
                      <a:r>
                        <a:rPr lang="en-US" sz="1400"/>
                        <a:t>96</a:t>
                      </a:r>
                      <a:br>
                        <a:rPr lang="en-US" sz="1400"/>
                      </a:br>
                      <a:r>
                        <a:rPr lang="en-US" sz="1400">
                          <a:hlinkClick r:id="rId113" tooltip="curium index"/>
                        </a:rPr>
                        <a:t>Cm</a:t>
                      </a:r>
                      <a:endParaRPr lang="en-US" sz="1400"/>
                    </a:p>
                  </a:txBody>
                  <a:tcPr marL="24047" marR="24047" marT="12024" marB="12024" anchor="ctr">
                    <a:lnL>
                      <a:noFill/>
                    </a:lnL>
                    <a:lnR>
                      <a:noFill/>
                    </a:lnR>
                    <a:lnT>
                      <a:noFill/>
                    </a:lnT>
                    <a:lnB>
                      <a:noFill/>
                    </a:lnB>
                  </a:tcPr>
                </a:tc>
                <a:tc>
                  <a:txBody>
                    <a:bodyPr/>
                    <a:lstStyle/>
                    <a:p>
                      <a:r>
                        <a:rPr lang="en-US" sz="1400"/>
                        <a:t>97</a:t>
                      </a:r>
                      <a:br>
                        <a:rPr lang="en-US" sz="1400"/>
                      </a:br>
                      <a:r>
                        <a:rPr lang="en-US" sz="1400">
                          <a:hlinkClick r:id="rId114" tooltip="berkelium index"/>
                        </a:rPr>
                        <a:t>Bk</a:t>
                      </a:r>
                      <a:endParaRPr lang="en-US" sz="1400"/>
                    </a:p>
                  </a:txBody>
                  <a:tcPr marL="24047" marR="24047" marT="12024" marB="12024" anchor="ctr">
                    <a:lnL>
                      <a:noFill/>
                    </a:lnL>
                    <a:lnR>
                      <a:noFill/>
                    </a:lnR>
                    <a:lnT>
                      <a:noFill/>
                    </a:lnT>
                    <a:lnB>
                      <a:noFill/>
                    </a:lnB>
                  </a:tcPr>
                </a:tc>
                <a:tc>
                  <a:txBody>
                    <a:bodyPr/>
                    <a:lstStyle/>
                    <a:p>
                      <a:r>
                        <a:rPr lang="en-US" sz="1400"/>
                        <a:t>98</a:t>
                      </a:r>
                      <a:br>
                        <a:rPr lang="en-US" sz="1400"/>
                      </a:br>
                      <a:r>
                        <a:rPr lang="en-US" sz="1400">
                          <a:hlinkClick r:id="rId115" tooltip="californium index"/>
                        </a:rPr>
                        <a:t>Cf</a:t>
                      </a:r>
                      <a:endParaRPr lang="en-US" sz="1400"/>
                    </a:p>
                  </a:txBody>
                  <a:tcPr marL="24047" marR="24047" marT="12024" marB="12024" anchor="ctr">
                    <a:lnL>
                      <a:noFill/>
                    </a:lnL>
                    <a:lnR>
                      <a:noFill/>
                    </a:lnR>
                    <a:lnT>
                      <a:noFill/>
                    </a:lnT>
                    <a:lnB>
                      <a:noFill/>
                    </a:lnB>
                  </a:tcPr>
                </a:tc>
                <a:tc>
                  <a:txBody>
                    <a:bodyPr/>
                    <a:lstStyle/>
                    <a:p>
                      <a:r>
                        <a:rPr lang="en-US" sz="1400"/>
                        <a:t>99</a:t>
                      </a:r>
                      <a:br>
                        <a:rPr lang="en-US" sz="1400"/>
                      </a:br>
                      <a:r>
                        <a:rPr lang="en-US" sz="1400">
                          <a:hlinkClick r:id="rId116" tooltip="einsteinium index"/>
                        </a:rPr>
                        <a:t>Es</a:t>
                      </a:r>
                      <a:endParaRPr lang="en-US" sz="1400"/>
                    </a:p>
                  </a:txBody>
                  <a:tcPr marL="24047" marR="24047" marT="12024" marB="12024" anchor="ctr">
                    <a:lnL>
                      <a:noFill/>
                    </a:lnL>
                    <a:lnR>
                      <a:noFill/>
                    </a:lnR>
                    <a:lnT>
                      <a:noFill/>
                    </a:lnT>
                    <a:lnB>
                      <a:noFill/>
                    </a:lnB>
                  </a:tcPr>
                </a:tc>
                <a:tc>
                  <a:txBody>
                    <a:bodyPr/>
                    <a:lstStyle/>
                    <a:p>
                      <a:r>
                        <a:rPr lang="en-US" sz="1400"/>
                        <a:t>100</a:t>
                      </a:r>
                      <a:br>
                        <a:rPr lang="en-US" sz="1400"/>
                      </a:br>
                      <a:r>
                        <a:rPr lang="en-US" sz="1400">
                          <a:hlinkClick r:id="rId117" tooltip="fermium index"/>
                        </a:rPr>
                        <a:t>Fm</a:t>
                      </a:r>
                      <a:endParaRPr lang="en-US" sz="1400"/>
                    </a:p>
                  </a:txBody>
                  <a:tcPr marL="24047" marR="24047" marT="12024" marB="12024" anchor="ctr">
                    <a:lnL>
                      <a:noFill/>
                    </a:lnL>
                    <a:lnR>
                      <a:noFill/>
                    </a:lnR>
                    <a:lnT>
                      <a:noFill/>
                    </a:lnT>
                    <a:lnB>
                      <a:noFill/>
                    </a:lnB>
                  </a:tcPr>
                </a:tc>
                <a:tc>
                  <a:txBody>
                    <a:bodyPr/>
                    <a:lstStyle/>
                    <a:p>
                      <a:r>
                        <a:rPr lang="en-US" sz="1400"/>
                        <a:t>101</a:t>
                      </a:r>
                      <a:br>
                        <a:rPr lang="en-US" sz="1400"/>
                      </a:br>
                      <a:r>
                        <a:rPr lang="en-US" sz="1400">
                          <a:hlinkClick r:id="rId118" tooltip="mendelevium index"/>
                        </a:rPr>
                        <a:t>Md</a:t>
                      </a:r>
                      <a:endParaRPr lang="en-US" sz="1400"/>
                    </a:p>
                  </a:txBody>
                  <a:tcPr marL="24047" marR="24047" marT="12024" marB="12024" anchor="ctr">
                    <a:lnL>
                      <a:noFill/>
                    </a:lnL>
                    <a:lnR>
                      <a:noFill/>
                    </a:lnR>
                    <a:lnT>
                      <a:noFill/>
                    </a:lnT>
                    <a:lnB>
                      <a:noFill/>
                    </a:lnB>
                  </a:tcPr>
                </a:tc>
                <a:tc>
                  <a:txBody>
                    <a:bodyPr/>
                    <a:lstStyle/>
                    <a:p>
                      <a:r>
                        <a:rPr lang="en-US" sz="1400"/>
                        <a:t>102</a:t>
                      </a:r>
                      <a:br>
                        <a:rPr lang="en-US" sz="1400"/>
                      </a:br>
                      <a:r>
                        <a:rPr lang="en-US" sz="1400">
                          <a:hlinkClick r:id="rId119" tooltip="nobelium index"/>
                        </a:rPr>
                        <a:t>No</a:t>
                      </a:r>
                      <a:endParaRPr lang="en-US" sz="1400"/>
                    </a:p>
                  </a:txBody>
                  <a:tcPr marL="24047" marR="24047" marT="12024" marB="12024" anchor="ctr">
                    <a:lnL>
                      <a:noFill/>
                    </a:lnL>
                    <a:lnR>
                      <a:noFill/>
                    </a:lnR>
                    <a:lnT>
                      <a:noFill/>
                    </a:lnT>
                    <a:lnB>
                      <a:noFill/>
                    </a:lnB>
                  </a:tcPr>
                </a:tc>
                <a:tc gridSpan="2">
                  <a:txBody>
                    <a:bodyPr/>
                    <a:lstStyle/>
                    <a:p>
                      <a:endParaRPr lang="en-US" sz="1400" dirty="0"/>
                    </a:p>
                  </a:txBody>
                  <a:tcPr marL="24047" marR="24047" marT="12024" marB="12024" anchor="ctr">
                    <a:lnL>
                      <a:noFill/>
                    </a:lnL>
                    <a:lnR>
                      <a:noFill/>
                    </a:lnR>
                    <a:lnT>
                      <a:noFill/>
                    </a:lnT>
                    <a:lnB>
                      <a:noFill/>
                    </a:lnB>
                  </a:tcPr>
                </a:tc>
                <a:tc hMerge="1">
                  <a:txBody>
                    <a:bodyPr/>
                    <a:lstStyle/>
                    <a:p>
                      <a:endParaRPr lang="en-US"/>
                    </a:p>
                  </a:txBody>
                  <a:tcPr/>
                </a:tc>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762000" y="304800"/>
            <a:ext cx="7467600" cy="641350"/>
          </a:xfrm>
          <a:prstGeom prst="rect">
            <a:avLst/>
          </a:prstGeom>
          <a:noFill/>
          <a:ln w="9525">
            <a:noFill/>
            <a:miter lim="800000"/>
            <a:headEnd/>
            <a:tailEnd/>
          </a:ln>
          <a:effectLst/>
        </p:spPr>
        <p:txBody>
          <a:bodyPr>
            <a:spAutoFit/>
          </a:bodyPr>
          <a:lstStyle/>
          <a:p>
            <a:pPr>
              <a:spcBef>
                <a:spcPct val="50000"/>
              </a:spcBef>
            </a:pPr>
            <a:r>
              <a:rPr lang="en-US"/>
              <a:t>Let’s briefly discuss……...</a:t>
            </a:r>
          </a:p>
        </p:txBody>
      </p:sp>
      <p:sp>
        <p:nvSpPr>
          <p:cNvPr id="181251" name="Text Box 3"/>
          <p:cNvSpPr txBox="1">
            <a:spLocks noChangeArrowheads="1"/>
          </p:cNvSpPr>
          <p:nvPr/>
        </p:nvSpPr>
        <p:spPr bwMode="auto">
          <a:xfrm>
            <a:off x="609600" y="1219200"/>
            <a:ext cx="7467600" cy="823913"/>
          </a:xfrm>
          <a:prstGeom prst="rect">
            <a:avLst/>
          </a:prstGeom>
          <a:noFill/>
          <a:ln w="9525">
            <a:noFill/>
            <a:miter lim="800000"/>
            <a:headEnd/>
            <a:tailEnd/>
          </a:ln>
          <a:effectLst/>
        </p:spPr>
        <p:txBody>
          <a:bodyPr>
            <a:spAutoFit/>
          </a:bodyPr>
          <a:lstStyle/>
          <a:p>
            <a:pPr>
              <a:spcBef>
                <a:spcPct val="50000"/>
              </a:spcBef>
            </a:pPr>
            <a:r>
              <a:rPr lang="en-US" sz="4800">
                <a:solidFill>
                  <a:srgbClr val="FFCC00"/>
                </a:solidFill>
              </a:rPr>
              <a:t>INTENT or EVOLUTION</a:t>
            </a:r>
            <a:endParaRPr lang="en-US"/>
          </a:p>
        </p:txBody>
      </p:sp>
      <p:sp>
        <p:nvSpPr>
          <p:cNvPr id="181252" name="Text Box 4"/>
          <p:cNvSpPr txBox="1">
            <a:spLocks noChangeArrowheads="1"/>
          </p:cNvSpPr>
          <p:nvPr/>
        </p:nvSpPr>
        <p:spPr bwMode="auto">
          <a:xfrm>
            <a:off x="609600" y="2209800"/>
            <a:ext cx="7162800" cy="641350"/>
          </a:xfrm>
          <a:prstGeom prst="rect">
            <a:avLst/>
          </a:prstGeom>
          <a:noFill/>
          <a:ln w="9525">
            <a:noFill/>
            <a:miter lim="800000"/>
            <a:headEnd/>
            <a:tailEnd/>
          </a:ln>
          <a:effectLst/>
        </p:spPr>
        <p:txBody>
          <a:bodyPr>
            <a:spAutoFit/>
          </a:bodyPr>
          <a:lstStyle/>
          <a:p>
            <a:pPr>
              <a:spcBef>
                <a:spcPct val="50000"/>
              </a:spcBef>
            </a:pPr>
            <a:r>
              <a:rPr lang="en-US"/>
              <a:t>Fish crawl out of sea?</a:t>
            </a:r>
          </a:p>
        </p:txBody>
      </p:sp>
      <p:sp>
        <p:nvSpPr>
          <p:cNvPr id="181253" name="Text Box 5"/>
          <p:cNvSpPr txBox="1">
            <a:spLocks noChangeArrowheads="1"/>
          </p:cNvSpPr>
          <p:nvPr/>
        </p:nvSpPr>
        <p:spPr bwMode="auto">
          <a:xfrm>
            <a:off x="4572000" y="4724400"/>
            <a:ext cx="1981200" cy="641350"/>
          </a:xfrm>
          <a:prstGeom prst="rect">
            <a:avLst/>
          </a:prstGeom>
          <a:noFill/>
          <a:ln w="9525">
            <a:noFill/>
            <a:miter lim="800000"/>
            <a:headEnd/>
            <a:tailEnd/>
          </a:ln>
          <a:effectLst/>
        </p:spPr>
        <p:txBody>
          <a:bodyPr>
            <a:spAutoFit/>
          </a:bodyPr>
          <a:lstStyle/>
          <a:p>
            <a:pPr>
              <a:spcBef>
                <a:spcPct val="50000"/>
              </a:spcBef>
            </a:pPr>
            <a:r>
              <a:rPr lang="en-US"/>
              <a:t>Bird fly?</a:t>
            </a:r>
          </a:p>
        </p:txBody>
      </p:sp>
      <p:sp>
        <p:nvSpPr>
          <p:cNvPr id="181254" name="Text Box 6"/>
          <p:cNvSpPr txBox="1">
            <a:spLocks noChangeArrowheads="1"/>
          </p:cNvSpPr>
          <p:nvPr/>
        </p:nvSpPr>
        <p:spPr bwMode="auto">
          <a:xfrm>
            <a:off x="685800" y="4724400"/>
            <a:ext cx="5486400" cy="641350"/>
          </a:xfrm>
          <a:prstGeom prst="rect">
            <a:avLst/>
          </a:prstGeom>
          <a:noFill/>
          <a:ln w="9525">
            <a:noFill/>
            <a:miter lim="800000"/>
            <a:headEnd/>
            <a:tailEnd/>
          </a:ln>
          <a:effectLst/>
        </p:spPr>
        <p:txBody>
          <a:bodyPr>
            <a:spAutoFit/>
          </a:bodyPr>
          <a:lstStyle/>
          <a:p>
            <a:pPr>
              <a:spcBef>
                <a:spcPct val="50000"/>
              </a:spcBef>
            </a:pPr>
            <a:r>
              <a:rPr lang="en-US"/>
              <a:t>Navigate by stars?</a:t>
            </a:r>
          </a:p>
        </p:txBody>
      </p:sp>
      <p:sp>
        <p:nvSpPr>
          <p:cNvPr id="181255" name="Text Box 7"/>
          <p:cNvSpPr txBox="1">
            <a:spLocks noChangeArrowheads="1"/>
          </p:cNvSpPr>
          <p:nvPr/>
        </p:nvSpPr>
        <p:spPr bwMode="auto">
          <a:xfrm>
            <a:off x="685800" y="4038600"/>
            <a:ext cx="6400800" cy="641350"/>
          </a:xfrm>
          <a:prstGeom prst="rect">
            <a:avLst/>
          </a:prstGeom>
          <a:noFill/>
          <a:ln w="9525">
            <a:noFill/>
            <a:miter lim="800000"/>
            <a:headEnd/>
            <a:tailEnd/>
          </a:ln>
          <a:effectLst/>
        </p:spPr>
        <p:txBody>
          <a:bodyPr>
            <a:spAutoFit/>
          </a:bodyPr>
          <a:lstStyle/>
          <a:p>
            <a:pPr>
              <a:spcBef>
                <a:spcPct val="50000"/>
              </a:spcBef>
            </a:pPr>
            <a:r>
              <a:rPr lang="en-US"/>
              <a:t>Navigate by magnetic field?</a:t>
            </a:r>
          </a:p>
        </p:txBody>
      </p:sp>
      <p:sp>
        <p:nvSpPr>
          <p:cNvPr id="181257" name="Text Box 9"/>
          <p:cNvSpPr txBox="1">
            <a:spLocks noChangeArrowheads="1"/>
          </p:cNvSpPr>
          <p:nvPr/>
        </p:nvSpPr>
        <p:spPr bwMode="auto">
          <a:xfrm>
            <a:off x="685800" y="5410200"/>
            <a:ext cx="5334000" cy="641350"/>
          </a:xfrm>
          <a:prstGeom prst="rect">
            <a:avLst/>
          </a:prstGeom>
          <a:noFill/>
          <a:ln w="9525">
            <a:noFill/>
            <a:miter lim="800000"/>
            <a:headEnd/>
            <a:tailEnd/>
          </a:ln>
          <a:effectLst/>
        </p:spPr>
        <p:txBody>
          <a:bodyPr>
            <a:spAutoFit/>
          </a:bodyPr>
          <a:lstStyle/>
          <a:p>
            <a:pPr>
              <a:spcBef>
                <a:spcPct val="50000"/>
              </a:spcBef>
            </a:pPr>
            <a:r>
              <a:rPr lang="en-US"/>
              <a:t>Bat and dolphin sonar?</a:t>
            </a:r>
          </a:p>
        </p:txBody>
      </p:sp>
      <p:sp>
        <p:nvSpPr>
          <p:cNvPr id="181258" name="Text Box 10"/>
          <p:cNvSpPr txBox="1">
            <a:spLocks noChangeArrowheads="1"/>
          </p:cNvSpPr>
          <p:nvPr/>
        </p:nvSpPr>
        <p:spPr bwMode="auto">
          <a:xfrm>
            <a:off x="609600" y="3429000"/>
            <a:ext cx="5029200" cy="641350"/>
          </a:xfrm>
          <a:prstGeom prst="rect">
            <a:avLst/>
          </a:prstGeom>
          <a:noFill/>
          <a:ln w="9525">
            <a:noFill/>
            <a:miter lim="800000"/>
            <a:headEnd/>
            <a:tailEnd/>
          </a:ln>
          <a:effectLst/>
        </p:spPr>
        <p:txBody>
          <a:bodyPr>
            <a:spAutoFit/>
          </a:bodyPr>
          <a:lstStyle/>
          <a:p>
            <a:pPr>
              <a:spcBef>
                <a:spcPct val="50000"/>
              </a:spcBef>
            </a:pPr>
            <a:r>
              <a:rPr lang="en-US"/>
              <a:t>Giraffe long neck?</a:t>
            </a:r>
          </a:p>
        </p:txBody>
      </p:sp>
      <p:sp>
        <p:nvSpPr>
          <p:cNvPr id="181259" name="Text Box 11"/>
          <p:cNvSpPr txBox="1">
            <a:spLocks noChangeArrowheads="1"/>
          </p:cNvSpPr>
          <p:nvPr/>
        </p:nvSpPr>
        <p:spPr bwMode="auto">
          <a:xfrm>
            <a:off x="609600" y="2819400"/>
            <a:ext cx="7010400" cy="641350"/>
          </a:xfrm>
          <a:prstGeom prst="rect">
            <a:avLst/>
          </a:prstGeom>
          <a:noFill/>
          <a:ln w="9525">
            <a:noFill/>
            <a:miter lim="800000"/>
            <a:headEnd/>
            <a:tailEnd/>
          </a:ln>
          <a:effectLst/>
        </p:spPr>
        <p:txBody>
          <a:bodyPr>
            <a:spAutoFit/>
          </a:bodyPr>
          <a:lstStyle/>
          <a:p>
            <a:pPr>
              <a:spcBef>
                <a:spcPct val="50000"/>
              </a:spcBef>
            </a:pPr>
            <a:r>
              <a:rPr lang="en-US"/>
              <a:t>Starfish fifth leg - 100,000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81250"/>
                                        </p:tgtEl>
                                        <p:attrNameLst>
                                          <p:attrName>style.visibility</p:attrName>
                                        </p:attrNameLst>
                                      </p:cBhvr>
                                      <p:to>
                                        <p:strVal val="visible"/>
                                      </p:to>
                                    </p:set>
                                    <p:anim to="" calcmode="lin" valueType="num">
                                      <p:cBhvr>
                                        <p:cTn id="7" dur="1" fill="hold"/>
                                        <p:tgtEl>
                                          <p:spTgt spid="18125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81251"/>
                                        </p:tgtEl>
                                        <p:attrNameLst>
                                          <p:attrName>style.visibility</p:attrName>
                                        </p:attrNameLst>
                                      </p:cBhvr>
                                      <p:to>
                                        <p:strVal val="visible"/>
                                      </p:to>
                                    </p:set>
                                    <p:anim to="" calcmode="lin" valueType="num">
                                      <p:cBhvr>
                                        <p:cTn id="12" dur="1" fill="hold"/>
                                        <p:tgtEl>
                                          <p:spTgt spid="181251"/>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PROJCTOR.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81252"/>
                                        </p:tgtEl>
                                        <p:attrNameLst>
                                          <p:attrName>style.visibility</p:attrName>
                                        </p:attrNameLst>
                                      </p:cBhvr>
                                      <p:to>
                                        <p:strVal val="visible"/>
                                      </p:to>
                                    </p:set>
                                    <p:anim to="" calcmode="lin" valueType="num">
                                      <p:cBhvr>
                                        <p:cTn id="17" dur="1" fill="hold"/>
                                        <p:tgtEl>
                                          <p:spTgt spid="181252"/>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IMES.WAV" builtIn="1"/>
                                        </p:tgtEl>
                                      </p:cMediaNode>
                                    </p:audio>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81259"/>
                                        </p:tgtEl>
                                        <p:attrNameLst>
                                          <p:attrName>style.visibility</p:attrName>
                                        </p:attrNameLst>
                                      </p:cBhvr>
                                      <p:to>
                                        <p:strVal val="visible"/>
                                      </p:to>
                                    </p:set>
                                    <p:anim to="" calcmode="lin" valueType="num">
                                      <p:cBhvr>
                                        <p:cTn id="22" dur="1" fill="hold"/>
                                        <p:tgtEl>
                                          <p:spTgt spid="181259"/>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3" name="CHIMES.WAV" builtIn="1"/>
                                        </p:tgtEl>
                                      </p:cMediaNode>
                                    </p:audio>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81258"/>
                                        </p:tgtEl>
                                        <p:attrNameLst>
                                          <p:attrName>style.visibility</p:attrName>
                                        </p:attrNameLst>
                                      </p:cBhvr>
                                      <p:to>
                                        <p:strVal val="visible"/>
                                      </p:to>
                                    </p:set>
                                    <p:anim to="" calcmode="lin" valueType="num">
                                      <p:cBhvr>
                                        <p:cTn id="27" dur="1" fill="hold"/>
                                        <p:tgtEl>
                                          <p:spTgt spid="181258"/>
                                        </p:tgtEl>
                                        <p:attrNameLst>
                                          <p:attrName/>
                                        </p:attrNameLst>
                                      </p:cBhvr>
                                    </p:anim>
                                  </p:childTnLst>
                                  <p:subTnLst>
                                    <p:audio>
                                      <p:cMediaNode>
                                        <p:cTn display="0" masterRel="sameClick">
                                          <p:stCondLst>
                                            <p:cond evt="begin" delay="0">
                                              <p:tn val="25"/>
                                            </p:cond>
                                          </p:stCondLst>
                                          <p:endCondLst>
                                            <p:cond evt="onStopAudio" delay="0">
                                              <p:tgtEl>
                                                <p:sldTgt/>
                                              </p:tgtEl>
                                            </p:cond>
                                          </p:endCondLst>
                                        </p:cTn>
                                        <p:tgtEl>
                                          <p:sndTgt r:embed="rId3" name="CHIMES.WAV" builtIn="1"/>
                                        </p:tgtEl>
                                      </p:cMediaNode>
                                    </p:audio>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81255"/>
                                        </p:tgtEl>
                                        <p:attrNameLst>
                                          <p:attrName>style.visibility</p:attrName>
                                        </p:attrNameLst>
                                      </p:cBhvr>
                                      <p:to>
                                        <p:strVal val="visible"/>
                                      </p:to>
                                    </p:set>
                                    <p:anim to="" calcmode="lin" valueType="num">
                                      <p:cBhvr>
                                        <p:cTn id="32" dur="1" fill="hold"/>
                                        <p:tgtEl>
                                          <p:spTgt spid="181255"/>
                                        </p:tgtEl>
                                        <p:attrNameLst>
                                          <p:attrName/>
                                        </p:attrNameLst>
                                      </p:cBhvr>
                                    </p:anim>
                                  </p:childTnLst>
                                  <p:subTnLst>
                                    <p:audio>
                                      <p:cMediaNode>
                                        <p:cTn display="0" masterRel="sameClick">
                                          <p:stCondLst>
                                            <p:cond evt="begin" delay="0">
                                              <p:tn val="30"/>
                                            </p:cond>
                                          </p:stCondLst>
                                          <p:endCondLst>
                                            <p:cond evt="onStopAudio" delay="0">
                                              <p:tgtEl>
                                                <p:sldTgt/>
                                              </p:tgtEl>
                                            </p:cond>
                                          </p:endCondLst>
                                        </p:cTn>
                                        <p:tgtEl>
                                          <p:sndTgt r:embed="rId3" name="CHIMES.WAV" builtIn="1"/>
                                        </p:tgtEl>
                                      </p:cMediaNode>
                                    </p:audio>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181254"/>
                                        </p:tgtEl>
                                        <p:attrNameLst>
                                          <p:attrName>style.visibility</p:attrName>
                                        </p:attrNameLst>
                                      </p:cBhvr>
                                      <p:to>
                                        <p:strVal val="visible"/>
                                      </p:to>
                                    </p:set>
                                    <p:anim to="" calcmode="lin" valueType="num">
                                      <p:cBhvr>
                                        <p:cTn id="37" dur="1" fill="hold"/>
                                        <p:tgtEl>
                                          <p:spTgt spid="181254"/>
                                        </p:tgtEl>
                                        <p:attrNameLst>
                                          <p:attrName/>
                                        </p:attrNameLst>
                                      </p:cBhvr>
                                    </p:anim>
                                  </p:childTnLst>
                                  <p:subTnLst>
                                    <p:audio>
                                      <p:cMediaNode>
                                        <p:cTn display="0" masterRel="sameClick">
                                          <p:stCondLst>
                                            <p:cond evt="begin" delay="0">
                                              <p:tn val="35"/>
                                            </p:cond>
                                          </p:stCondLst>
                                          <p:endCondLst>
                                            <p:cond evt="onStopAudio" delay="0">
                                              <p:tgtEl>
                                                <p:sldTgt/>
                                              </p:tgtEl>
                                            </p:cond>
                                          </p:endCondLst>
                                        </p:cTn>
                                        <p:tgtEl>
                                          <p:sndTgt r:embed="rId4" name="CASHREG.WAV" builtIn="1"/>
                                        </p:tgtEl>
                                      </p:cMediaNode>
                                    </p:audio>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181253"/>
                                        </p:tgtEl>
                                        <p:attrNameLst>
                                          <p:attrName>style.visibility</p:attrName>
                                        </p:attrNameLst>
                                      </p:cBhvr>
                                      <p:to>
                                        <p:strVal val="visible"/>
                                      </p:to>
                                    </p:set>
                                    <p:anim to="" calcmode="lin" valueType="num">
                                      <p:cBhvr>
                                        <p:cTn id="42" dur="1" fill="hold"/>
                                        <p:tgtEl>
                                          <p:spTgt spid="181253"/>
                                        </p:tgtEl>
                                        <p:attrNameLst>
                                          <p:attrName/>
                                        </p:attrNameLst>
                                      </p:cBhvr>
                                    </p:anim>
                                  </p:childTnLst>
                                  <p:subTnLst>
                                    <p:audio>
                                      <p:cMediaNode>
                                        <p:cTn display="0" masterRel="sameClick">
                                          <p:stCondLst>
                                            <p:cond evt="begin" delay="0">
                                              <p:tn val="40"/>
                                            </p:cond>
                                          </p:stCondLst>
                                          <p:endCondLst>
                                            <p:cond evt="onStopAudio" delay="0">
                                              <p:tgtEl>
                                                <p:sldTgt/>
                                              </p:tgtEl>
                                            </p:cond>
                                          </p:endCondLst>
                                        </p:cTn>
                                        <p:tgtEl>
                                          <p:sndTgt r:embed="rId3" name="CHIMES.WAV" builtIn="1"/>
                                        </p:tgtEl>
                                      </p:cMediaNode>
                                    </p:audio>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181257"/>
                                        </p:tgtEl>
                                        <p:attrNameLst>
                                          <p:attrName>style.visibility</p:attrName>
                                        </p:attrNameLst>
                                      </p:cBhvr>
                                      <p:to>
                                        <p:strVal val="visible"/>
                                      </p:to>
                                    </p:set>
                                    <p:anim to="" calcmode="lin" valueType="num">
                                      <p:cBhvr>
                                        <p:cTn id="47" dur="1" fill="hold"/>
                                        <p:tgtEl>
                                          <p:spTgt spid="181257"/>
                                        </p:tgtEl>
                                        <p:attrNameLst>
                                          <p:attrName/>
                                        </p:attrNameLst>
                                      </p:cBhvr>
                                    </p:anim>
                                  </p:childTnLst>
                                  <p:subTnLst>
                                    <p:audio>
                                      <p:cMediaNode>
                                        <p:cTn display="0" masterRel="sameClick">
                                          <p:stCondLst>
                                            <p:cond evt="begin" delay="0">
                                              <p:tn val="45"/>
                                            </p:cond>
                                          </p:stCondLst>
                                          <p:endCondLst>
                                            <p:cond evt="onStopAudio" delay="0">
                                              <p:tgtEl>
                                                <p:sldTgt/>
                                              </p:tgtEl>
                                            </p:cond>
                                          </p:endCondLst>
                                        </p:cTn>
                                        <p:tgtEl>
                                          <p:sndTgt r:embed="rId5"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utoUpdateAnimBg="0"/>
      <p:bldP spid="181251" grpId="0" autoUpdateAnimBg="0"/>
      <p:bldP spid="181252" grpId="0" autoUpdateAnimBg="0"/>
      <p:bldP spid="181253" grpId="0" autoUpdateAnimBg="0"/>
      <p:bldP spid="181254" grpId="0" autoUpdateAnimBg="0"/>
      <p:bldP spid="181255" grpId="0" autoUpdateAnimBg="0"/>
      <p:bldP spid="181257" grpId="0" autoUpdateAnimBg="0"/>
      <p:bldP spid="181258" grpId="0" autoUpdateAnimBg="0"/>
      <p:bldP spid="181259"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228600" y="990600"/>
            <a:ext cx="9144000" cy="823913"/>
          </a:xfrm>
          <a:prstGeom prst="rect">
            <a:avLst/>
          </a:prstGeom>
          <a:noFill/>
          <a:ln w="9525">
            <a:noFill/>
            <a:miter lim="800000"/>
            <a:headEnd/>
            <a:tailEnd/>
          </a:ln>
          <a:effectLst/>
        </p:spPr>
        <p:txBody>
          <a:bodyPr>
            <a:spAutoFit/>
          </a:bodyPr>
          <a:lstStyle/>
          <a:p>
            <a:pPr>
              <a:spcBef>
                <a:spcPct val="50000"/>
              </a:spcBef>
            </a:pPr>
            <a:r>
              <a:rPr lang="en-US" sz="4800" i="1">
                <a:solidFill>
                  <a:srgbClr val="CC3300"/>
                </a:solidFill>
              </a:rPr>
              <a:t>Something else that is astounding!</a:t>
            </a:r>
          </a:p>
        </p:txBody>
      </p:sp>
      <p:sp>
        <p:nvSpPr>
          <p:cNvPr id="116739" name="Text Box 3"/>
          <p:cNvSpPr txBox="1">
            <a:spLocks noChangeArrowheads="1"/>
          </p:cNvSpPr>
          <p:nvPr/>
        </p:nvSpPr>
        <p:spPr bwMode="auto">
          <a:xfrm>
            <a:off x="914400" y="2057400"/>
            <a:ext cx="7391400" cy="3937000"/>
          </a:xfrm>
          <a:prstGeom prst="rect">
            <a:avLst/>
          </a:prstGeom>
          <a:noFill/>
          <a:ln w="9525">
            <a:noFill/>
            <a:miter lim="800000"/>
            <a:headEnd/>
            <a:tailEnd/>
          </a:ln>
          <a:effectLst/>
        </p:spPr>
        <p:txBody>
          <a:bodyPr>
            <a:spAutoFit/>
          </a:bodyPr>
          <a:lstStyle/>
          <a:p>
            <a:pPr>
              <a:spcBef>
                <a:spcPct val="50000"/>
              </a:spcBef>
            </a:pPr>
            <a:r>
              <a:rPr lang="en-US">
                <a:solidFill>
                  <a:srgbClr val="00CC66"/>
                </a:solidFill>
              </a:rPr>
              <a:t>Matter cannot be created nor destroyed.  All the atomic particles that were anywhere at the start of everything are still here!  There are no more of them now than before.  There are no fewer of them now than before.</a:t>
            </a:r>
          </a:p>
        </p:txBody>
      </p:sp>
      <p:sp>
        <p:nvSpPr>
          <p:cNvPr id="116740" name="Text Box 4"/>
          <p:cNvSpPr txBox="1">
            <a:spLocks noChangeArrowheads="1"/>
          </p:cNvSpPr>
          <p:nvPr/>
        </p:nvSpPr>
        <p:spPr bwMode="auto">
          <a:xfrm>
            <a:off x="990600" y="3962400"/>
            <a:ext cx="6858000" cy="457200"/>
          </a:xfrm>
          <a:prstGeom prst="rect">
            <a:avLst/>
          </a:prstGeom>
          <a:noFill/>
          <a:ln w="9525">
            <a:noFill/>
            <a:miter lim="800000"/>
            <a:headEnd/>
            <a:tailEnd/>
          </a:ln>
          <a:effectLst/>
        </p:spPr>
        <p:txBody>
          <a:bodyPr>
            <a:spAutoFit/>
          </a:bodyPr>
          <a:lstStyle/>
          <a:p>
            <a:pPr>
              <a:spcBef>
                <a:spcPct val="50000"/>
              </a:spcBef>
            </a:pPr>
            <a:endParaRPr lang="en-US" sz="24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16738"/>
                                        </p:tgtEl>
                                        <p:attrNameLst>
                                          <p:attrName>style.visibility</p:attrName>
                                        </p:attrNameLst>
                                      </p:cBhvr>
                                      <p:to>
                                        <p:strVal val="visible"/>
                                      </p:to>
                                    </p:set>
                                    <p:anim to="" calcmode="lin" valueType="num">
                                      <p:cBhvr>
                                        <p:cTn id="7" dur="1" fill="hold"/>
                                        <p:tgtEl>
                                          <p:spTgt spid="11673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SHREG.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16739"/>
                                        </p:tgtEl>
                                        <p:attrNameLst>
                                          <p:attrName>style.visibility</p:attrName>
                                        </p:attrNameLst>
                                      </p:cBhvr>
                                      <p:to>
                                        <p:strVal val="visible"/>
                                      </p:to>
                                    </p:set>
                                    <p:anim to="" calcmode="lin" valueType="num">
                                      <p:cBhvr>
                                        <p:cTn id="12" dur="1" fill="hold"/>
                                        <p:tgtEl>
                                          <p:spTgt spid="116739"/>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P spid="116739"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762000" y="457200"/>
            <a:ext cx="7391400" cy="2771775"/>
          </a:xfrm>
          <a:prstGeom prst="rect">
            <a:avLst/>
          </a:prstGeom>
          <a:noFill/>
          <a:ln w="9525">
            <a:noFill/>
            <a:miter lim="800000"/>
            <a:headEnd/>
            <a:tailEnd/>
          </a:ln>
          <a:effectLst/>
        </p:spPr>
        <p:txBody>
          <a:bodyPr>
            <a:spAutoFit/>
          </a:bodyPr>
          <a:lstStyle/>
          <a:p>
            <a:pPr>
              <a:spcBef>
                <a:spcPct val="50000"/>
              </a:spcBef>
            </a:pPr>
            <a:r>
              <a:rPr lang="en-US" sz="4400"/>
              <a:t>All the atomic particles that make up your body have been around since the beginning of time.</a:t>
            </a:r>
          </a:p>
        </p:txBody>
      </p:sp>
      <p:sp>
        <p:nvSpPr>
          <p:cNvPr id="135171" name="Text Box 3"/>
          <p:cNvSpPr txBox="1">
            <a:spLocks noChangeArrowheads="1"/>
          </p:cNvSpPr>
          <p:nvPr/>
        </p:nvSpPr>
        <p:spPr bwMode="auto">
          <a:xfrm>
            <a:off x="990600" y="4267200"/>
            <a:ext cx="7467600" cy="762000"/>
          </a:xfrm>
          <a:prstGeom prst="rect">
            <a:avLst/>
          </a:prstGeom>
          <a:noFill/>
          <a:ln w="9525">
            <a:noFill/>
            <a:miter lim="800000"/>
            <a:headEnd/>
            <a:tailEnd/>
          </a:ln>
          <a:effectLst/>
        </p:spPr>
        <p:txBody>
          <a:bodyPr>
            <a:spAutoFit/>
          </a:bodyPr>
          <a:lstStyle/>
          <a:p>
            <a:pPr>
              <a:spcBef>
                <a:spcPct val="50000"/>
              </a:spcBef>
            </a:pPr>
            <a:r>
              <a:rPr lang="en-US" sz="4400">
                <a:solidFill>
                  <a:srgbClr val="990099"/>
                </a:solidFill>
              </a:rPr>
              <a:t>They will be around forever!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5170"/>
                                        </p:tgtEl>
                                        <p:attrNameLst>
                                          <p:attrName>style.visibility</p:attrName>
                                        </p:attrNameLst>
                                      </p:cBhvr>
                                      <p:to>
                                        <p:strVal val="visible"/>
                                      </p:to>
                                    </p:set>
                                    <p:anim to="" calcmode="lin" valueType="num">
                                      <p:cBhvr>
                                        <p:cTn id="7" dur="1" fill="hold"/>
                                        <p:tgtEl>
                                          <p:spTgt spid="13517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35171"/>
                                        </p:tgtEl>
                                        <p:attrNameLst>
                                          <p:attrName>style.visibility</p:attrName>
                                        </p:attrNameLst>
                                      </p:cBhvr>
                                      <p:to>
                                        <p:strVal val="visible"/>
                                      </p:to>
                                    </p:set>
                                    <p:anim to="" calcmode="lin" valueType="num">
                                      <p:cBhvr>
                                        <p:cTn id="12" dur="1" fill="hold"/>
                                        <p:tgtEl>
                                          <p:spTgt spid="135171"/>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71"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457200" y="1066800"/>
            <a:ext cx="8382000" cy="823913"/>
          </a:xfrm>
          <a:prstGeom prst="rect">
            <a:avLst/>
          </a:prstGeom>
          <a:noFill/>
          <a:ln w="9525">
            <a:noFill/>
            <a:miter lim="800000"/>
            <a:headEnd/>
            <a:tailEnd/>
          </a:ln>
          <a:effectLst/>
        </p:spPr>
        <p:txBody>
          <a:bodyPr>
            <a:spAutoFit/>
          </a:bodyPr>
          <a:lstStyle/>
          <a:p>
            <a:pPr>
              <a:spcBef>
                <a:spcPct val="50000"/>
              </a:spcBef>
            </a:pPr>
            <a:r>
              <a:rPr lang="en-US" sz="4800" i="1">
                <a:solidFill>
                  <a:srgbClr val="CC3300"/>
                </a:solidFill>
              </a:rPr>
              <a:t>Here’s another astounding fact!</a:t>
            </a:r>
          </a:p>
        </p:txBody>
      </p:sp>
      <p:sp>
        <p:nvSpPr>
          <p:cNvPr id="117763" name="Text Box 3"/>
          <p:cNvSpPr txBox="1">
            <a:spLocks noChangeArrowheads="1"/>
          </p:cNvSpPr>
          <p:nvPr/>
        </p:nvSpPr>
        <p:spPr bwMode="auto">
          <a:xfrm>
            <a:off x="533400" y="2362200"/>
            <a:ext cx="8153400" cy="2101850"/>
          </a:xfrm>
          <a:prstGeom prst="rect">
            <a:avLst/>
          </a:prstGeom>
          <a:noFill/>
          <a:ln w="9525">
            <a:noFill/>
            <a:miter lim="800000"/>
            <a:headEnd/>
            <a:tailEnd/>
          </a:ln>
          <a:effectLst/>
        </p:spPr>
        <p:txBody>
          <a:bodyPr>
            <a:spAutoFit/>
          </a:bodyPr>
          <a:lstStyle/>
          <a:p>
            <a:pPr>
              <a:spcBef>
                <a:spcPct val="50000"/>
              </a:spcBef>
            </a:pPr>
            <a:r>
              <a:rPr lang="en-US" sz="4400">
                <a:solidFill>
                  <a:srgbClr val="CCCC00"/>
                </a:solidFill>
              </a:rPr>
              <a:t>Energy cannot be created nor destroyed.  It simply changes form. </a:t>
            </a:r>
          </a:p>
        </p:txBody>
      </p:sp>
      <p:sp>
        <p:nvSpPr>
          <p:cNvPr id="117764" name="Text Box 4"/>
          <p:cNvSpPr txBox="1">
            <a:spLocks noChangeArrowheads="1"/>
          </p:cNvSpPr>
          <p:nvPr/>
        </p:nvSpPr>
        <p:spPr bwMode="auto">
          <a:xfrm>
            <a:off x="1295400" y="3886200"/>
            <a:ext cx="6858000" cy="457200"/>
          </a:xfrm>
          <a:prstGeom prst="rect">
            <a:avLst/>
          </a:prstGeom>
          <a:noFill/>
          <a:ln w="9525">
            <a:noFill/>
            <a:miter lim="800000"/>
            <a:headEnd/>
            <a:tailEnd/>
          </a:ln>
          <a:effectLst/>
        </p:spPr>
        <p:txBody>
          <a:bodyPr>
            <a:spAutoFit/>
          </a:bodyPr>
          <a:lstStyle/>
          <a:p>
            <a:pPr>
              <a:spcBef>
                <a:spcPct val="50000"/>
              </a:spcBef>
            </a:pPr>
            <a:endParaRPr lang="en-US" sz="24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17762"/>
                                        </p:tgtEl>
                                        <p:attrNameLst>
                                          <p:attrName>style.visibility</p:attrName>
                                        </p:attrNameLst>
                                      </p:cBhvr>
                                      <p:to>
                                        <p:strVal val="visible"/>
                                      </p:to>
                                    </p:set>
                                    <p:anim to="" calcmode="lin" valueType="num">
                                      <p:cBhvr>
                                        <p:cTn id="7" dur="1" fill="hold"/>
                                        <p:tgtEl>
                                          <p:spTgt spid="11776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17763"/>
                                        </p:tgtEl>
                                        <p:attrNameLst>
                                          <p:attrName>style.visibility</p:attrName>
                                        </p:attrNameLst>
                                      </p:cBhvr>
                                      <p:to>
                                        <p:strVal val="visible"/>
                                      </p:to>
                                    </p:set>
                                    <p:anim to="" calcmode="lin" valueType="num">
                                      <p:cBhvr>
                                        <p:cTn id="12" dur="1" fill="hold"/>
                                        <p:tgtEl>
                                          <p:spTgt spid="117763"/>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utoUpdateAnimBg="0"/>
      <p:bldP spid="117763"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990600" y="1447800"/>
            <a:ext cx="6553200" cy="2101850"/>
          </a:xfrm>
          <a:prstGeom prst="rect">
            <a:avLst/>
          </a:prstGeom>
          <a:noFill/>
          <a:ln w="9525">
            <a:noFill/>
            <a:miter lim="800000"/>
            <a:headEnd/>
            <a:tailEnd/>
          </a:ln>
          <a:effectLst/>
        </p:spPr>
        <p:txBody>
          <a:bodyPr>
            <a:spAutoFit/>
          </a:bodyPr>
          <a:lstStyle/>
          <a:p>
            <a:pPr>
              <a:spcBef>
                <a:spcPct val="50000"/>
              </a:spcBef>
            </a:pPr>
            <a:r>
              <a:rPr lang="en-US" sz="4400">
                <a:solidFill>
                  <a:srgbClr val="990099"/>
                </a:solidFill>
              </a:rPr>
              <a:t>There is no more energy now than there was at the creation of time.  </a:t>
            </a:r>
            <a:endParaRPr lang="en-US" sz="2400" b="0">
              <a:solidFill>
                <a:schemeClr val="tx1"/>
              </a:solidFill>
            </a:endParaRPr>
          </a:p>
        </p:txBody>
      </p:sp>
      <p:sp>
        <p:nvSpPr>
          <p:cNvPr id="136195" name="Text Box 3"/>
          <p:cNvSpPr txBox="1">
            <a:spLocks noChangeArrowheads="1"/>
          </p:cNvSpPr>
          <p:nvPr/>
        </p:nvSpPr>
        <p:spPr bwMode="auto">
          <a:xfrm>
            <a:off x="1219200" y="4267200"/>
            <a:ext cx="6781800" cy="641350"/>
          </a:xfrm>
          <a:prstGeom prst="rect">
            <a:avLst/>
          </a:prstGeom>
          <a:noFill/>
          <a:ln w="9525">
            <a:noFill/>
            <a:miter lim="800000"/>
            <a:headEnd/>
            <a:tailEnd/>
          </a:ln>
          <a:effectLst/>
        </p:spPr>
        <p:txBody>
          <a:bodyPr>
            <a:spAutoFit/>
          </a:bodyPr>
          <a:lstStyle/>
          <a:p>
            <a:pPr>
              <a:spcBef>
                <a:spcPct val="50000"/>
              </a:spcBef>
            </a:pPr>
            <a:r>
              <a:rPr lang="en-US"/>
              <a:t>There is no less energy either.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6194"/>
                                        </p:tgtEl>
                                        <p:attrNameLst>
                                          <p:attrName>style.visibility</p:attrName>
                                        </p:attrNameLst>
                                      </p:cBhvr>
                                      <p:to>
                                        <p:strVal val="visible"/>
                                      </p:to>
                                    </p:set>
                                    <p:anim to="" calcmode="lin" valueType="num">
                                      <p:cBhvr>
                                        <p:cTn id="7" dur="1" fill="hold"/>
                                        <p:tgtEl>
                                          <p:spTgt spid="13619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36195"/>
                                        </p:tgtEl>
                                        <p:attrNameLst>
                                          <p:attrName>style.visibility</p:attrName>
                                        </p:attrNameLst>
                                      </p:cBhvr>
                                      <p:to>
                                        <p:strVal val="visible"/>
                                      </p:to>
                                    </p:set>
                                    <p:anim to="" calcmode="lin" valueType="num">
                                      <p:cBhvr>
                                        <p:cTn id="12" dur="1" fill="hold"/>
                                        <p:tgtEl>
                                          <p:spTgt spid="136195"/>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195"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990600" y="304800"/>
            <a:ext cx="7543800" cy="3749675"/>
          </a:xfrm>
          <a:prstGeom prst="rect">
            <a:avLst/>
          </a:prstGeom>
          <a:noFill/>
          <a:ln w="9525">
            <a:noFill/>
            <a:miter lim="800000"/>
            <a:headEnd/>
            <a:tailEnd/>
          </a:ln>
          <a:effectLst/>
        </p:spPr>
        <p:txBody>
          <a:bodyPr>
            <a:spAutoFit/>
          </a:bodyPr>
          <a:lstStyle/>
          <a:p>
            <a:pPr>
              <a:spcBef>
                <a:spcPct val="50000"/>
              </a:spcBef>
            </a:pPr>
            <a:r>
              <a:rPr lang="en-US" sz="4000">
                <a:solidFill>
                  <a:srgbClr val="000066"/>
                </a:solidFill>
              </a:rPr>
              <a:t>The energy that fills your soul, your awareness of being, your spirit, your body, the energy that tells you you’re alive, </a:t>
            </a:r>
            <a:r>
              <a:rPr lang="en-US" sz="4000" u="sng">
                <a:solidFill>
                  <a:srgbClr val="000066"/>
                </a:solidFill>
              </a:rPr>
              <a:t>has been around since the beginning of time.</a:t>
            </a:r>
          </a:p>
        </p:txBody>
      </p:sp>
      <p:sp>
        <p:nvSpPr>
          <p:cNvPr id="118787" name="Text Box 3"/>
          <p:cNvSpPr txBox="1">
            <a:spLocks noChangeArrowheads="1"/>
          </p:cNvSpPr>
          <p:nvPr/>
        </p:nvSpPr>
        <p:spPr bwMode="auto">
          <a:xfrm>
            <a:off x="914400" y="2590800"/>
            <a:ext cx="7162800" cy="457200"/>
          </a:xfrm>
          <a:prstGeom prst="rect">
            <a:avLst/>
          </a:prstGeom>
          <a:noFill/>
          <a:ln w="9525">
            <a:noFill/>
            <a:miter lim="800000"/>
            <a:headEnd/>
            <a:tailEnd/>
          </a:ln>
          <a:effectLst/>
        </p:spPr>
        <p:txBody>
          <a:bodyPr>
            <a:spAutoFit/>
          </a:bodyPr>
          <a:lstStyle/>
          <a:p>
            <a:pPr>
              <a:spcBef>
                <a:spcPct val="50000"/>
              </a:spcBef>
            </a:pPr>
            <a:endParaRPr lang="en-US" sz="2400" b="0">
              <a:solidFill>
                <a:schemeClr val="tx1"/>
              </a:solidFill>
            </a:endParaRPr>
          </a:p>
        </p:txBody>
      </p:sp>
      <p:pic>
        <p:nvPicPr>
          <p:cNvPr id="118788" name="Picture 4" descr="C:\R. Cram Enterprises\presentations\einstein_sez.gif"/>
          <p:cNvPicPr>
            <a:picLocks noChangeAspect="1" noChangeArrowheads="1"/>
          </p:cNvPicPr>
          <p:nvPr/>
        </p:nvPicPr>
        <p:blipFill>
          <a:blip r:embed="rId4"/>
          <a:srcRect/>
          <a:stretch>
            <a:fillRect/>
          </a:stretch>
        </p:blipFill>
        <p:spPr bwMode="auto">
          <a:xfrm>
            <a:off x="2057400" y="3962400"/>
            <a:ext cx="49530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18786"/>
                                        </p:tgtEl>
                                        <p:attrNameLst>
                                          <p:attrName>style.visibility</p:attrName>
                                        </p:attrNameLst>
                                      </p:cBhvr>
                                      <p:to>
                                        <p:strVal val="visible"/>
                                      </p:to>
                                    </p:set>
                                    <p:anim to="" calcmode="lin" valueType="num">
                                      <p:cBhvr>
                                        <p:cTn id="7" dur="1" fill="hold"/>
                                        <p:tgtEl>
                                          <p:spTgt spid="11878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118788"/>
                                        </p:tgtEl>
                                        <p:attrNameLst>
                                          <p:attrName>style.visibility</p:attrName>
                                        </p:attrNameLst>
                                      </p:cBhvr>
                                      <p:to>
                                        <p:strVal val="visible"/>
                                      </p:to>
                                    </p:set>
                                    <p:anim to="" calcmode="lin" valueType="num">
                                      <p:cBhvr>
                                        <p:cTn id="12" dur="1" fill="hold"/>
                                        <p:tgtEl>
                                          <p:spTgt spid="118788"/>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762000" y="304800"/>
            <a:ext cx="7370763" cy="3140075"/>
          </a:xfrm>
          <a:prstGeom prst="rect">
            <a:avLst/>
          </a:prstGeom>
          <a:noFill/>
          <a:ln w="9525">
            <a:noFill/>
            <a:miter lim="800000"/>
            <a:headEnd/>
            <a:tailEnd/>
          </a:ln>
          <a:effectLst/>
        </p:spPr>
        <p:txBody>
          <a:bodyPr>
            <a:spAutoFit/>
          </a:bodyPr>
          <a:lstStyle/>
          <a:p>
            <a:pPr>
              <a:spcBef>
                <a:spcPct val="50000"/>
              </a:spcBef>
            </a:pPr>
            <a:r>
              <a:rPr lang="en-US" sz="4000">
                <a:solidFill>
                  <a:srgbClr val="339933"/>
                </a:solidFill>
              </a:rPr>
              <a:t>The energy that fills your soul, your awareness of being, your spirit, your body, the energy that tells you you’re alive, </a:t>
            </a:r>
            <a:r>
              <a:rPr lang="en-US" sz="4000" u="sng">
                <a:solidFill>
                  <a:srgbClr val="339933"/>
                </a:solidFill>
              </a:rPr>
              <a:t>will be around forever.</a:t>
            </a:r>
          </a:p>
        </p:txBody>
      </p:sp>
      <p:pic>
        <p:nvPicPr>
          <p:cNvPr id="137221" name="Picture 5" descr="C:\R. Cram Enterprises\presentations\einstein_sez.gif"/>
          <p:cNvPicPr>
            <a:picLocks noChangeAspect="1" noChangeArrowheads="1"/>
          </p:cNvPicPr>
          <p:nvPr/>
        </p:nvPicPr>
        <p:blipFill>
          <a:blip r:embed="rId4"/>
          <a:srcRect/>
          <a:stretch>
            <a:fillRect/>
          </a:stretch>
        </p:blipFill>
        <p:spPr bwMode="auto">
          <a:xfrm>
            <a:off x="2057400" y="3962400"/>
            <a:ext cx="49530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7220"/>
                                        </p:tgtEl>
                                        <p:attrNameLst>
                                          <p:attrName>style.visibility</p:attrName>
                                        </p:attrNameLst>
                                      </p:cBhvr>
                                      <p:to>
                                        <p:strVal val="visible"/>
                                      </p:to>
                                    </p:set>
                                    <p:anim to="" calcmode="lin" valueType="num">
                                      <p:cBhvr>
                                        <p:cTn id="7" dur="1" fill="hold"/>
                                        <p:tgtEl>
                                          <p:spTgt spid="13722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SHREG.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137221"/>
                                        </p:tgtEl>
                                        <p:attrNameLst>
                                          <p:attrName>style.visibility</p:attrName>
                                        </p:attrNameLst>
                                      </p:cBhvr>
                                      <p:to>
                                        <p:strVal val="visible"/>
                                      </p:to>
                                    </p:set>
                                    <p:anim to="" calcmode="lin" valueType="num">
                                      <p:cBhvr>
                                        <p:cTn id="12" dur="1" fill="hold"/>
                                        <p:tgtEl>
                                          <p:spTgt spid="137221"/>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533400" y="381000"/>
            <a:ext cx="8169275" cy="4968875"/>
          </a:xfrm>
          <a:prstGeom prst="rect">
            <a:avLst/>
          </a:prstGeom>
          <a:noFill/>
          <a:ln w="9525">
            <a:noFill/>
            <a:miter lim="800000"/>
            <a:headEnd/>
            <a:tailEnd/>
          </a:ln>
          <a:effectLst/>
        </p:spPr>
        <p:txBody>
          <a:bodyPr>
            <a:spAutoFit/>
          </a:bodyPr>
          <a:lstStyle/>
          <a:p>
            <a:r>
              <a:rPr lang="en-US" sz="4000">
                <a:solidFill>
                  <a:srgbClr val="CC0000"/>
                </a:solidFill>
              </a:rPr>
              <a:t>When you cut your grass, you transfer the energy from 200 million years of sunlight that turned shale and animal remains into oil. The oil was refined into gasoline and the gasoline’s stored energy is being transferred into heat to make your lawn mower cut your yard.</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457200" y="533400"/>
            <a:ext cx="8382000" cy="5578475"/>
          </a:xfrm>
          <a:prstGeom prst="rect">
            <a:avLst/>
          </a:prstGeom>
          <a:noFill/>
          <a:ln w="9525">
            <a:noFill/>
            <a:miter lim="800000"/>
            <a:headEnd/>
            <a:tailEnd/>
          </a:ln>
          <a:effectLst/>
        </p:spPr>
        <p:txBody>
          <a:bodyPr>
            <a:spAutoFit/>
          </a:bodyPr>
          <a:lstStyle/>
          <a:p>
            <a:pPr>
              <a:spcBef>
                <a:spcPct val="50000"/>
              </a:spcBef>
            </a:pPr>
            <a:r>
              <a:rPr lang="en-US" sz="4000">
                <a:solidFill>
                  <a:srgbClr val="00CC66"/>
                </a:solidFill>
              </a:rPr>
              <a:t>Therefore, the energy your lawn mower uses to cut your grass comes from the gasoline that comes from the oil that comes from 200 million years of sunshine that comes from the creation of our solar system that comes from the creation of the milky way galaxy that comes from the creation of the universe, etc, etc.</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533400" y="838200"/>
            <a:ext cx="8007350" cy="2101850"/>
          </a:xfrm>
          <a:prstGeom prst="rect">
            <a:avLst/>
          </a:prstGeom>
          <a:noFill/>
          <a:ln w="9525">
            <a:noFill/>
            <a:miter lim="800000"/>
            <a:headEnd/>
            <a:tailEnd/>
          </a:ln>
          <a:effectLst/>
        </p:spPr>
        <p:txBody>
          <a:bodyPr>
            <a:spAutoFit/>
          </a:bodyPr>
          <a:lstStyle/>
          <a:p>
            <a:pPr>
              <a:spcBef>
                <a:spcPct val="50000"/>
              </a:spcBef>
            </a:pPr>
            <a:r>
              <a:rPr lang="en-US" sz="4400" i="1" u="sng">
                <a:solidFill>
                  <a:srgbClr val="CC3300"/>
                </a:solidFill>
              </a:rPr>
              <a:t>Energy cannot be created nor destroyed.  It simply changes form. </a:t>
            </a:r>
          </a:p>
        </p:txBody>
      </p:sp>
      <p:sp>
        <p:nvSpPr>
          <p:cNvPr id="138243" name="Rectangle 3"/>
          <p:cNvSpPr>
            <a:spLocks noChangeArrowheads="1"/>
          </p:cNvSpPr>
          <p:nvPr/>
        </p:nvSpPr>
        <p:spPr bwMode="auto">
          <a:xfrm>
            <a:off x="609600" y="3505200"/>
            <a:ext cx="7924800" cy="1311275"/>
          </a:xfrm>
          <a:prstGeom prst="rect">
            <a:avLst/>
          </a:prstGeom>
          <a:noFill/>
          <a:ln w="9525">
            <a:noFill/>
            <a:miter lim="800000"/>
            <a:headEnd/>
            <a:tailEnd/>
          </a:ln>
          <a:effectLst/>
        </p:spPr>
        <p:txBody>
          <a:bodyPr>
            <a:spAutoFit/>
          </a:bodyPr>
          <a:lstStyle/>
          <a:p>
            <a:pPr>
              <a:spcBef>
                <a:spcPct val="50000"/>
              </a:spcBef>
            </a:pPr>
            <a:r>
              <a:rPr lang="en-US" sz="4000" i="1" u="sng">
                <a:solidFill>
                  <a:srgbClr val="FF9933"/>
                </a:solidFill>
              </a:rPr>
              <a:t>Energy cannot be created! All the energy that ever was still exists!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8242"/>
                                        </p:tgtEl>
                                        <p:attrNameLst>
                                          <p:attrName>style.visibility</p:attrName>
                                        </p:attrNameLst>
                                      </p:cBhvr>
                                      <p:to>
                                        <p:strVal val="visible"/>
                                      </p:to>
                                    </p:set>
                                    <p:anim to="" calcmode="lin" valueType="num">
                                      <p:cBhvr>
                                        <p:cTn id="7" dur="1" fill="hold"/>
                                        <p:tgtEl>
                                          <p:spTgt spid="13824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SHREG.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38243"/>
                                        </p:tgtEl>
                                        <p:attrNameLst>
                                          <p:attrName>style.visibility</p:attrName>
                                        </p:attrNameLst>
                                      </p:cBhvr>
                                      <p:to>
                                        <p:strVal val="visible"/>
                                      </p:to>
                                    </p:set>
                                    <p:anim to="" calcmode="lin" valueType="num">
                                      <p:cBhvr>
                                        <p:cTn id="12" dur="1" fill="hold"/>
                                        <p:tgtEl>
                                          <p:spTgt spid="138243"/>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762000" y="228600"/>
            <a:ext cx="7467600" cy="1739900"/>
          </a:xfrm>
          <a:prstGeom prst="rect">
            <a:avLst/>
          </a:prstGeom>
          <a:noFill/>
          <a:ln w="9525">
            <a:noFill/>
            <a:miter lim="800000"/>
            <a:headEnd/>
            <a:tailEnd/>
          </a:ln>
          <a:effectLst/>
        </p:spPr>
        <p:txBody>
          <a:bodyPr>
            <a:spAutoFit/>
          </a:bodyPr>
          <a:lstStyle/>
          <a:p>
            <a:pPr>
              <a:spcBef>
                <a:spcPct val="50000"/>
              </a:spcBef>
            </a:pPr>
            <a:r>
              <a:rPr lang="en-US" dirty="0">
                <a:solidFill>
                  <a:srgbClr val="0099FF"/>
                </a:solidFill>
              </a:rPr>
              <a:t>Everything we know of or can detect with our senses are made up from </a:t>
            </a:r>
            <a:r>
              <a:rPr lang="en-US" dirty="0" smtClean="0">
                <a:solidFill>
                  <a:srgbClr val="0099FF"/>
                </a:solidFill>
              </a:rPr>
              <a:t>these elements </a:t>
            </a:r>
            <a:r>
              <a:rPr lang="en-US" dirty="0">
                <a:solidFill>
                  <a:srgbClr val="0099FF"/>
                </a:solidFill>
              </a:rPr>
              <a:t>- everything!!!!!</a:t>
            </a:r>
          </a:p>
        </p:txBody>
      </p:sp>
      <p:pic>
        <p:nvPicPr>
          <p:cNvPr id="65539" name="Picture 3" descr="E:\IMAGES.WMF\BUILDGS\HOME\BLDHM013.WMF"/>
          <p:cNvPicPr>
            <a:picLocks noChangeAspect="1" noChangeArrowheads="1"/>
          </p:cNvPicPr>
          <p:nvPr/>
        </p:nvPicPr>
        <p:blipFill>
          <a:blip r:embed="rId4"/>
          <a:srcRect/>
          <a:stretch>
            <a:fillRect/>
          </a:stretch>
        </p:blipFill>
        <p:spPr bwMode="auto">
          <a:xfrm>
            <a:off x="914400" y="2971800"/>
            <a:ext cx="3644900" cy="2032000"/>
          </a:xfrm>
          <a:prstGeom prst="rect">
            <a:avLst/>
          </a:prstGeom>
          <a:noFill/>
        </p:spPr>
      </p:pic>
      <p:pic>
        <p:nvPicPr>
          <p:cNvPr id="65540" name="Picture 4" descr="E:\IMAGES.WMF\FOOD\SEAFOOD\FODSF006.WMF"/>
          <p:cNvPicPr>
            <a:picLocks noChangeAspect="1" noChangeArrowheads="1"/>
          </p:cNvPicPr>
          <p:nvPr/>
        </p:nvPicPr>
        <p:blipFill>
          <a:blip r:embed="rId5"/>
          <a:srcRect/>
          <a:stretch>
            <a:fillRect/>
          </a:stretch>
        </p:blipFill>
        <p:spPr bwMode="auto">
          <a:xfrm>
            <a:off x="4724400" y="3200400"/>
            <a:ext cx="2727325" cy="1309688"/>
          </a:xfrm>
          <a:prstGeom prst="rect">
            <a:avLst/>
          </a:prstGeom>
          <a:noFill/>
        </p:spPr>
      </p:pic>
      <p:pic>
        <p:nvPicPr>
          <p:cNvPr id="65541" name="Picture 5" descr="E:\IMAGES.WMF\FARMING\MACHINE\FRMMA022.WMF"/>
          <p:cNvPicPr>
            <a:picLocks noChangeAspect="1" noChangeArrowheads="1"/>
          </p:cNvPicPr>
          <p:nvPr/>
        </p:nvPicPr>
        <p:blipFill>
          <a:blip r:embed="rId6"/>
          <a:srcRect/>
          <a:stretch>
            <a:fillRect/>
          </a:stretch>
        </p:blipFill>
        <p:spPr bwMode="auto">
          <a:xfrm>
            <a:off x="1143000" y="5029200"/>
            <a:ext cx="2159000" cy="1435100"/>
          </a:xfrm>
          <a:prstGeom prst="rect">
            <a:avLst/>
          </a:prstGeom>
          <a:noFill/>
        </p:spPr>
      </p:pic>
      <p:pic>
        <p:nvPicPr>
          <p:cNvPr id="65542" name="Picture 6" descr="E:\IMAGES.WMF\CLOTHES\APPAREL\CLOAP030.WMF"/>
          <p:cNvPicPr>
            <a:picLocks noChangeAspect="1" noChangeArrowheads="1"/>
          </p:cNvPicPr>
          <p:nvPr/>
        </p:nvPicPr>
        <p:blipFill>
          <a:blip r:embed="rId7"/>
          <a:srcRect/>
          <a:stretch>
            <a:fillRect/>
          </a:stretch>
        </p:blipFill>
        <p:spPr bwMode="auto">
          <a:xfrm>
            <a:off x="4343400" y="4953000"/>
            <a:ext cx="1600200" cy="1435100"/>
          </a:xfrm>
          <a:prstGeom prst="rect">
            <a:avLst/>
          </a:prstGeom>
          <a:noFill/>
        </p:spPr>
      </p:pic>
      <p:pic>
        <p:nvPicPr>
          <p:cNvPr id="65543" name="Picture 7" descr="E:\IMAGES.WMF\FITNESS\OUTDOOR\FITOT005.WMF"/>
          <p:cNvPicPr>
            <a:picLocks noChangeAspect="1" noChangeArrowheads="1"/>
          </p:cNvPicPr>
          <p:nvPr/>
        </p:nvPicPr>
        <p:blipFill>
          <a:blip r:embed="rId8"/>
          <a:srcRect/>
          <a:stretch>
            <a:fillRect/>
          </a:stretch>
        </p:blipFill>
        <p:spPr bwMode="auto">
          <a:xfrm>
            <a:off x="7239000" y="2438400"/>
            <a:ext cx="15494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ppt_x"/>
                                          </p:val>
                                        </p:tav>
                                        <p:tav tm="100000">
                                          <p:val>
                                            <p:strVal val="#ppt_x"/>
                                          </p:val>
                                        </p:tav>
                                      </p:tavLst>
                                    </p:anim>
                                    <p:anim calcmode="lin" valueType="num">
                                      <p:cBhvr additive="base">
                                        <p:cTn id="8" dur="500" fill="hold"/>
                                        <p:tgtEl>
                                          <p:spTgt spid="655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5539"/>
                                        </p:tgtEl>
                                        <p:attrNameLst>
                                          <p:attrName>style.visibility</p:attrName>
                                        </p:attrNameLst>
                                      </p:cBhvr>
                                      <p:to>
                                        <p:strVal val="visible"/>
                                      </p:to>
                                    </p:set>
                                    <p:anim calcmode="lin" valueType="num">
                                      <p:cBhvr additive="base">
                                        <p:cTn id="13" dur="500" fill="hold"/>
                                        <p:tgtEl>
                                          <p:spTgt spid="65539"/>
                                        </p:tgtEl>
                                        <p:attrNameLst>
                                          <p:attrName>ppt_x</p:attrName>
                                        </p:attrNameLst>
                                      </p:cBhvr>
                                      <p:tavLst>
                                        <p:tav tm="0">
                                          <p:val>
                                            <p:strVal val="1+#ppt_w/2"/>
                                          </p:val>
                                        </p:tav>
                                        <p:tav tm="100000">
                                          <p:val>
                                            <p:strVal val="#ppt_x"/>
                                          </p:val>
                                        </p:tav>
                                      </p:tavLst>
                                    </p:anim>
                                    <p:anim calcmode="lin" valueType="num">
                                      <p:cBhvr additive="base">
                                        <p:cTn id="14" dur="500" fill="hold"/>
                                        <p:tgtEl>
                                          <p:spTgt spid="655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5540"/>
                                        </p:tgtEl>
                                        <p:attrNameLst>
                                          <p:attrName>style.visibility</p:attrName>
                                        </p:attrNameLst>
                                      </p:cBhvr>
                                      <p:to>
                                        <p:strVal val="visible"/>
                                      </p:to>
                                    </p:set>
                                    <p:anim calcmode="lin" valueType="num">
                                      <p:cBhvr additive="base">
                                        <p:cTn id="19" dur="500" fill="hold"/>
                                        <p:tgtEl>
                                          <p:spTgt spid="65540"/>
                                        </p:tgtEl>
                                        <p:attrNameLst>
                                          <p:attrName>ppt_x</p:attrName>
                                        </p:attrNameLst>
                                      </p:cBhvr>
                                      <p:tavLst>
                                        <p:tav tm="0">
                                          <p:val>
                                            <p:strVal val="0-#ppt_w/2"/>
                                          </p:val>
                                        </p:tav>
                                        <p:tav tm="100000">
                                          <p:val>
                                            <p:strVal val="#ppt_x"/>
                                          </p:val>
                                        </p:tav>
                                      </p:tavLst>
                                    </p:anim>
                                    <p:anim calcmode="lin" valueType="num">
                                      <p:cBhvr additive="base">
                                        <p:cTn id="20" dur="500" fill="hold"/>
                                        <p:tgtEl>
                                          <p:spTgt spid="655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65541"/>
                                        </p:tgtEl>
                                        <p:attrNameLst>
                                          <p:attrName>style.visibility</p:attrName>
                                        </p:attrNameLst>
                                      </p:cBhvr>
                                      <p:to>
                                        <p:strVal val="visible"/>
                                      </p:to>
                                    </p:set>
                                    <p:anim calcmode="lin" valueType="num">
                                      <p:cBhvr additive="base">
                                        <p:cTn id="25" dur="500" fill="hold"/>
                                        <p:tgtEl>
                                          <p:spTgt spid="65541"/>
                                        </p:tgtEl>
                                        <p:attrNameLst>
                                          <p:attrName>ppt_x</p:attrName>
                                        </p:attrNameLst>
                                      </p:cBhvr>
                                      <p:tavLst>
                                        <p:tav tm="0">
                                          <p:val>
                                            <p:strVal val="#ppt_x"/>
                                          </p:val>
                                        </p:tav>
                                        <p:tav tm="100000">
                                          <p:val>
                                            <p:strVal val="#ppt_x"/>
                                          </p:val>
                                        </p:tav>
                                      </p:tavLst>
                                    </p:anim>
                                    <p:anim calcmode="lin" valueType="num">
                                      <p:cBhvr additive="base">
                                        <p:cTn id="26" dur="500" fill="hold"/>
                                        <p:tgtEl>
                                          <p:spTgt spid="6554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65542"/>
                                        </p:tgtEl>
                                        <p:attrNameLst>
                                          <p:attrName>style.visibility</p:attrName>
                                        </p:attrNameLst>
                                      </p:cBhvr>
                                      <p:to>
                                        <p:strVal val="visible"/>
                                      </p:to>
                                    </p:set>
                                    <p:anim calcmode="lin" valueType="num">
                                      <p:cBhvr additive="base">
                                        <p:cTn id="31" dur="500" fill="hold"/>
                                        <p:tgtEl>
                                          <p:spTgt spid="65542"/>
                                        </p:tgtEl>
                                        <p:attrNameLst>
                                          <p:attrName>ppt_x</p:attrName>
                                        </p:attrNameLst>
                                      </p:cBhvr>
                                      <p:tavLst>
                                        <p:tav tm="0">
                                          <p:val>
                                            <p:strVal val="#ppt_x"/>
                                          </p:val>
                                        </p:tav>
                                        <p:tav tm="100000">
                                          <p:val>
                                            <p:strVal val="#ppt_x"/>
                                          </p:val>
                                        </p:tav>
                                      </p:tavLst>
                                    </p:anim>
                                    <p:anim calcmode="lin" valueType="num">
                                      <p:cBhvr additive="base">
                                        <p:cTn id="32" dur="500" fill="hold"/>
                                        <p:tgtEl>
                                          <p:spTgt spid="6554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5543"/>
                                        </p:tgtEl>
                                        <p:attrNameLst>
                                          <p:attrName>style.visibility</p:attrName>
                                        </p:attrNameLst>
                                      </p:cBhvr>
                                      <p:to>
                                        <p:strVal val="visible"/>
                                      </p:to>
                                    </p:set>
                                    <p:anim calcmode="lin" valueType="num">
                                      <p:cBhvr additive="base">
                                        <p:cTn id="37" dur="500" fill="hold"/>
                                        <p:tgtEl>
                                          <p:spTgt spid="65543"/>
                                        </p:tgtEl>
                                        <p:attrNameLst>
                                          <p:attrName>ppt_x</p:attrName>
                                        </p:attrNameLst>
                                      </p:cBhvr>
                                      <p:tavLst>
                                        <p:tav tm="0">
                                          <p:val>
                                            <p:strVal val="0-#ppt_w/2"/>
                                          </p:val>
                                        </p:tav>
                                        <p:tav tm="100000">
                                          <p:val>
                                            <p:strVal val="#ppt_x"/>
                                          </p:val>
                                        </p:tav>
                                      </p:tavLst>
                                    </p:anim>
                                    <p:anim calcmode="lin" valueType="num">
                                      <p:cBhvr additive="base">
                                        <p:cTn id="38" dur="500" fill="hold"/>
                                        <p:tgtEl>
                                          <p:spTgt spid="655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762000" y="381000"/>
            <a:ext cx="7467600" cy="641350"/>
          </a:xfrm>
          <a:prstGeom prst="rect">
            <a:avLst/>
          </a:prstGeom>
          <a:noFill/>
          <a:ln w="9525">
            <a:noFill/>
            <a:miter lim="800000"/>
            <a:headEnd/>
            <a:tailEnd/>
          </a:ln>
          <a:effectLst/>
        </p:spPr>
        <p:txBody>
          <a:bodyPr>
            <a:spAutoFit/>
          </a:bodyPr>
          <a:lstStyle/>
          <a:p>
            <a:pPr>
              <a:spcBef>
                <a:spcPct val="50000"/>
              </a:spcBef>
            </a:pPr>
            <a:r>
              <a:rPr lang="en-US"/>
              <a:t>Sometimes matter turns into energy!</a:t>
            </a:r>
          </a:p>
        </p:txBody>
      </p:sp>
      <p:sp>
        <p:nvSpPr>
          <p:cNvPr id="123907" name="Text Box 3"/>
          <p:cNvSpPr txBox="1">
            <a:spLocks noChangeArrowheads="1"/>
          </p:cNvSpPr>
          <p:nvPr/>
        </p:nvSpPr>
        <p:spPr bwMode="auto">
          <a:xfrm>
            <a:off x="762000" y="1295400"/>
            <a:ext cx="7346950" cy="641350"/>
          </a:xfrm>
          <a:prstGeom prst="rect">
            <a:avLst/>
          </a:prstGeom>
          <a:noFill/>
          <a:ln w="9525">
            <a:noFill/>
            <a:miter lim="800000"/>
            <a:headEnd/>
            <a:tailEnd/>
          </a:ln>
          <a:effectLst/>
        </p:spPr>
        <p:txBody>
          <a:bodyPr wrap="none">
            <a:spAutoFit/>
          </a:bodyPr>
          <a:lstStyle/>
          <a:p>
            <a:r>
              <a:rPr lang="en-US">
                <a:solidFill>
                  <a:srgbClr val="990099"/>
                </a:solidFill>
              </a:rPr>
              <a:t>Sometimes energy turns into matter!</a:t>
            </a:r>
          </a:p>
        </p:txBody>
      </p:sp>
      <p:sp>
        <p:nvSpPr>
          <p:cNvPr id="123908" name="Text Box 4"/>
          <p:cNvSpPr txBox="1">
            <a:spLocks noChangeArrowheads="1"/>
          </p:cNvSpPr>
          <p:nvPr/>
        </p:nvSpPr>
        <p:spPr bwMode="auto">
          <a:xfrm>
            <a:off x="838200" y="2971800"/>
            <a:ext cx="7772400" cy="1190625"/>
          </a:xfrm>
          <a:prstGeom prst="rect">
            <a:avLst/>
          </a:prstGeom>
          <a:noFill/>
          <a:ln w="9525">
            <a:noFill/>
            <a:miter lim="800000"/>
            <a:headEnd/>
            <a:tailEnd/>
          </a:ln>
          <a:effectLst/>
        </p:spPr>
        <p:txBody>
          <a:bodyPr>
            <a:spAutoFit/>
          </a:bodyPr>
          <a:lstStyle/>
          <a:p>
            <a:pPr>
              <a:spcBef>
                <a:spcPct val="50000"/>
              </a:spcBef>
            </a:pPr>
            <a:r>
              <a:rPr lang="en-US"/>
              <a:t>Is there really any difference between energy and matter?</a:t>
            </a:r>
          </a:p>
        </p:txBody>
      </p:sp>
      <p:pic>
        <p:nvPicPr>
          <p:cNvPr id="123909" name="Picture 5" descr="C:\R. Cram Enterprises\presentations\einstein_sez.gif"/>
          <p:cNvPicPr>
            <a:picLocks noChangeAspect="1" noChangeArrowheads="1"/>
          </p:cNvPicPr>
          <p:nvPr/>
        </p:nvPicPr>
        <p:blipFill>
          <a:blip r:embed="rId3"/>
          <a:srcRect/>
          <a:stretch>
            <a:fillRect/>
          </a:stretch>
        </p:blipFill>
        <p:spPr bwMode="auto">
          <a:xfrm>
            <a:off x="4572000" y="4114800"/>
            <a:ext cx="4267200" cy="2438400"/>
          </a:xfrm>
          <a:prstGeom prst="rect">
            <a:avLst/>
          </a:prstGeom>
          <a:noFill/>
        </p:spPr>
      </p:pic>
      <p:sp>
        <p:nvSpPr>
          <p:cNvPr id="123910" name="Text Box 6"/>
          <p:cNvSpPr txBox="1">
            <a:spLocks noChangeArrowheads="1"/>
          </p:cNvSpPr>
          <p:nvPr/>
        </p:nvSpPr>
        <p:spPr bwMode="auto">
          <a:xfrm>
            <a:off x="762000" y="2133600"/>
            <a:ext cx="7620000" cy="641350"/>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Neither can be created or destroyed.</a:t>
            </a:r>
          </a:p>
        </p:txBody>
      </p:sp>
      <p:pic>
        <p:nvPicPr>
          <p:cNvPr id="123911" name="Picture 7" descr="C:\R. Cram Enterprises\presentations\emc.gif"/>
          <p:cNvPicPr>
            <a:picLocks noChangeAspect="1" noChangeArrowheads="1"/>
          </p:cNvPicPr>
          <p:nvPr/>
        </p:nvPicPr>
        <p:blipFill>
          <a:blip r:embed="rId4"/>
          <a:srcRect/>
          <a:stretch>
            <a:fillRect/>
          </a:stretch>
        </p:blipFill>
        <p:spPr bwMode="auto">
          <a:xfrm>
            <a:off x="1219200" y="4800600"/>
            <a:ext cx="2133600"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23906"/>
                                        </p:tgtEl>
                                        <p:attrNameLst>
                                          <p:attrName>style.visibility</p:attrName>
                                        </p:attrNameLst>
                                      </p:cBhvr>
                                      <p:to>
                                        <p:strVal val="visible"/>
                                      </p:to>
                                    </p:set>
                                    <p:anim to="" calcmode="lin" valueType="num">
                                      <p:cBhvr>
                                        <p:cTn id="7" dur="1" fill="hold"/>
                                        <p:tgtEl>
                                          <p:spTgt spid="12390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23907"/>
                                        </p:tgtEl>
                                        <p:attrNameLst>
                                          <p:attrName>style.visibility</p:attrName>
                                        </p:attrNameLst>
                                      </p:cBhvr>
                                      <p:to>
                                        <p:strVal val="visible"/>
                                      </p:to>
                                    </p:set>
                                    <p:anim to="" calcmode="lin" valueType="num">
                                      <p:cBhvr>
                                        <p:cTn id="12" dur="1" fill="hold"/>
                                        <p:tgtEl>
                                          <p:spTgt spid="123907"/>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CHIMES.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23910"/>
                                        </p:tgtEl>
                                        <p:attrNameLst>
                                          <p:attrName>style.visibility</p:attrName>
                                        </p:attrNameLst>
                                      </p:cBhvr>
                                      <p:to>
                                        <p:strVal val="visible"/>
                                      </p:to>
                                    </p:set>
                                    <p:anim to="" calcmode="lin" valueType="num">
                                      <p:cBhvr>
                                        <p:cTn id="17" dur="1" fill="hold"/>
                                        <p:tgtEl>
                                          <p:spTgt spid="123910"/>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CHIMES.WAV" builtIn="1"/>
                                        </p:tgtEl>
                                      </p:cMediaNode>
                                    </p:audio>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23908"/>
                                        </p:tgtEl>
                                        <p:attrNameLst>
                                          <p:attrName>style.visibility</p:attrName>
                                        </p:attrNameLst>
                                      </p:cBhvr>
                                      <p:to>
                                        <p:strVal val="visible"/>
                                      </p:to>
                                    </p:set>
                                    <p:anim to="" calcmode="lin" valueType="num">
                                      <p:cBhvr>
                                        <p:cTn id="22" dur="1" fill="hold"/>
                                        <p:tgtEl>
                                          <p:spTgt spid="123908"/>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07" grpId="0" autoUpdateAnimBg="0"/>
      <p:bldP spid="123908" grpId="0" autoUpdateAnimBg="0"/>
      <p:bldP spid="123910" grpId="0"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609600" y="228600"/>
            <a:ext cx="7772400" cy="641350"/>
          </a:xfrm>
          <a:prstGeom prst="rect">
            <a:avLst/>
          </a:prstGeom>
          <a:noFill/>
          <a:ln w="9525">
            <a:noFill/>
            <a:miter lim="800000"/>
            <a:headEnd/>
            <a:tailEnd/>
          </a:ln>
          <a:effectLst/>
        </p:spPr>
        <p:txBody>
          <a:bodyPr>
            <a:spAutoFit/>
          </a:bodyPr>
          <a:lstStyle/>
          <a:p>
            <a:pPr>
              <a:spcBef>
                <a:spcPct val="50000"/>
              </a:spcBef>
            </a:pPr>
            <a:r>
              <a:rPr lang="en-US"/>
              <a:t>We are comprised of energy!</a:t>
            </a:r>
          </a:p>
        </p:txBody>
      </p:sp>
      <p:sp>
        <p:nvSpPr>
          <p:cNvPr id="160771" name="Text Box 3"/>
          <p:cNvSpPr txBox="1">
            <a:spLocks noChangeArrowheads="1"/>
          </p:cNvSpPr>
          <p:nvPr/>
        </p:nvSpPr>
        <p:spPr bwMode="auto">
          <a:xfrm>
            <a:off x="685800" y="914400"/>
            <a:ext cx="8458200" cy="641350"/>
          </a:xfrm>
          <a:prstGeom prst="rect">
            <a:avLst/>
          </a:prstGeom>
          <a:noFill/>
          <a:ln w="9525">
            <a:noFill/>
            <a:miter lim="800000"/>
            <a:headEnd/>
            <a:tailEnd/>
          </a:ln>
          <a:effectLst/>
        </p:spPr>
        <p:txBody>
          <a:bodyPr>
            <a:spAutoFit/>
          </a:bodyPr>
          <a:lstStyle/>
          <a:p>
            <a:pPr>
              <a:spcBef>
                <a:spcPct val="50000"/>
              </a:spcBef>
            </a:pPr>
            <a:r>
              <a:rPr lang="en-US"/>
              <a:t>                       Our thoughts are energy!</a:t>
            </a:r>
          </a:p>
        </p:txBody>
      </p:sp>
      <p:sp>
        <p:nvSpPr>
          <p:cNvPr id="160772" name="Text Box 4"/>
          <p:cNvSpPr txBox="1">
            <a:spLocks noChangeArrowheads="1"/>
          </p:cNvSpPr>
          <p:nvPr/>
        </p:nvSpPr>
        <p:spPr bwMode="auto">
          <a:xfrm>
            <a:off x="685800" y="2286000"/>
            <a:ext cx="7543800" cy="641350"/>
          </a:xfrm>
          <a:prstGeom prst="rect">
            <a:avLst/>
          </a:prstGeom>
          <a:noFill/>
          <a:ln w="9525">
            <a:noFill/>
            <a:miter lim="800000"/>
            <a:headEnd/>
            <a:tailEnd/>
          </a:ln>
          <a:effectLst/>
        </p:spPr>
        <p:txBody>
          <a:bodyPr>
            <a:spAutoFit/>
          </a:bodyPr>
          <a:lstStyle/>
          <a:p>
            <a:pPr>
              <a:spcBef>
                <a:spcPct val="50000"/>
              </a:spcBef>
            </a:pPr>
            <a:r>
              <a:rPr lang="en-US"/>
              <a:t>               Our feelings are energy!</a:t>
            </a:r>
          </a:p>
        </p:txBody>
      </p:sp>
      <p:sp>
        <p:nvSpPr>
          <p:cNvPr id="160773" name="Text Box 5"/>
          <p:cNvSpPr txBox="1">
            <a:spLocks noChangeArrowheads="1"/>
          </p:cNvSpPr>
          <p:nvPr/>
        </p:nvSpPr>
        <p:spPr bwMode="auto">
          <a:xfrm>
            <a:off x="685800" y="1600200"/>
            <a:ext cx="5867400" cy="641350"/>
          </a:xfrm>
          <a:prstGeom prst="rect">
            <a:avLst/>
          </a:prstGeom>
          <a:noFill/>
          <a:ln w="9525">
            <a:noFill/>
            <a:miter lim="800000"/>
            <a:headEnd/>
            <a:tailEnd/>
          </a:ln>
          <a:effectLst/>
        </p:spPr>
        <p:txBody>
          <a:bodyPr>
            <a:spAutoFit/>
          </a:bodyPr>
          <a:lstStyle/>
          <a:p>
            <a:pPr>
              <a:spcBef>
                <a:spcPct val="50000"/>
              </a:spcBef>
            </a:pPr>
            <a:r>
              <a:rPr lang="en-US"/>
              <a:t>Our emotions are energy!</a:t>
            </a:r>
          </a:p>
        </p:txBody>
      </p:sp>
      <p:sp>
        <p:nvSpPr>
          <p:cNvPr id="160774" name="Text Box 6"/>
          <p:cNvSpPr txBox="1">
            <a:spLocks noChangeArrowheads="1"/>
          </p:cNvSpPr>
          <p:nvPr/>
        </p:nvSpPr>
        <p:spPr bwMode="auto">
          <a:xfrm>
            <a:off x="609600" y="2971800"/>
            <a:ext cx="7543800" cy="641350"/>
          </a:xfrm>
          <a:prstGeom prst="rect">
            <a:avLst/>
          </a:prstGeom>
          <a:noFill/>
          <a:ln w="9525">
            <a:noFill/>
            <a:miter lim="800000"/>
            <a:headEnd/>
            <a:tailEnd/>
          </a:ln>
          <a:effectLst/>
        </p:spPr>
        <p:txBody>
          <a:bodyPr>
            <a:spAutoFit/>
          </a:bodyPr>
          <a:lstStyle/>
          <a:p>
            <a:pPr>
              <a:spcBef>
                <a:spcPct val="50000"/>
              </a:spcBef>
            </a:pPr>
            <a:r>
              <a:rPr lang="en-US"/>
              <a:t>Our awareness of ourselves is energy!</a:t>
            </a:r>
          </a:p>
        </p:txBody>
      </p:sp>
      <p:sp>
        <p:nvSpPr>
          <p:cNvPr id="160775" name="Text Box 7"/>
          <p:cNvSpPr txBox="1">
            <a:spLocks noChangeArrowheads="1"/>
          </p:cNvSpPr>
          <p:nvPr/>
        </p:nvSpPr>
        <p:spPr bwMode="auto">
          <a:xfrm>
            <a:off x="784225" y="4419600"/>
            <a:ext cx="8359775" cy="641350"/>
          </a:xfrm>
          <a:prstGeom prst="rect">
            <a:avLst/>
          </a:prstGeom>
          <a:noFill/>
          <a:ln w="9525">
            <a:noFill/>
            <a:miter lim="800000"/>
            <a:headEnd/>
            <a:tailEnd/>
          </a:ln>
          <a:effectLst/>
        </p:spPr>
        <p:txBody>
          <a:bodyPr>
            <a:spAutoFit/>
          </a:bodyPr>
          <a:lstStyle/>
          <a:p>
            <a:pPr>
              <a:spcBef>
                <a:spcPct val="50000"/>
              </a:spcBef>
            </a:pPr>
            <a:r>
              <a:rPr lang="en-US"/>
              <a:t>                            Our life force is energy!</a:t>
            </a:r>
          </a:p>
        </p:txBody>
      </p:sp>
      <p:sp>
        <p:nvSpPr>
          <p:cNvPr id="160776" name="Text Box 8"/>
          <p:cNvSpPr txBox="1">
            <a:spLocks noChangeArrowheads="1"/>
          </p:cNvSpPr>
          <p:nvPr/>
        </p:nvSpPr>
        <p:spPr bwMode="auto">
          <a:xfrm>
            <a:off x="685800" y="3657600"/>
            <a:ext cx="7391400" cy="641350"/>
          </a:xfrm>
          <a:prstGeom prst="rect">
            <a:avLst/>
          </a:prstGeom>
          <a:noFill/>
          <a:ln w="9525">
            <a:noFill/>
            <a:miter lim="800000"/>
            <a:headEnd/>
            <a:tailEnd/>
          </a:ln>
          <a:effectLst/>
        </p:spPr>
        <p:txBody>
          <a:bodyPr>
            <a:spAutoFit/>
          </a:bodyPr>
          <a:lstStyle/>
          <a:p>
            <a:pPr>
              <a:spcBef>
                <a:spcPct val="50000"/>
              </a:spcBef>
            </a:pPr>
            <a:r>
              <a:rPr lang="en-US"/>
              <a:t>          Our body matter is energy!</a:t>
            </a:r>
          </a:p>
        </p:txBody>
      </p:sp>
      <p:sp>
        <p:nvSpPr>
          <p:cNvPr id="160777" name="Text Box 9"/>
          <p:cNvSpPr txBox="1">
            <a:spLocks noChangeArrowheads="1"/>
          </p:cNvSpPr>
          <p:nvPr/>
        </p:nvSpPr>
        <p:spPr bwMode="auto">
          <a:xfrm>
            <a:off x="914400" y="5486400"/>
            <a:ext cx="7696200" cy="701675"/>
          </a:xfrm>
          <a:prstGeom prst="rect">
            <a:avLst/>
          </a:prstGeom>
          <a:noFill/>
          <a:ln w="9525">
            <a:noFill/>
            <a:miter lim="800000"/>
            <a:headEnd/>
            <a:tailEnd/>
          </a:ln>
          <a:effectLst/>
        </p:spPr>
        <p:txBody>
          <a:bodyPr>
            <a:spAutoFit/>
          </a:bodyPr>
          <a:lstStyle/>
          <a:p>
            <a:pPr>
              <a:spcBef>
                <a:spcPct val="50000"/>
              </a:spcBef>
            </a:pPr>
            <a:r>
              <a:rPr lang="en-US" sz="4000">
                <a:solidFill>
                  <a:srgbClr val="FF0000"/>
                </a:solidFill>
              </a:rPr>
              <a:t>Energy CANNOT be destroyed!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0"/>
                                        </p:tgtEl>
                                        <p:attrNameLst>
                                          <p:attrName>style.visibility</p:attrName>
                                        </p:attrNameLst>
                                      </p:cBhvr>
                                      <p:to>
                                        <p:strVal val="visible"/>
                                      </p:to>
                                    </p:set>
                                    <p:anim calcmode="lin" valueType="num">
                                      <p:cBhvr additive="base">
                                        <p:cTn id="7" dur="500" fill="hold"/>
                                        <p:tgtEl>
                                          <p:spTgt spid="160770"/>
                                        </p:tgtEl>
                                        <p:attrNameLst>
                                          <p:attrName>ppt_x</p:attrName>
                                        </p:attrNameLst>
                                      </p:cBhvr>
                                      <p:tavLst>
                                        <p:tav tm="0">
                                          <p:val>
                                            <p:strVal val="#ppt_x"/>
                                          </p:val>
                                        </p:tav>
                                        <p:tav tm="100000">
                                          <p:val>
                                            <p:strVal val="#ppt_x"/>
                                          </p:val>
                                        </p:tav>
                                      </p:tavLst>
                                    </p:anim>
                                    <p:anim calcmode="lin" valueType="num">
                                      <p:cBhvr additive="base">
                                        <p:cTn id="8" dur="500" fill="hold"/>
                                        <p:tgtEl>
                                          <p:spTgt spid="1607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771"/>
                                        </p:tgtEl>
                                        <p:attrNameLst>
                                          <p:attrName>style.visibility</p:attrName>
                                        </p:attrNameLst>
                                      </p:cBhvr>
                                      <p:to>
                                        <p:strVal val="visible"/>
                                      </p:to>
                                    </p:set>
                                    <p:anim calcmode="lin" valueType="num">
                                      <p:cBhvr additive="base">
                                        <p:cTn id="13" dur="500" fill="hold"/>
                                        <p:tgtEl>
                                          <p:spTgt spid="160771"/>
                                        </p:tgtEl>
                                        <p:attrNameLst>
                                          <p:attrName>ppt_x</p:attrName>
                                        </p:attrNameLst>
                                      </p:cBhvr>
                                      <p:tavLst>
                                        <p:tav tm="0">
                                          <p:val>
                                            <p:strVal val="0-#ppt_w/2"/>
                                          </p:val>
                                        </p:tav>
                                        <p:tav tm="100000">
                                          <p:val>
                                            <p:strVal val="#ppt_x"/>
                                          </p:val>
                                        </p:tav>
                                      </p:tavLst>
                                    </p:anim>
                                    <p:anim calcmode="lin" valueType="num">
                                      <p:cBhvr additive="base">
                                        <p:cTn id="14" dur="500" fill="hold"/>
                                        <p:tgtEl>
                                          <p:spTgt spid="1607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PROJCTOR.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0773"/>
                                        </p:tgtEl>
                                        <p:attrNameLst>
                                          <p:attrName>style.visibility</p:attrName>
                                        </p:attrNameLst>
                                      </p:cBhvr>
                                      <p:to>
                                        <p:strVal val="visible"/>
                                      </p:to>
                                    </p:set>
                                    <p:anim calcmode="lin" valueType="num">
                                      <p:cBhvr additive="base">
                                        <p:cTn id="19" dur="500" fill="hold"/>
                                        <p:tgtEl>
                                          <p:spTgt spid="160773"/>
                                        </p:tgtEl>
                                        <p:attrNameLst>
                                          <p:attrName>ppt_x</p:attrName>
                                        </p:attrNameLst>
                                      </p:cBhvr>
                                      <p:tavLst>
                                        <p:tav tm="0">
                                          <p:val>
                                            <p:strVal val="1+#ppt_w/2"/>
                                          </p:val>
                                        </p:tav>
                                        <p:tav tm="100000">
                                          <p:val>
                                            <p:strVal val="#ppt_x"/>
                                          </p:val>
                                        </p:tav>
                                      </p:tavLst>
                                    </p:anim>
                                    <p:anim calcmode="lin" valueType="num">
                                      <p:cBhvr additive="base">
                                        <p:cTn id="20" dur="500" fill="hold"/>
                                        <p:tgtEl>
                                          <p:spTgt spid="1607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PROJCTOR.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0772"/>
                                        </p:tgtEl>
                                        <p:attrNameLst>
                                          <p:attrName>style.visibility</p:attrName>
                                        </p:attrNameLst>
                                      </p:cBhvr>
                                      <p:to>
                                        <p:strVal val="visible"/>
                                      </p:to>
                                    </p:set>
                                    <p:anim calcmode="lin" valueType="num">
                                      <p:cBhvr additive="base">
                                        <p:cTn id="25" dur="500" fill="hold"/>
                                        <p:tgtEl>
                                          <p:spTgt spid="160772"/>
                                        </p:tgtEl>
                                        <p:attrNameLst>
                                          <p:attrName>ppt_x</p:attrName>
                                        </p:attrNameLst>
                                      </p:cBhvr>
                                      <p:tavLst>
                                        <p:tav tm="0">
                                          <p:val>
                                            <p:strVal val="#ppt_x"/>
                                          </p:val>
                                        </p:tav>
                                        <p:tav tm="100000">
                                          <p:val>
                                            <p:strVal val="#ppt_x"/>
                                          </p:val>
                                        </p:tav>
                                      </p:tavLst>
                                    </p:anim>
                                    <p:anim calcmode="lin" valueType="num">
                                      <p:cBhvr additive="base">
                                        <p:cTn id="26" dur="500" fill="hold"/>
                                        <p:tgtEl>
                                          <p:spTgt spid="1607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PROJCTOR.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60774"/>
                                        </p:tgtEl>
                                        <p:attrNameLst>
                                          <p:attrName>style.visibility</p:attrName>
                                        </p:attrNameLst>
                                      </p:cBhvr>
                                      <p:to>
                                        <p:strVal val="visible"/>
                                      </p:to>
                                    </p:set>
                                    <p:anim calcmode="lin" valueType="num">
                                      <p:cBhvr additive="base">
                                        <p:cTn id="31" dur="500" fill="hold"/>
                                        <p:tgtEl>
                                          <p:spTgt spid="160774"/>
                                        </p:tgtEl>
                                        <p:attrNameLst>
                                          <p:attrName>ppt_x</p:attrName>
                                        </p:attrNameLst>
                                      </p:cBhvr>
                                      <p:tavLst>
                                        <p:tav tm="0">
                                          <p:val>
                                            <p:strVal val="#ppt_x"/>
                                          </p:val>
                                        </p:tav>
                                        <p:tav tm="100000">
                                          <p:val>
                                            <p:strVal val="#ppt_x"/>
                                          </p:val>
                                        </p:tav>
                                      </p:tavLst>
                                    </p:anim>
                                    <p:anim calcmode="lin" valueType="num">
                                      <p:cBhvr additive="base">
                                        <p:cTn id="32" dur="500" fill="hold"/>
                                        <p:tgtEl>
                                          <p:spTgt spid="1607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PROJCTOR.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60776"/>
                                        </p:tgtEl>
                                        <p:attrNameLst>
                                          <p:attrName>style.visibility</p:attrName>
                                        </p:attrNameLst>
                                      </p:cBhvr>
                                      <p:to>
                                        <p:strVal val="visible"/>
                                      </p:to>
                                    </p:set>
                                    <p:anim calcmode="lin" valueType="num">
                                      <p:cBhvr additive="base">
                                        <p:cTn id="37" dur="500" fill="hold"/>
                                        <p:tgtEl>
                                          <p:spTgt spid="160776"/>
                                        </p:tgtEl>
                                        <p:attrNameLst>
                                          <p:attrName>ppt_x</p:attrName>
                                        </p:attrNameLst>
                                      </p:cBhvr>
                                      <p:tavLst>
                                        <p:tav tm="0">
                                          <p:val>
                                            <p:strVal val="#ppt_x"/>
                                          </p:val>
                                        </p:tav>
                                        <p:tav tm="100000">
                                          <p:val>
                                            <p:strVal val="#ppt_x"/>
                                          </p:val>
                                        </p:tav>
                                      </p:tavLst>
                                    </p:anim>
                                    <p:anim calcmode="lin" valueType="num">
                                      <p:cBhvr additive="base">
                                        <p:cTn id="38" dur="500" fill="hold"/>
                                        <p:tgtEl>
                                          <p:spTgt spid="16077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PROJCTOR.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60775"/>
                                        </p:tgtEl>
                                        <p:attrNameLst>
                                          <p:attrName>style.visibility</p:attrName>
                                        </p:attrNameLst>
                                      </p:cBhvr>
                                      <p:to>
                                        <p:strVal val="visible"/>
                                      </p:to>
                                    </p:set>
                                    <p:anim calcmode="lin" valueType="num">
                                      <p:cBhvr additive="base">
                                        <p:cTn id="43" dur="500" fill="hold"/>
                                        <p:tgtEl>
                                          <p:spTgt spid="160775"/>
                                        </p:tgtEl>
                                        <p:attrNameLst>
                                          <p:attrName>ppt_x</p:attrName>
                                        </p:attrNameLst>
                                      </p:cBhvr>
                                      <p:tavLst>
                                        <p:tav tm="0">
                                          <p:val>
                                            <p:strVal val="0-#ppt_w/2"/>
                                          </p:val>
                                        </p:tav>
                                        <p:tav tm="100000">
                                          <p:val>
                                            <p:strVal val="#ppt_x"/>
                                          </p:val>
                                        </p:tav>
                                      </p:tavLst>
                                    </p:anim>
                                    <p:anim calcmode="lin" valueType="num">
                                      <p:cBhvr additive="base">
                                        <p:cTn id="44" dur="500" fill="hold"/>
                                        <p:tgtEl>
                                          <p:spTgt spid="1607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PROJCTOR.WAV" builtIn="1"/>
                                        </p:tgtEl>
                                      </p:cMediaNode>
                                    </p:audio>
                                  </p:sub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60777"/>
                                        </p:tgtEl>
                                        <p:attrNameLst>
                                          <p:attrName>style.visibility</p:attrName>
                                        </p:attrNameLst>
                                      </p:cBhvr>
                                      <p:to>
                                        <p:strVal val="visible"/>
                                      </p:to>
                                    </p:set>
                                    <p:anim calcmode="lin" valueType="num">
                                      <p:cBhvr>
                                        <p:cTn id="49" dur="1000" fill="hold"/>
                                        <p:tgtEl>
                                          <p:spTgt spid="160777"/>
                                        </p:tgtEl>
                                        <p:attrNameLst>
                                          <p:attrName>ppt_w</p:attrName>
                                        </p:attrNameLst>
                                      </p:cBhvr>
                                      <p:tavLst>
                                        <p:tav tm="0">
                                          <p:val>
                                            <p:fltVal val="0"/>
                                          </p:val>
                                        </p:tav>
                                        <p:tav tm="100000">
                                          <p:val>
                                            <p:strVal val="#ppt_w"/>
                                          </p:val>
                                        </p:tav>
                                      </p:tavLst>
                                    </p:anim>
                                    <p:anim calcmode="lin" valueType="num">
                                      <p:cBhvr>
                                        <p:cTn id="50" dur="1000" fill="hold"/>
                                        <p:tgtEl>
                                          <p:spTgt spid="160777"/>
                                        </p:tgtEl>
                                        <p:attrNameLst>
                                          <p:attrName>ppt_h</p:attrName>
                                        </p:attrNameLst>
                                      </p:cBhvr>
                                      <p:tavLst>
                                        <p:tav tm="0">
                                          <p:val>
                                            <p:fltVal val="0"/>
                                          </p:val>
                                        </p:tav>
                                        <p:tav tm="100000">
                                          <p:val>
                                            <p:strVal val="#ppt_h"/>
                                          </p:val>
                                        </p:tav>
                                      </p:tavLst>
                                    </p:anim>
                                    <p:anim calcmode="lin" valueType="num">
                                      <p:cBhvr>
                                        <p:cTn id="51" dur="1000" fill="hold"/>
                                        <p:tgtEl>
                                          <p:spTgt spid="160777"/>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077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7"/>
                                            </p:cond>
                                          </p:stCondLst>
                                          <p:endCondLst>
                                            <p:cond evt="onStopAudio" delay="0">
                                              <p:tgtEl>
                                                <p:sldTgt/>
                                              </p:tgtEl>
                                            </p:cond>
                                          </p:endCondLst>
                                        </p:cTn>
                                        <p:tgtEl>
                                          <p:sndTgt r:embed="rId3"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utoUpdateAnimBg="0"/>
      <p:bldP spid="160771" grpId="0" autoUpdateAnimBg="0"/>
      <p:bldP spid="160772" grpId="0" autoUpdateAnimBg="0"/>
      <p:bldP spid="160773" grpId="0" autoUpdateAnimBg="0"/>
      <p:bldP spid="160774" grpId="0" autoUpdateAnimBg="0"/>
      <p:bldP spid="160775" grpId="0" autoUpdateAnimBg="0"/>
      <p:bldP spid="160776" grpId="0" autoUpdateAnimBg="0"/>
      <p:bldP spid="160777" grpId="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533400" y="609600"/>
            <a:ext cx="8229600" cy="3937000"/>
          </a:xfrm>
          <a:prstGeom prst="rect">
            <a:avLst/>
          </a:prstGeom>
          <a:noFill/>
          <a:ln w="9525">
            <a:noFill/>
            <a:miter lim="800000"/>
            <a:headEnd/>
            <a:tailEnd/>
          </a:ln>
          <a:effectLst/>
        </p:spPr>
        <p:txBody>
          <a:bodyPr>
            <a:spAutoFit/>
          </a:bodyPr>
          <a:lstStyle/>
          <a:p>
            <a:r>
              <a:rPr lang="en-US">
                <a:solidFill>
                  <a:srgbClr val="FF0000"/>
                </a:solidFill>
              </a:rPr>
              <a:t>So far, we have discussed gravitational force and electromagnetic force, two forces which have a major impact on our</a:t>
            </a:r>
          </a:p>
          <a:p>
            <a:r>
              <a:rPr lang="en-US">
                <a:solidFill>
                  <a:srgbClr val="FF0000"/>
                </a:solidFill>
              </a:rPr>
              <a:t>everyday lives. There are two other interactions which we don't notice since their range of effect is not much larger than the size of an atom nucleus.</a:t>
            </a:r>
            <a:r>
              <a:rPr lang="en-US" sz="2400" b="0">
                <a:solidFill>
                  <a:schemeClr val="tx1"/>
                </a:solidFill>
              </a:rPr>
              <a:t>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1000" y="0"/>
            <a:ext cx="8153400" cy="3016250"/>
          </a:xfrm>
          <a:prstGeom prst="rect">
            <a:avLst/>
          </a:prstGeom>
          <a:noFill/>
          <a:ln w="9525">
            <a:noFill/>
            <a:miter lim="800000"/>
            <a:headEnd/>
            <a:tailEnd/>
          </a:ln>
          <a:effectLst/>
        </p:spPr>
        <p:txBody>
          <a:bodyPr>
            <a:spAutoFit/>
          </a:bodyPr>
          <a:lstStyle/>
          <a:p>
            <a:r>
              <a:rPr lang="en-US" sz="3200">
                <a:solidFill>
                  <a:srgbClr val="FF6600"/>
                </a:solidFill>
              </a:rPr>
              <a:t>We depend on these two forces for the existence of the stuff from which the world is made, and for the decay processes that make some types of matter unstable. They impact the smallest objects in the universe and the largest. </a:t>
            </a:r>
          </a:p>
        </p:txBody>
      </p:sp>
      <p:pic>
        <p:nvPicPr>
          <p:cNvPr id="91139" name="Picture 3" descr="C:\R. Cram Enterprises\presentations\galaxie.gif"/>
          <p:cNvPicPr>
            <a:picLocks noChangeAspect="1" noChangeArrowheads="1"/>
          </p:cNvPicPr>
          <p:nvPr/>
        </p:nvPicPr>
        <p:blipFill>
          <a:blip r:embed="rId2"/>
          <a:srcRect/>
          <a:stretch>
            <a:fillRect/>
          </a:stretch>
        </p:blipFill>
        <p:spPr bwMode="auto">
          <a:xfrm>
            <a:off x="5486400" y="3124200"/>
            <a:ext cx="3267075" cy="3429000"/>
          </a:xfrm>
          <a:prstGeom prst="rect">
            <a:avLst/>
          </a:prstGeom>
          <a:noFill/>
        </p:spPr>
      </p:pic>
      <p:pic>
        <p:nvPicPr>
          <p:cNvPr id="91140" name="Picture 4" descr="C:\R. Cram Enterprises\presentations\atomwithnucleus.jpg"/>
          <p:cNvPicPr>
            <a:picLocks noChangeAspect="1" noChangeArrowheads="1"/>
          </p:cNvPicPr>
          <p:nvPr/>
        </p:nvPicPr>
        <p:blipFill>
          <a:blip r:embed="rId3">
            <a:lum bright="6000" contrast="12000"/>
          </a:blip>
          <a:srcRect/>
          <a:stretch>
            <a:fillRect/>
          </a:stretch>
        </p:blipFill>
        <p:spPr bwMode="auto">
          <a:xfrm>
            <a:off x="1752600" y="2895600"/>
            <a:ext cx="3505200" cy="3657600"/>
          </a:xfrm>
          <a:prstGeom prst="rect">
            <a:avLst/>
          </a:prstGeom>
          <a:noFill/>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0"/>
            <a:ext cx="9144000" cy="3081338"/>
          </a:xfrm>
          <a:prstGeom prst="rect">
            <a:avLst/>
          </a:prstGeom>
          <a:noFill/>
          <a:ln w="9525">
            <a:noFill/>
            <a:miter lim="800000"/>
            <a:headEnd/>
            <a:tailEnd/>
          </a:ln>
          <a:effectLst/>
        </p:spPr>
        <p:txBody>
          <a:bodyPr>
            <a:spAutoFit/>
          </a:bodyPr>
          <a:lstStyle/>
          <a:p>
            <a:r>
              <a:rPr lang="en-US" sz="2800">
                <a:solidFill>
                  <a:srgbClr val="FF0000"/>
                </a:solidFill>
              </a:rPr>
              <a:t>Consider this: what binds the nucleus? </a:t>
            </a:r>
          </a:p>
          <a:p>
            <a:r>
              <a:rPr lang="en-US" sz="2800">
                <a:solidFill>
                  <a:schemeClr val="tx1"/>
                </a:solidFill>
              </a:rPr>
              <a:t>We would expect an atom's nucleus to burst apart due to electromagnetic repulsion between the like charges of the protons. But, most atoms' nuclei are very stable! </a:t>
            </a:r>
          </a:p>
          <a:p>
            <a:endParaRPr lang="en-US" sz="2800">
              <a:solidFill>
                <a:schemeClr val="tx1"/>
              </a:solidFill>
            </a:endParaRPr>
          </a:p>
          <a:p>
            <a:r>
              <a:rPr lang="en-US" sz="2800">
                <a:solidFill>
                  <a:schemeClr val="tx1"/>
                </a:solidFill>
              </a:rPr>
              <a:t>What accounts for the energy required to counteract the electromagnetic repulsion? </a:t>
            </a:r>
          </a:p>
        </p:txBody>
      </p:sp>
      <p:pic>
        <p:nvPicPr>
          <p:cNvPr id="92163" name="Picture 3" descr="C:\R. Cram Enterprises\presentations\nucleus.gif"/>
          <p:cNvPicPr>
            <a:picLocks noChangeAspect="1" noChangeArrowheads="1"/>
          </p:cNvPicPr>
          <p:nvPr/>
        </p:nvPicPr>
        <p:blipFill>
          <a:blip r:embed="rId5"/>
          <a:srcRect/>
          <a:stretch>
            <a:fillRect/>
          </a:stretch>
        </p:blipFill>
        <p:spPr bwMode="auto">
          <a:xfrm>
            <a:off x="1143000" y="3581400"/>
            <a:ext cx="3048000" cy="2819400"/>
          </a:xfrm>
          <a:prstGeom prst="rect">
            <a:avLst/>
          </a:prstGeom>
          <a:noFill/>
        </p:spPr>
      </p:pic>
      <p:pic>
        <p:nvPicPr>
          <p:cNvPr id="92164" name="Picture 4" descr="C:\R. Cram Enterprises\presentations\proton_repel.gif"/>
          <p:cNvPicPr>
            <a:picLocks noChangeAspect="1" noChangeArrowheads="1"/>
          </p:cNvPicPr>
          <p:nvPr/>
        </p:nvPicPr>
        <p:blipFill>
          <a:blip r:embed="rId6"/>
          <a:srcRect/>
          <a:stretch>
            <a:fillRect/>
          </a:stretch>
        </p:blipFill>
        <p:spPr bwMode="auto">
          <a:xfrm>
            <a:off x="5029200" y="3124200"/>
            <a:ext cx="35052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2162"/>
                                        </p:tgtEl>
                                        <p:attrNameLst>
                                          <p:attrName>style.visibility</p:attrName>
                                        </p:attrNameLst>
                                      </p:cBhvr>
                                      <p:to>
                                        <p:strVal val="visible"/>
                                      </p:to>
                                    </p:set>
                                    <p:anim to="" calcmode="lin" valueType="num">
                                      <p:cBhvr>
                                        <p:cTn id="7" dur="1" fill="hold"/>
                                        <p:tgtEl>
                                          <p:spTgt spid="9216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SHREG.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92163"/>
                                        </p:tgtEl>
                                        <p:attrNameLst>
                                          <p:attrName>style.visibility</p:attrName>
                                        </p:attrNameLst>
                                      </p:cBhvr>
                                      <p:to>
                                        <p:strVal val="visible"/>
                                      </p:to>
                                    </p:set>
                                    <p:anim to="" calcmode="lin" valueType="num">
                                      <p:cBhvr>
                                        <p:cTn id="12" dur="1" fill="hold"/>
                                        <p:tgtEl>
                                          <p:spTgt spid="92163"/>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92164"/>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04800" y="1828800"/>
            <a:ext cx="8610600" cy="4478338"/>
          </a:xfrm>
          <a:prstGeom prst="rect">
            <a:avLst/>
          </a:prstGeom>
          <a:noFill/>
          <a:ln w="9525">
            <a:noFill/>
            <a:miter lim="800000"/>
            <a:headEnd/>
            <a:tailEnd/>
          </a:ln>
          <a:effectLst/>
        </p:spPr>
        <p:txBody>
          <a:bodyPr>
            <a:spAutoFit/>
          </a:bodyPr>
          <a:lstStyle/>
          <a:p>
            <a:r>
              <a:rPr lang="en-US" sz="3200">
                <a:solidFill>
                  <a:schemeClr val="tx1"/>
                </a:solidFill>
              </a:rPr>
              <a:t>It turns out that some particles (quarks and gluons) have a type of charge that isn't electromagnetic; rather, it is called color charge. The force between color-charged particles is very strong, earning it the name Strong Force. Because this force holds quarks together to form hadrons, its carrier particles are whimsically called gluons because they so successfully "glue" the quarks together. </a:t>
            </a:r>
          </a:p>
        </p:txBody>
      </p:sp>
      <p:pic>
        <p:nvPicPr>
          <p:cNvPr id="93187" name="Picture 3" descr="C:\R. Cram Enterprises\presentations\strong_banner.gif"/>
          <p:cNvPicPr>
            <a:picLocks noChangeAspect="1" noChangeArrowheads="1"/>
          </p:cNvPicPr>
          <p:nvPr/>
        </p:nvPicPr>
        <p:blipFill>
          <a:blip r:embed="rId3"/>
          <a:srcRect/>
          <a:stretch>
            <a:fillRect/>
          </a:stretch>
        </p:blipFill>
        <p:spPr bwMode="auto">
          <a:xfrm>
            <a:off x="1143000" y="381000"/>
            <a:ext cx="66294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3186"/>
                                        </p:tgtEl>
                                        <p:attrNameLst>
                                          <p:attrName>style.visibility</p:attrName>
                                        </p:attrNameLst>
                                      </p:cBhvr>
                                      <p:to>
                                        <p:strVal val="visible"/>
                                      </p:to>
                                    </p:set>
                                    <p:anim to="" calcmode="lin" valueType="num">
                                      <p:cBhvr>
                                        <p:cTn id="7" dur="1" fill="hold"/>
                                        <p:tgtEl>
                                          <p:spTgt spid="9318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81000" y="228600"/>
            <a:ext cx="8534400" cy="3016250"/>
          </a:xfrm>
          <a:prstGeom prst="rect">
            <a:avLst/>
          </a:prstGeom>
          <a:noFill/>
          <a:ln w="9525">
            <a:noFill/>
            <a:miter lim="800000"/>
            <a:headEnd/>
            <a:tailEnd/>
          </a:ln>
          <a:effectLst/>
        </p:spPr>
        <p:txBody>
          <a:bodyPr>
            <a:spAutoFit/>
          </a:bodyPr>
          <a:lstStyle/>
          <a:p>
            <a:r>
              <a:rPr lang="en-US" sz="3200">
                <a:solidFill>
                  <a:schemeClr val="tx1"/>
                </a:solidFill>
              </a:rPr>
              <a:t>It is important to note that only quarks and gluons have color charge. Hadrons (such as protons and neutrons) are color neutral, as are leptons. For this reason, the strong force only acts on the really small level of quark interactions. </a:t>
            </a:r>
          </a:p>
        </p:txBody>
      </p:sp>
      <p:pic>
        <p:nvPicPr>
          <p:cNvPr id="94211" name="Picture 3" descr="C:\R. Cram Enterprises\presentations\gluon.gif"/>
          <p:cNvPicPr>
            <a:picLocks noChangeAspect="1" noChangeArrowheads="1"/>
          </p:cNvPicPr>
          <p:nvPr/>
        </p:nvPicPr>
        <p:blipFill>
          <a:blip r:embed="rId3"/>
          <a:srcRect/>
          <a:stretch>
            <a:fillRect/>
          </a:stretch>
        </p:blipFill>
        <p:spPr bwMode="auto">
          <a:xfrm>
            <a:off x="7086600" y="3962400"/>
            <a:ext cx="1519238" cy="2514600"/>
          </a:xfrm>
          <a:prstGeom prst="rect">
            <a:avLst/>
          </a:prstGeom>
          <a:noFill/>
        </p:spPr>
      </p:pic>
      <p:pic>
        <p:nvPicPr>
          <p:cNvPr id="94212" name="Picture 4" descr="C:\R. Cram Enterprises\presentations\strong.gif"/>
          <p:cNvPicPr>
            <a:picLocks noChangeAspect="1" noChangeArrowheads="1"/>
          </p:cNvPicPr>
          <p:nvPr/>
        </p:nvPicPr>
        <p:blipFill>
          <a:blip r:embed="rId4"/>
          <a:srcRect/>
          <a:stretch>
            <a:fillRect/>
          </a:stretch>
        </p:blipFill>
        <p:spPr bwMode="auto">
          <a:xfrm>
            <a:off x="3352800" y="2895600"/>
            <a:ext cx="3810000"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4210"/>
                                        </p:tgtEl>
                                        <p:attrNameLst>
                                          <p:attrName>style.visibility</p:attrName>
                                        </p:attrNameLst>
                                      </p:cBhvr>
                                      <p:to>
                                        <p:strVal val="visible"/>
                                      </p:to>
                                    </p:set>
                                    <p:anim to="" calcmode="lin" valueType="num">
                                      <p:cBhvr>
                                        <p:cTn id="7" dur="1" fill="hold"/>
                                        <p:tgtEl>
                                          <p:spTgt spid="9421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81000" y="228600"/>
            <a:ext cx="8534400" cy="3387725"/>
          </a:xfrm>
          <a:prstGeom prst="rect">
            <a:avLst/>
          </a:prstGeom>
          <a:noFill/>
          <a:ln w="9525">
            <a:noFill/>
            <a:miter lim="800000"/>
            <a:headEnd/>
            <a:tailEnd/>
          </a:ln>
          <a:effectLst/>
        </p:spPr>
        <p:txBody>
          <a:bodyPr>
            <a:spAutoFit/>
          </a:bodyPr>
          <a:lstStyle/>
          <a:p>
            <a:r>
              <a:rPr lang="en-US" b="0">
                <a:solidFill>
                  <a:schemeClr val="tx1"/>
                </a:solidFill>
              </a:rPr>
              <a:t>Quarks and gluons are color-charged particles. Just as electrically-charged particles interact by exchanging photons, color-charged particles exchange gluons in strong interactions. In so doing, these color-charged particles are often "glued" together. </a:t>
            </a:r>
          </a:p>
        </p:txBody>
      </p:sp>
      <p:pic>
        <p:nvPicPr>
          <p:cNvPr id="96259" name="Picture 3" descr="C:\R. Cram Enterprises\presentations\color_field2.gif"/>
          <p:cNvPicPr>
            <a:picLocks noChangeAspect="1" noChangeArrowheads="1"/>
          </p:cNvPicPr>
          <p:nvPr/>
        </p:nvPicPr>
        <p:blipFill>
          <a:blip r:embed="rId2"/>
          <a:srcRect/>
          <a:stretch>
            <a:fillRect/>
          </a:stretch>
        </p:blipFill>
        <p:spPr bwMode="auto">
          <a:xfrm>
            <a:off x="3352800" y="4191000"/>
            <a:ext cx="2376488" cy="2324100"/>
          </a:xfrm>
          <a:prstGeom prst="rect">
            <a:avLst/>
          </a:prstGeom>
          <a:noFill/>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533400" y="533400"/>
            <a:ext cx="8153400" cy="5940425"/>
          </a:xfrm>
          <a:prstGeom prst="rect">
            <a:avLst/>
          </a:prstGeom>
          <a:noFill/>
          <a:ln w="9525">
            <a:noFill/>
            <a:miter lim="800000"/>
            <a:headEnd/>
            <a:tailEnd/>
          </a:ln>
          <a:effectLst/>
        </p:spPr>
        <p:txBody>
          <a:bodyPr>
            <a:spAutoFit/>
          </a:bodyPr>
          <a:lstStyle/>
          <a:p>
            <a:r>
              <a:rPr lang="en-US" sz="3200">
                <a:solidFill>
                  <a:srgbClr val="FF0000"/>
                </a:solidFill>
              </a:rPr>
              <a:t>If one of the quarks in a given hadron is pulled away from its neighbors, the color-force field "stretches” between that quark and its neighbors. In so doing, more and more energy is added to the color-force field as the quarks are pulled apart. At some point, it is energetically cheaper for the color-force field to "snap" into two new quarks. In so doing, energy is conserved because the energy of the color-force field is converted into the mass of the new quarks, and the color-force field can "relax" back to an unstretched state.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R. Cram Enterprises\presentations\color_field.gif"/>
          <p:cNvPicPr>
            <a:picLocks noChangeAspect="1" noChangeArrowheads="1"/>
          </p:cNvPicPr>
          <p:nvPr/>
        </p:nvPicPr>
        <p:blipFill>
          <a:blip r:embed="rId3"/>
          <a:srcRect/>
          <a:stretch>
            <a:fillRect/>
          </a:stretch>
        </p:blipFill>
        <p:spPr bwMode="auto">
          <a:xfrm>
            <a:off x="1981200" y="2971800"/>
            <a:ext cx="4924425" cy="2724150"/>
          </a:xfrm>
          <a:prstGeom prst="rect">
            <a:avLst/>
          </a:prstGeom>
          <a:noFill/>
        </p:spPr>
      </p:pic>
      <p:sp>
        <p:nvSpPr>
          <p:cNvPr id="98307" name="Rectangle 3"/>
          <p:cNvSpPr>
            <a:spLocks noChangeArrowheads="1"/>
          </p:cNvSpPr>
          <p:nvPr/>
        </p:nvSpPr>
        <p:spPr bwMode="auto">
          <a:xfrm>
            <a:off x="304800" y="838200"/>
            <a:ext cx="8001000" cy="1739900"/>
          </a:xfrm>
          <a:prstGeom prst="rect">
            <a:avLst/>
          </a:prstGeom>
          <a:noFill/>
          <a:ln w="9525">
            <a:noFill/>
            <a:miter lim="800000"/>
            <a:headEnd/>
            <a:tailEnd/>
          </a:ln>
          <a:effectLst/>
        </p:spPr>
        <p:txBody>
          <a:bodyPr>
            <a:spAutoFit/>
          </a:bodyPr>
          <a:lstStyle/>
          <a:p>
            <a:r>
              <a:rPr lang="en-US">
                <a:solidFill>
                  <a:srgbClr val="339933"/>
                </a:solidFill>
              </a:rPr>
              <a:t>Quarks cannot exist individually because they must maintain a color-force field with other quarks.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8307"/>
                                        </p:tgtEl>
                                        <p:attrNameLst>
                                          <p:attrName>style.visibility</p:attrName>
                                        </p:attrNameLst>
                                      </p:cBhvr>
                                      <p:to>
                                        <p:strVal val="visible"/>
                                      </p:to>
                                    </p:set>
                                    <p:anim to="" calcmode="lin" valueType="num">
                                      <p:cBhvr>
                                        <p:cTn id="7" dur="1" fill="hold"/>
                                        <p:tgtEl>
                                          <p:spTgt spid="98307"/>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438400" y="457200"/>
            <a:ext cx="4383088" cy="823913"/>
          </a:xfrm>
          <a:prstGeom prst="rect">
            <a:avLst/>
          </a:prstGeom>
          <a:noFill/>
          <a:ln w="9525">
            <a:noFill/>
            <a:miter lim="800000"/>
            <a:headEnd/>
            <a:tailEnd/>
          </a:ln>
          <a:effectLst/>
        </p:spPr>
        <p:txBody>
          <a:bodyPr wrap="none">
            <a:spAutoFit/>
          </a:bodyPr>
          <a:lstStyle/>
          <a:p>
            <a:pPr>
              <a:spcBef>
                <a:spcPct val="50000"/>
              </a:spcBef>
            </a:pPr>
            <a:r>
              <a:rPr lang="en-US" sz="4800" i="1" u="sng">
                <a:solidFill>
                  <a:srgbClr val="FF3300"/>
                </a:solidFill>
              </a:rPr>
              <a:t>EVERYTHING!</a:t>
            </a:r>
          </a:p>
        </p:txBody>
      </p:sp>
      <p:pic>
        <p:nvPicPr>
          <p:cNvPr id="73731" name="Picture 3" descr="C:\Program Files\Microsoft Office\Clipart\Popular\CAR.WMF"/>
          <p:cNvPicPr>
            <a:picLocks noChangeAspect="1" noChangeArrowheads="1"/>
          </p:cNvPicPr>
          <p:nvPr/>
        </p:nvPicPr>
        <p:blipFill>
          <a:blip r:embed="rId5"/>
          <a:srcRect/>
          <a:stretch>
            <a:fillRect/>
          </a:stretch>
        </p:blipFill>
        <p:spPr bwMode="auto">
          <a:xfrm>
            <a:off x="457200" y="2574925"/>
            <a:ext cx="2895600" cy="1006475"/>
          </a:xfrm>
          <a:prstGeom prst="rect">
            <a:avLst/>
          </a:prstGeom>
          <a:noFill/>
        </p:spPr>
      </p:pic>
      <p:pic>
        <p:nvPicPr>
          <p:cNvPr id="73732" name="Picture 4" descr="C:\Program Files\Microsoft Office\Clipart\Popular\CLOCK.WMF"/>
          <p:cNvPicPr>
            <a:picLocks noChangeAspect="1" noChangeArrowheads="1"/>
          </p:cNvPicPr>
          <p:nvPr/>
        </p:nvPicPr>
        <p:blipFill>
          <a:blip r:embed="rId6"/>
          <a:srcRect/>
          <a:stretch>
            <a:fillRect/>
          </a:stretch>
        </p:blipFill>
        <p:spPr bwMode="auto">
          <a:xfrm>
            <a:off x="3733800" y="1752600"/>
            <a:ext cx="2286000" cy="2209800"/>
          </a:xfrm>
          <a:prstGeom prst="rect">
            <a:avLst/>
          </a:prstGeom>
          <a:noFill/>
        </p:spPr>
      </p:pic>
      <p:pic>
        <p:nvPicPr>
          <p:cNvPr id="73734" name="Picture 6" descr="C:\Program Files\Microsoft Office\Clipart\Popular\FLOWER.WMF"/>
          <p:cNvPicPr>
            <a:picLocks noChangeAspect="1" noChangeArrowheads="1"/>
          </p:cNvPicPr>
          <p:nvPr/>
        </p:nvPicPr>
        <p:blipFill>
          <a:blip r:embed="rId7"/>
          <a:srcRect/>
          <a:stretch>
            <a:fillRect/>
          </a:stretch>
        </p:blipFill>
        <p:spPr bwMode="auto">
          <a:xfrm>
            <a:off x="6400800" y="1828800"/>
            <a:ext cx="2266950" cy="2584450"/>
          </a:xfrm>
          <a:prstGeom prst="rect">
            <a:avLst/>
          </a:prstGeom>
          <a:noFill/>
        </p:spPr>
      </p:pic>
      <p:pic>
        <p:nvPicPr>
          <p:cNvPr id="73735" name="Picture 7" descr="C:\Program Files\Microsoft Office\Clipart\Popular\SAILBOAT.WMF"/>
          <p:cNvPicPr>
            <a:picLocks noChangeAspect="1" noChangeArrowheads="1"/>
          </p:cNvPicPr>
          <p:nvPr/>
        </p:nvPicPr>
        <p:blipFill>
          <a:blip r:embed="rId8"/>
          <a:srcRect/>
          <a:stretch>
            <a:fillRect/>
          </a:stretch>
        </p:blipFill>
        <p:spPr bwMode="auto">
          <a:xfrm>
            <a:off x="457200" y="1676400"/>
            <a:ext cx="3154363" cy="4708525"/>
          </a:xfrm>
          <a:prstGeom prst="rect">
            <a:avLst/>
          </a:prstGeom>
          <a:noFill/>
        </p:spPr>
      </p:pic>
      <p:pic>
        <p:nvPicPr>
          <p:cNvPr id="73736" name="Picture 8" descr="C:\Program Files\Microsoft Office\Clipart\Popular\STOPLGHT.WMF"/>
          <p:cNvPicPr>
            <a:picLocks noChangeAspect="1" noChangeArrowheads="1"/>
          </p:cNvPicPr>
          <p:nvPr/>
        </p:nvPicPr>
        <p:blipFill>
          <a:blip r:embed="rId9"/>
          <a:srcRect/>
          <a:stretch>
            <a:fillRect/>
          </a:stretch>
        </p:blipFill>
        <p:spPr bwMode="auto">
          <a:xfrm>
            <a:off x="4114800" y="3124200"/>
            <a:ext cx="1776413" cy="3170238"/>
          </a:xfrm>
          <a:prstGeom prst="rect">
            <a:avLst/>
          </a:prstGeom>
          <a:noFill/>
        </p:spPr>
      </p:pic>
      <p:pic>
        <p:nvPicPr>
          <p:cNvPr id="73737" name="Picture 9" descr="C:\Program Files\Microsoft Office\Clipart\Popular\DONKEY.WMF"/>
          <p:cNvPicPr>
            <a:picLocks noChangeAspect="1" noChangeArrowheads="1"/>
          </p:cNvPicPr>
          <p:nvPr/>
        </p:nvPicPr>
        <p:blipFill>
          <a:blip r:embed="rId10"/>
          <a:srcRect/>
          <a:stretch>
            <a:fillRect/>
          </a:stretch>
        </p:blipFill>
        <p:spPr bwMode="auto">
          <a:xfrm>
            <a:off x="6137275" y="3733800"/>
            <a:ext cx="3006725" cy="2674938"/>
          </a:xfrm>
          <a:prstGeom prst="rect">
            <a:avLst/>
          </a:prstGeom>
          <a:noFill/>
        </p:spPr>
      </p:pic>
      <p:pic>
        <p:nvPicPr>
          <p:cNvPr id="73739" name="Picture 11" descr="C:\Program Files\Microsoft Office\Clipart\Popular\CHAMPGNE.WMF"/>
          <p:cNvPicPr>
            <a:picLocks noChangeAspect="1" noChangeArrowheads="1"/>
          </p:cNvPicPr>
          <p:nvPr/>
        </p:nvPicPr>
        <p:blipFill>
          <a:blip r:embed="rId11"/>
          <a:srcRect/>
          <a:stretch>
            <a:fillRect/>
          </a:stretch>
        </p:blipFill>
        <p:spPr bwMode="auto">
          <a:xfrm>
            <a:off x="0" y="2362200"/>
            <a:ext cx="4824413" cy="4495800"/>
          </a:xfrm>
          <a:prstGeom prst="rect">
            <a:avLst/>
          </a:prstGeom>
          <a:noFill/>
        </p:spPr>
      </p:pic>
      <p:pic>
        <p:nvPicPr>
          <p:cNvPr id="73740" name="Picture 12" descr="C:\Program Files\Microsoft Office\Clipart\Popular\BUILDING.WMF"/>
          <p:cNvPicPr>
            <a:picLocks noChangeAspect="1" noChangeArrowheads="1"/>
          </p:cNvPicPr>
          <p:nvPr/>
        </p:nvPicPr>
        <p:blipFill>
          <a:blip r:embed="rId12"/>
          <a:srcRect/>
          <a:stretch>
            <a:fillRect/>
          </a:stretch>
        </p:blipFill>
        <p:spPr bwMode="auto">
          <a:xfrm>
            <a:off x="4267200" y="381000"/>
            <a:ext cx="4503738" cy="5257800"/>
          </a:xfrm>
          <a:prstGeom prst="rect">
            <a:avLst/>
          </a:prstGeom>
          <a:noFill/>
        </p:spPr>
      </p:pic>
      <p:pic>
        <p:nvPicPr>
          <p:cNvPr id="73741" name="Picture 13" descr="C:\Program Files\Microsoft Office\Clipart\Popular\OILDRILL.WMF"/>
          <p:cNvPicPr>
            <a:picLocks noChangeAspect="1" noChangeArrowheads="1"/>
          </p:cNvPicPr>
          <p:nvPr/>
        </p:nvPicPr>
        <p:blipFill>
          <a:blip r:embed="rId13"/>
          <a:srcRect/>
          <a:stretch>
            <a:fillRect/>
          </a:stretch>
        </p:blipFill>
        <p:spPr bwMode="auto">
          <a:xfrm>
            <a:off x="762000" y="304800"/>
            <a:ext cx="3003550" cy="5472113"/>
          </a:xfrm>
          <a:prstGeom prst="rect">
            <a:avLst/>
          </a:prstGeom>
          <a:noFill/>
        </p:spPr>
      </p:pic>
      <p:pic>
        <p:nvPicPr>
          <p:cNvPr id="73743" name="Picture 15" descr="C:\Program Files\Microsoft Office\Clipart\Popular\TURTLE.WMF"/>
          <p:cNvPicPr>
            <a:picLocks noChangeAspect="1" noChangeArrowheads="1"/>
          </p:cNvPicPr>
          <p:nvPr/>
        </p:nvPicPr>
        <p:blipFill>
          <a:blip r:embed="rId14"/>
          <a:srcRect/>
          <a:stretch>
            <a:fillRect/>
          </a:stretch>
        </p:blipFill>
        <p:spPr bwMode="auto">
          <a:xfrm>
            <a:off x="2525713" y="1219200"/>
            <a:ext cx="5475287" cy="4648200"/>
          </a:xfrm>
          <a:prstGeom prst="rect">
            <a:avLst/>
          </a:prstGeom>
          <a:noFill/>
        </p:spPr>
      </p:pic>
      <p:pic>
        <p:nvPicPr>
          <p:cNvPr id="73744" name="Picture 16" descr="C:\Program Files\Microsoft Office\Clipart\Popular\COINS.WMF"/>
          <p:cNvPicPr>
            <a:picLocks noChangeAspect="1" noChangeArrowheads="1"/>
          </p:cNvPicPr>
          <p:nvPr/>
        </p:nvPicPr>
        <p:blipFill>
          <a:blip r:embed="rId15"/>
          <a:srcRect/>
          <a:stretch>
            <a:fillRect/>
          </a:stretch>
        </p:blipFill>
        <p:spPr bwMode="auto">
          <a:xfrm>
            <a:off x="457200" y="304800"/>
            <a:ext cx="3627438" cy="4953000"/>
          </a:xfrm>
          <a:prstGeom prst="rect">
            <a:avLst/>
          </a:prstGeom>
          <a:noFill/>
        </p:spPr>
      </p:pic>
      <p:pic>
        <p:nvPicPr>
          <p:cNvPr id="73745" name="Picture 17" descr="C:\Program Files\Microsoft Office\Clipart\Popular\STOP.WMF"/>
          <p:cNvPicPr>
            <a:picLocks noChangeAspect="1" noChangeArrowheads="1"/>
          </p:cNvPicPr>
          <p:nvPr/>
        </p:nvPicPr>
        <p:blipFill>
          <a:blip r:embed="rId16"/>
          <a:srcRect/>
          <a:stretch>
            <a:fillRect/>
          </a:stretch>
        </p:blipFill>
        <p:spPr bwMode="auto">
          <a:xfrm>
            <a:off x="3554413" y="457200"/>
            <a:ext cx="4294187" cy="586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 calcmode="lin" valueType="num">
                                      <p:cBhvr additive="base">
                                        <p:cTn id="7" dur="500" fill="hold"/>
                                        <p:tgtEl>
                                          <p:spTgt spid="73731"/>
                                        </p:tgtEl>
                                        <p:attrNameLst>
                                          <p:attrName>ppt_x</p:attrName>
                                        </p:attrNameLst>
                                      </p:cBhvr>
                                      <p:tavLst>
                                        <p:tav tm="0">
                                          <p:val>
                                            <p:strVal val="0-#ppt_w/2"/>
                                          </p:val>
                                        </p:tav>
                                        <p:tav tm="100000">
                                          <p:val>
                                            <p:strVal val="#ppt_x"/>
                                          </p:val>
                                        </p:tav>
                                      </p:tavLst>
                                    </p:anim>
                                    <p:anim calcmode="lin" valueType="num">
                                      <p:cBhvr additive="base">
                                        <p:cTn id="8" dur="500" fill="hold"/>
                                        <p:tgtEl>
                                          <p:spTgt spid="737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732"/>
                                        </p:tgtEl>
                                        <p:attrNameLst>
                                          <p:attrName>style.visibility</p:attrName>
                                        </p:attrNameLst>
                                      </p:cBhvr>
                                      <p:to>
                                        <p:strVal val="visible"/>
                                      </p:to>
                                    </p:set>
                                    <p:anim calcmode="lin" valueType="num">
                                      <p:cBhvr additive="base">
                                        <p:cTn id="13" dur="500" fill="hold"/>
                                        <p:tgtEl>
                                          <p:spTgt spid="73732"/>
                                        </p:tgtEl>
                                        <p:attrNameLst>
                                          <p:attrName>ppt_x</p:attrName>
                                        </p:attrNameLst>
                                      </p:cBhvr>
                                      <p:tavLst>
                                        <p:tav tm="0">
                                          <p:val>
                                            <p:strVal val="#ppt_x"/>
                                          </p:val>
                                        </p:tav>
                                        <p:tav tm="100000">
                                          <p:val>
                                            <p:strVal val="#ppt_x"/>
                                          </p:val>
                                        </p:tav>
                                      </p:tavLst>
                                    </p:anim>
                                    <p:anim calcmode="lin" valueType="num">
                                      <p:cBhvr additive="base">
                                        <p:cTn id="14" dur="500" fill="hold"/>
                                        <p:tgtEl>
                                          <p:spTgt spid="737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LASS.WAV" builtIn="1"/>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373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EXPLODE.WAV" builtIn="1"/>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373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EXPLODE.WAV" builtIn="1"/>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3736"/>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EXPLODE.WAV" builtIn="1"/>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373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EXPLODE.WAV" builtIn="1"/>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7373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EXPLODE.WAV" builtIn="1"/>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7374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EXPLODE.WAV" builtIn="1"/>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7374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EXPLODE.WAV" builtIn="1"/>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7374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EXPLODE.WAV" builtIn="1"/>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73744"/>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EXPLODE.WAV" builtIn="1"/>
                                        </p:tgtEl>
                                      </p:cMediaNode>
                                    </p:audio>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7374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57200" y="914400"/>
            <a:ext cx="7924800" cy="2530475"/>
          </a:xfrm>
          <a:prstGeom prst="rect">
            <a:avLst/>
          </a:prstGeom>
          <a:noFill/>
          <a:ln w="9525">
            <a:noFill/>
            <a:miter lim="800000"/>
            <a:headEnd/>
            <a:tailEnd/>
          </a:ln>
          <a:effectLst/>
        </p:spPr>
        <p:txBody>
          <a:bodyPr>
            <a:spAutoFit/>
          </a:bodyPr>
          <a:lstStyle/>
          <a:p>
            <a:r>
              <a:rPr lang="en-US" sz="4000">
                <a:solidFill>
                  <a:srgbClr val="FF6600"/>
                </a:solidFill>
              </a:rPr>
              <a:t>The question still remains, what holds the nucleus together, if the strong force only acts to bind quarks together?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1000" fill="hold"/>
                                        <p:tgtEl>
                                          <p:spTgt spid="99330"/>
                                        </p:tgtEl>
                                        <p:attrNameLst>
                                          <p:attrName>ppt_w</p:attrName>
                                        </p:attrNameLst>
                                      </p:cBhvr>
                                      <p:tavLst>
                                        <p:tav tm="0">
                                          <p:val>
                                            <p:fltVal val="0"/>
                                          </p:val>
                                        </p:tav>
                                        <p:tav tm="100000">
                                          <p:val>
                                            <p:strVal val="#ppt_w"/>
                                          </p:val>
                                        </p:tav>
                                      </p:tavLst>
                                    </p:anim>
                                    <p:anim calcmode="lin" valueType="num">
                                      <p:cBhvr>
                                        <p:cTn id="8" dur="1000" fill="hold"/>
                                        <p:tgtEl>
                                          <p:spTgt spid="99330"/>
                                        </p:tgtEl>
                                        <p:attrNameLst>
                                          <p:attrName>ppt_h</p:attrName>
                                        </p:attrNameLst>
                                      </p:cBhvr>
                                      <p:tavLst>
                                        <p:tav tm="0">
                                          <p:val>
                                            <p:fltVal val="0"/>
                                          </p:val>
                                        </p:tav>
                                        <p:tav tm="100000">
                                          <p:val>
                                            <p:strVal val="#ppt_h"/>
                                          </p:val>
                                        </p:tav>
                                      </p:tavLst>
                                    </p:anim>
                                    <p:anim calcmode="lin" valueType="num">
                                      <p:cBhvr>
                                        <p:cTn id="9" dur="1000" fill="hold"/>
                                        <p:tgtEl>
                                          <p:spTgt spid="993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933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228600" y="0"/>
            <a:ext cx="8915400" cy="3990975"/>
          </a:xfrm>
          <a:prstGeom prst="rect">
            <a:avLst/>
          </a:prstGeom>
          <a:noFill/>
          <a:ln w="9525">
            <a:noFill/>
            <a:miter lim="800000"/>
            <a:headEnd/>
            <a:tailEnd/>
          </a:ln>
          <a:effectLst/>
        </p:spPr>
        <p:txBody>
          <a:bodyPr>
            <a:spAutoFit/>
          </a:bodyPr>
          <a:lstStyle/>
          <a:p>
            <a:r>
              <a:rPr lang="en-US" sz="3200">
                <a:solidFill>
                  <a:srgbClr val="FF0000"/>
                </a:solidFill>
              </a:rPr>
              <a:t>Hadrons are made of several color-charged quarks, so the color-charged quarks of one proton can "glue" themselves to the color-charged quarks of another proton, even though the protons themselves are color neutral. This is called the residualstrong interaction, and it is strong enough to overcome the electromagnetic repulsion between positive protons. </a:t>
            </a:r>
          </a:p>
        </p:txBody>
      </p:sp>
      <p:pic>
        <p:nvPicPr>
          <p:cNvPr id="100355" name="Picture 3" descr="C:\R. Cram Enterprises\presentations\proton_love.gif"/>
          <p:cNvPicPr>
            <a:picLocks noChangeAspect="1" noChangeArrowheads="1"/>
          </p:cNvPicPr>
          <p:nvPr/>
        </p:nvPicPr>
        <p:blipFill>
          <a:blip r:embed="rId3"/>
          <a:srcRect/>
          <a:stretch>
            <a:fillRect/>
          </a:stretch>
        </p:blipFill>
        <p:spPr bwMode="auto">
          <a:xfrm>
            <a:off x="2819400" y="4267200"/>
            <a:ext cx="33528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100355"/>
                                        </p:tgtEl>
                                        <p:attrNameLst>
                                          <p:attrName>style.visibility</p:attrName>
                                        </p:attrNameLst>
                                      </p:cBhvr>
                                      <p:to>
                                        <p:strVal val="visible"/>
                                      </p:to>
                                    </p:set>
                                    <p:anim to="" calcmode="lin" valueType="num">
                                      <p:cBhvr>
                                        <p:cTn id="7" dur="1" fill="hold"/>
                                        <p:tgtEl>
                                          <p:spTgt spid="100355"/>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457200" y="2667000"/>
            <a:ext cx="8153400" cy="3387725"/>
          </a:xfrm>
          <a:prstGeom prst="rect">
            <a:avLst/>
          </a:prstGeom>
          <a:noFill/>
          <a:ln w="9525">
            <a:noFill/>
            <a:miter lim="800000"/>
            <a:headEnd/>
            <a:tailEnd/>
          </a:ln>
          <a:effectLst/>
        </p:spPr>
        <p:txBody>
          <a:bodyPr>
            <a:spAutoFit/>
          </a:bodyPr>
          <a:lstStyle/>
          <a:p>
            <a:r>
              <a:rPr lang="en-US">
                <a:solidFill>
                  <a:schemeClr val="tx1"/>
                </a:solidFill>
              </a:rPr>
              <a:t>There are 6 kinds of quarks and 6 types of leptons. So why is it that all the stable matter of the universe is only made from the two least massive types of quarks, up and down, and the least massive charged lepton, the electron?</a:t>
            </a:r>
            <a:r>
              <a:rPr lang="en-US" sz="2400" b="0">
                <a:solidFill>
                  <a:schemeClr val="tx1"/>
                </a:solidFill>
              </a:rPr>
              <a:t> </a:t>
            </a:r>
          </a:p>
        </p:txBody>
      </p:sp>
      <p:pic>
        <p:nvPicPr>
          <p:cNvPr id="101379" name="Picture 3" descr="C:\R. Cram Enterprises\presentations\weak_banner.gif"/>
          <p:cNvPicPr>
            <a:picLocks noChangeAspect="1" noChangeArrowheads="1"/>
          </p:cNvPicPr>
          <p:nvPr/>
        </p:nvPicPr>
        <p:blipFill>
          <a:blip r:embed="rId3"/>
          <a:srcRect/>
          <a:stretch>
            <a:fillRect/>
          </a:stretch>
        </p:blipFill>
        <p:spPr bwMode="auto">
          <a:xfrm>
            <a:off x="2133600" y="609600"/>
            <a:ext cx="5105400"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1000" fill="hold"/>
                                        <p:tgtEl>
                                          <p:spTgt spid="101378"/>
                                        </p:tgtEl>
                                        <p:attrNameLst>
                                          <p:attrName>ppt_w</p:attrName>
                                        </p:attrNameLst>
                                      </p:cBhvr>
                                      <p:tavLst>
                                        <p:tav tm="0">
                                          <p:val>
                                            <p:fltVal val="0"/>
                                          </p:val>
                                        </p:tav>
                                        <p:tav tm="100000">
                                          <p:val>
                                            <p:strVal val="#ppt_w"/>
                                          </p:val>
                                        </p:tav>
                                      </p:tavLst>
                                    </p:anim>
                                    <p:anim calcmode="lin" valueType="num">
                                      <p:cBhvr>
                                        <p:cTn id="8" dur="1000" fill="hold"/>
                                        <p:tgtEl>
                                          <p:spTgt spid="101378"/>
                                        </p:tgtEl>
                                        <p:attrNameLst>
                                          <p:attrName>ppt_h</p:attrName>
                                        </p:attrNameLst>
                                      </p:cBhvr>
                                      <p:tavLst>
                                        <p:tav tm="0">
                                          <p:val>
                                            <p:fltVal val="0"/>
                                          </p:val>
                                        </p:tav>
                                        <p:tav tm="100000">
                                          <p:val>
                                            <p:strVal val="#ppt_h"/>
                                          </p:val>
                                        </p:tav>
                                      </p:tavLst>
                                    </p:anim>
                                    <p:anim calcmode="lin" valueType="num">
                                      <p:cBhvr>
                                        <p:cTn id="9" dur="1000" fill="hold"/>
                                        <p:tgtEl>
                                          <p:spTgt spid="1013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137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457200"/>
            <a:ext cx="9144000" cy="2647950"/>
          </a:xfrm>
          <a:prstGeom prst="rect">
            <a:avLst/>
          </a:prstGeom>
          <a:noFill/>
          <a:ln w="9525">
            <a:noFill/>
            <a:miter lim="800000"/>
            <a:headEnd/>
            <a:tailEnd/>
          </a:ln>
          <a:effectLst/>
        </p:spPr>
        <p:txBody>
          <a:bodyPr>
            <a:spAutoFit/>
          </a:bodyPr>
          <a:lstStyle/>
          <a:p>
            <a:r>
              <a:rPr lang="en-US" sz="2400" b="0">
                <a:solidFill>
                  <a:schemeClr val="tx1"/>
                </a:solidFill>
              </a:rPr>
              <a:t>Weak interactions are responsible for the fact that all the more massive quarks and leptons decay to produce lighter quarks and leptons. When a particle decays, it disappears and in its place two or more particles appear. The sum of the masses of the produced particles is always less than the mass of the original particle. This is why stable matter around us contains only electrons and the lightest two quarks (up and down.) </a:t>
            </a:r>
          </a:p>
          <a:p>
            <a:endParaRPr lang="en-US" sz="2400" b="0">
              <a:solidFill>
                <a:schemeClr val="tx1"/>
              </a:solidFill>
            </a:endParaRPr>
          </a:p>
        </p:txBody>
      </p:sp>
      <p:pic>
        <p:nvPicPr>
          <p:cNvPr id="102403" name="Picture 3" descr="C:\R. Cram Enterprises\presentations\weak.gif"/>
          <p:cNvPicPr>
            <a:picLocks noChangeAspect="1" noChangeArrowheads="1"/>
          </p:cNvPicPr>
          <p:nvPr/>
        </p:nvPicPr>
        <p:blipFill>
          <a:blip r:embed="rId2"/>
          <a:srcRect/>
          <a:stretch>
            <a:fillRect/>
          </a:stretch>
        </p:blipFill>
        <p:spPr bwMode="auto">
          <a:xfrm>
            <a:off x="5867400" y="2895600"/>
            <a:ext cx="2381250" cy="3581400"/>
          </a:xfrm>
          <a:prstGeom prst="rect">
            <a:avLst/>
          </a:prstGeom>
          <a:noFill/>
        </p:spPr>
      </p:pic>
      <p:pic>
        <p:nvPicPr>
          <p:cNvPr id="102404" name="Picture 4" descr="C:\R. Cram Enterprises\presentations\weak_decay.gif"/>
          <p:cNvPicPr>
            <a:picLocks noChangeAspect="1" noChangeArrowheads="1"/>
          </p:cNvPicPr>
          <p:nvPr/>
        </p:nvPicPr>
        <p:blipFill>
          <a:blip r:embed="rId3"/>
          <a:srcRect/>
          <a:stretch>
            <a:fillRect/>
          </a:stretch>
        </p:blipFill>
        <p:spPr bwMode="auto">
          <a:xfrm>
            <a:off x="381000" y="3124200"/>
            <a:ext cx="3352800" cy="3352800"/>
          </a:xfrm>
          <a:prstGeom prst="rect">
            <a:avLst/>
          </a:prstGeom>
          <a:noFill/>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838200" y="1066800"/>
            <a:ext cx="7620000" cy="4486275"/>
          </a:xfrm>
          <a:prstGeom prst="rect">
            <a:avLst/>
          </a:prstGeom>
          <a:noFill/>
          <a:ln w="9525">
            <a:noFill/>
            <a:miter lim="800000"/>
            <a:headEnd/>
            <a:tailEnd/>
          </a:ln>
          <a:effectLst/>
        </p:spPr>
        <p:txBody>
          <a:bodyPr>
            <a:spAutoFit/>
          </a:bodyPr>
          <a:lstStyle/>
          <a:p>
            <a:r>
              <a:rPr lang="en-US">
                <a:solidFill>
                  <a:schemeClr val="tx1"/>
                </a:solidFill>
              </a:rPr>
              <a:t>Electromagnetic Charge:</a:t>
            </a:r>
            <a:r>
              <a:rPr lang="en-US">
                <a:solidFill>
                  <a:srgbClr val="FF0000"/>
                </a:solidFill>
              </a:rPr>
              <a:t> </a:t>
            </a:r>
          </a:p>
          <a:p>
            <a:r>
              <a:rPr lang="en-US">
                <a:solidFill>
                  <a:srgbClr val="FF0000"/>
                </a:solidFill>
              </a:rPr>
              <a:t>     Particles with electromagnetic charge attract particles with opposite electric charge, and repel particles with similar charges. The electromagnetic interaction has been unified with the weak interaction into the Electroweak interaction.</a:t>
            </a:r>
            <a:r>
              <a:rPr lang="en-US" sz="2400" b="0">
                <a:solidFill>
                  <a:schemeClr val="tx1"/>
                </a:solidFill>
              </a:rPr>
              <a:t>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457200" y="685800"/>
            <a:ext cx="8458200" cy="3937000"/>
          </a:xfrm>
          <a:prstGeom prst="rect">
            <a:avLst/>
          </a:prstGeom>
          <a:noFill/>
          <a:ln w="9525">
            <a:noFill/>
            <a:miter lim="800000"/>
            <a:headEnd/>
            <a:tailEnd/>
          </a:ln>
          <a:effectLst/>
        </p:spPr>
        <p:txBody>
          <a:bodyPr>
            <a:spAutoFit/>
          </a:bodyPr>
          <a:lstStyle/>
          <a:p>
            <a:r>
              <a:rPr lang="en-US">
                <a:solidFill>
                  <a:schemeClr val="tx1"/>
                </a:solidFill>
              </a:rPr>
              <a:t>Color Charge:</a:t>
            </a:r>
            <a:r>
              <a:rPr lang="en-US">
                <a:solidFill>
                  <a:srgbClr val="FF0000"/>
                </a:solidFill>
              </a:rPr>
              <a:t> </a:t>
            </a:r>
          </a:p>
          <a:p>
            <a:r>
              <a:rPr lang="en-US">
                <a:solidFill>
                  <a:srgbClr val="FF0000"/>
                </a:solidFill>
              </a:rPr>
              <a:t>     Just as some particles can be electromagnetically charged, other particles have a different kind of charge called color charge. The strong interaction causes the attraction between color charged particles.</a:t>
            </a:r>
            <a:r>
              <a:rPr lang="en-US" sz="2400" b="0">
                <a:solidFill>
                  <a:schemeClr val="tx1"/>
                </a:solidFill>
              </a:rPr>
              <a:t>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533400" y="533400"/>
            <a:ext cx="8153400" cy="4486275"/>
          </a:xfrm>
          <a:prstGeom prst="rect">
            <a:avLst/>
          </a:prstGeom>
          <a:noFill/>
          <a:ln w="9525">
            <a:noFill/>
            <a:miter lim="800000"/>
            <a:headEnd/>
            <a:tailEnd/>
          </a:ln>
          <a:effectLst/>
        </p:spPr>
        <p:txBody>
          <a:bodyPr>
            <a:spAutoFit/>
          </a:bodyPr>
          <a:lstStyle/>
          <a:p>
            <a:r>
              <a:rPr lang="en-US">
                <a:solidFill>
                  <a:schemeClr val="tx1"/>
                </a:solidFill>
              </a:rPr>
              <a:t>Flavor: </a:t>
            </a:r>
          </a:p>
          <a:p>
            <a:r>
              <a:rPr lang="en-US">
                <a:solidFill>
                  <a:schemeClr val="tx1"/>
                </a:solidFill>
              </a:rPr>
              <a:t>     </a:t>
            </a:r>
            <a:r>
              <a:rPr lang="en-US">
                <a:solidFill>
                  <a:srgbClr val="FF0000"/>
                </a:solidFill>
              </a:rPr>
              <a:t>A particle's type is referred to as its "flavor." If a particle decays from one type to another it "changes flavor." When a down quark decays into an up quark it would be incorrect to say that the down quark suddenly ceased to be; instead, the down quark changed flavor.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C:\R. Cram Enterprises\presentations\einstein_sez.gif"/>
          <p:cNvPicPr>
            <a:picLocks noChangeAspect="1" noChangeArrowheads="1"/>
          </p:cNvPicPr>
          <p:nvPr/>
        </p:nvPicPr>
        <p:blipFill>
          <a:blip r:embed="rId3"/>
          <a:srcRect/>
          <a:stretch>
            <a:fillRect/>
          </a:stretch>
        </p:blipFill>
        <p:spPr bwMode="auto">
          <a:xfrm>
            <a:off x="2286000" y="2209800"/>
            <a:ext cx="44958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106500"/>
                                        </p:tgtEl>
                                        <p:attrNameLst>
                                          <p:attrName>style.visibility</p:attrName>
                                        </p:attrNameLst>
                                      </p:cBhvr>
                                      <p:to>
                                        <p:strVal val="visible"/>
                                      </p:to>
                                    </p:set>
                                    <p:anim to="" calcmode="lin" valueType="num">
                                      <p:cBhvr>
                                        <p:cTn id="7" dur="1" fill="hold"/>
                                        <p:tgtEl>
                                          <p:spTgt spid="10650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R. Cram Enterprises\presentations\summary.gif"/>
          <p:cNvPicPr>
            <a:picLocks noChangeAspect="1" noChangeArrowheads="1"/>
          </p:cNvPicPr>
          <p:nvPr/>
        </p:nvPicPr>
        <p:blipFill>
          <a:blip r:embed="rId2"/>
          <a:srcRect/>
          <a:stretch>
            <a:fillRect/>
          </a:stretch>
        </p:blipFill>
        <p:spPr bwMode="auto">
          <a:xfrm>
            <a:off x="0" y="1447800"/>
            <a:ext cx="9144000" cy="4495800"/>
          </a:xfrm>
          <a:prstGeom prst="rect">
            <a:avLst/>
          </a:prstGeom>
          <a:noFill/>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914400" y="1295400"/>
            <a:ext cx="7315200" cy="641350"/>
          </a:xfrm>
          <a:prstGeom prst="rect">
            <a:avLst/>
          </a:prstGeom>
          <a:noFill/>
          <a:ln w="9525">
            <a:noFill/>
            <a:miter lim="800000"/>
            <a:headEnd/>
            <a:tailEnd/>
          </a:ln>
          <a:effectLst/>
        </p:spPr>
        <p:txBody>
          <a:bodyPr>
            <a:spAutoFit/>
          </a:bodyPr>
          <a:lstStyle/>
          <a:p>
            <a:pPr>
              <a:spcBef>
                <a:spcPct val="50000"/>
              </a:spcBef>
            </a:pPr>
            <a:r>
              <a:rPr lang="en-US"/>
              <a:t>In conclusion……...</a:t>
            </a:r>
          </a:p>
        </p:txBody>
      </p:sp>
      <p:sp>
        <p:nvSpPr>
          <p:cNvPr id="173059" name="Text Box 3"/>
          <p:cNvSpPr txBox="1">
            <a:spLocks noChangeArrowheads="1"/>
          </p:cNvSpPr>
          <p:nvPr/>
        </p:nvSpPr>
        <p:spPr bwMode="auto">
          <a:xfrm>
            <a:off x="838200" y="2362200"/>
            <a:ext cx="7239000" cy="1190625"/>
          </a:xfrm>
          <a:prstGeom prst="rect">
            <a:avLst/>
          </a:prstGeom>
          <a:noFill/>
          <a:ln w="9525">
            <a:noFill/>
            <a:miter lim="800000"/>
            <a:headEnd/>
            <a:tailEnd/>
          </a:ln>
          <a:effectLst/>
        </p:spPr>
        <p:txBody>
          <a:bodyPr>
            <a:spAutoFit/>
          </a:bodyPr>
          <a:lstStyle/>
          <a:p>
            <a:pPr>
              <a:spcBef>
                <a:spcPct val="50000"/>
              </a:spcBef>
            </a:pPr>
            <a:r>
              <a:rPr lang="en-US"/>
              <a:t>….what are the main points of this presentation?</a:t>
            </a:r>
          </a:p>
        </p:txBody>
      </p:sp>
      <p:sp>
        <p:nvSpPr>
          <p:cNvPr id="173060" name="Text Box 4"/>
          <p:cNvSpPr txBox="1">
            <a:spLocks noChangeArrowheads="1"/>
          </p:cNvSpPr>
          <p:nvPr/>
        </p:nvSpPr>
        <p:spPr bwMode="auto">
          <a:xfrm>
            <a:off x="990600" y="4038600"/>
            <a:ext cx="7010400" cy="1190625"/>
          </a:xfrm>
          <a:prstGeom prst="rect">
            <a:avLst/>
          </a:prstGeom>
          <a:noFill/>
          <a:ln w="9525">
            <a:noFill/>
            <a:miter lim="800000"/>
            <a:headEnd/>
            <a:tailEnd/>
          </a:ln>
          <a:effectLst/>
        </p:spPr>
        <p:txBody>
          <a:bodyPr>
            <a:spAutoFit/>
          </a:bodyPr>
          <a:lstStyle/>
          <a:p>
            <a:pPr>
              <a:spcBef>
                <a:spcPct val="50000"/>
              </a:spcBef>
            </a:pPr>
            <a:r>
              <a:rPr lang="en-US"/>
              <a:t>What should you mentally take home with you from this talk?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3058"/>
                                        </p:tgtEl>
                                        <p:attrNameLst>
                                          <p:attrName>style.visibility</p:attrName>
                                        </p:attrNameLst>
                                      </p:cBhvr>
                                      <p:to>
                                        <p:strVal val="visible"/>
                                      </p:to>
                                    </p:set>
                                    <p:anim to="" calcmode="lin" valueType="num">
                                      <p:cBhvr>
                                        <p:cTn id="7" dur="1" fill="hold"/>
                                        <p:tgtEl>
                                          <p:spTgt spid="17305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73059"/>
                                        </p:tgtEl>
                                        <p:attrNameLst>
                                          <p:attrName>style.visibility</p:attrName>
                                        </p:attrNameLst>
                                      </p:cBhvr>
                                      <p:to>
                                        <p:strVal val="visible"/>
                                      </p:to>
                                    </p:set>
                                    <p:anim to="" calcmode="lin" valueType="num">
                                      <p:cBhvr>
                                        <p:cTn id="12" dur="1" fill="hold"/>
                                        <p:tgtEl>
                                          <p:spTgt spid="173059"/>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PROJCTOR.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73060"/>
                                        </p:tgtEl>
                                        <p:attrNameLst>
                                          <p:attrName>style.visibility</p:attrName>
                                        </p:attrNameLst>
                                      </p:cBhvr>
                                      <p:to>
                                        <p:strVal val="visible"/>
                                      </p:to>
                                    </p:set>
                                    <p:anim to="" calcmode="lin" valueType="num">
                                      <p:cBhvr>
                                        <p:cTn id="17" dur="1" fill="hold"/>
                                        <p:tgtEl>
                                          <p:spTgt spid="173060"/>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utoUpdateAnimBg="0"/>
      <p:bldP spid="173059" grpId="0" autoUpdateAnimBg="0"/>
      <p:bldP spid="17306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28600" y="381000"/>
            <a:ext cx="6629400" cy="1189038"/>
          </a:xfrm>
          <a:prstGeom prst="rect">
            <a:avLst/>
          </a:prstGeom>
          <a:noFill/>
          <a:ln w="9525">
            <a:noFill/>
            <a:miter lim="800000"/>
            <a:headEnd/>
            <a:tailEnd/>
          </a:ln>
          <a:effectLst/>
        </p:spPr>
        <p:txBody>
          <a:bodyPr>
            <a:spAutoFit/>
          </a:bodyPr>
          <a:lstStyle/>
          <a:p>
            <a:pPr>
              <a:spcBef>
                <a:spcPct val="50000"/>
              </a:spcBef>
            </a:pPr>
            <a:r>
              <a:rPr lang="en-US" sz="7200" i="1" u="sng">
                <a:solidFill>
                  <a:srgbClr val="FF3300"/>
                </a:solidFill>
              </a:rPr>
              <a:t>EVERYTHING!</a:t>
            </a:r>
          </a:p>
        </p:txBody>
      </p:sp>
      <p:pic>
        <p:nvPicPr>
          <p:cNvPr id="66563" name="Picture 3" descr="C:\Program Files\Microsoft Office\Clipart\Popular\DYNAMITE.WMF"/>
          <p:cNvPicPr>
            <a:picLocks noChangeAspect="1" noChangeArrowheads="1"/>
          </p:cNvPicPr>
          <p:nvPr/>
        </p:nvPicPr>
        <p:blipFill>
          <a:blip r:embed="rId4"/>
          <a:srcRect/>
          <a:stretch>
            <a:fillRect/>
          </a:stretch>
        </p:blipFill>
        <p:spPr bwMode="auto">
          <a:xfrm>
            <a:off x="2209800" y="2133600"/>
            <a:ext cx="4808538" cy="2787650"/>
          </a:xfrm>
          <a:prstGeom prst="rect">
            <a:avLst/>
          </a:prstGeom>
          <a:noFill/>
        </p:spPr>
      </p:pic>
      <p:sp>
        <p:nvSpPr>
          <p:cNvPr id="66564" name="Text Box 4"/>
          <p:cNvSpPr txBox="1">
            <a:spLocks noChangeArrowheads="1"/>
          </p:cNvSpPr>
          <p:nvPr/>
        </p:nvSpPr>
        <p:spPr bwMode="auto">
          <a:xfrm>
            <a:off x="762000" y="5334000"/>
            <a:ext cx="7924800" cy="762000"/>
          </a:xfrm>
          <a:prstGeom prst="rect">
            <a:avLst/>
          </a:prstGeom>
          <a:noFill/>
          <a:ln w="9525">
            <a:noFill/>
            <a:miter lim="800000"/>
            <a:headEnd/>
            <a:tailEnd/>
          </a:ln>
          <a:effectLst/>
        </p:spPr>
        <p:txBody>
          <a:bodyPr>
            <a:spAutoFit/>
          </a:bodyPr>
          <a:lstStyle/>
          <a:p>
            <a:pPr algn="ctr">
              <a:spcBef>
                <a:spcPct val="50000"/>
              </a:spcBef>
            </a:pPr>
            <a:r>
              <a:rPr lang="en-US" sz="4400">
                <a:solidFill>
                  <a:srgbClr val="FF3300"/>
                </a:solidFill>
              </a:rPr>
              <a:t>Got the Picture?</a:t>
            </a:r>
          </a:p>
        </p:txBody>
      </p:sp>
      <p:sp>
        <p:nvSpPr>
          <p:cNvPr id="66565" name="Text Box 5"/>
          <p:cNvSpPr txBox="1">
            <a:spLocks noChangeArrowheads="1"/>
          </p:cNvSpPr>
          <p:nvPr/>
        </p:nvSpPr>
        <p:spPr bwMode="auto">
          <a:xfrm>
            <a:off x="6858000" y="838200"/>
            <a:ext cx="228600" cy="457200"/>
          </a:xfrm>
          <a:prstGeom prst="rect">
            <a:avLst/>
          </a:prstGeom>
          <a:noFill/>
          <a:ln w="9525">
            <a:noFill/>
            <a:miter lim="800000"/>
            <a:headEnd/>
            <a:tailEnd/>
          </a:ln>
          <a:effectLst/>
        </p:spPr>
        <p:txBody>
          <a:bodyPr>
            <a:spAutoFit/>
          </a:bodyPr>
          <a:lstStyle/>
          <a:p>
            <a:pPr>
              <a:spcBef>
                <a:spcPct val="50000"/>
              </a:spcBef>
            </a:pPr>
            <a:endParaRPr lang="en-US" sz="2400" b="0">
              <a:solidFill>
                <a:schemeClr val="tx1"/>
              </a:solidFill>
            </a:endParaRPr>
          </a:p>
        </p:txBody>
      </p:sp>
      <p:sp>
        <p:nvSpPr>
          <p:cNvPr id="66567" name="Text Box 7"/>
          <p:cNvSpPr txBox="1">
            <a:spLocks noChangeArrowheads="1"/>
          </p:cNvSpPr>
          <p:nvPr/>
        </p:nvSpPr>
        <p:spPr bwMode="auto">
          <a:xfrm>
            <a:off x="6858000" y="457200"/>
            <a:ext cx="1295400" cy="1189038"/>
          </a:xfrm>
          <a:prstGeom prst="rect">
            <a:avLst/>
          </a:prstGeom>
          <a:noFill/>
          <a:ln w="9525">
            <a:noFill/>
            <a:miter lim="800000"/>
            <a:headEnd/>
            <a:tailEnd/>
          </a:ln>
          <a:effectLst/>
        </p:spPr>
        <p:txBody>
          <a:bodyPr>
            <a:spAutoFit/>
          </a:bodyPr>
          <a:lstStyle/>
          <a:p>
            <a:pPr>
              <a:spcBef>
                <a:spcPct val="50000"/>
              </a:spcBef>
            </a:pPr>
            <a:r>
              <a:rPr lang="en-US" sz="7200" i="1">
                <a:solidFill>
                  <a:srgbClr val="FF3300"/>
                </a:solidFill>
              </a:rPr>
              <a:t>!!!</a:t>
            </a:r>
          </a:p>
        </p:txBody>
      </p:sp>
      <p:sp>
        <p:nvSpPr>
          <p:cNvPr id="66568" name="Text Box 8"/>
          <p:cNvSpPr txBox="1">
            <a:spLocks noChangeArrowheads="1"/>
          </p:cNvSpPr>
          <p:nvPr/>
        </p:nvSpPr>
        <p:spPr bwMode="auto">
          <a:xfrm>
            <a:off x="304800" y="1676400"/>
            <a:ext cx="1295400" cy="1189038"/>
          </a:xfrm>
          <a:prstGeom prst="rect">
            <a:avLst/>
          </a:prstGeom>
          <a:noFill/>
          <a:ln w="9525">
            <a:noFill/>
            <a:miter lim="800000"/>
            <a:headEnd/>
            <a:tailEnd/>
          </a:ln>
          <a:effectLst/>
        </p:spPr>
        <p:txBody>
          <a:bodyPr>
            <a:spAutoFit/>
          </a:bodyPr>
          <a:lstStyle/>
          <a:p>
            <a:pPr>
              <a:spcBef>
                <a:spcPct val="50000"/>
              </a:spcBef>
            </a:pPr>
            <a:r>
              <a:rPr lang="en-US" sz="7200" i="1">
                <a:solidFill>
                  <a:srgbClr val="FF3300"/>
                </a:solidFill>
              </a:rPr>
              <a:t>!!!</a:t>
            </a:r>
          </a:p>
        </p:txBody>
      </p:sp>
      <p:sp>
        <p:nvSpPr>
          <p:cNvPr id="66569" name="Text Box 9"/>
          <p:cNvSpPr txBox="1">
            <a:spLocks noChangeArrowheads="1"/>
          </p:cNvSpPr>
          <p:nvPr/>
        </p:nvSpPr>
        <p:spPr bwMode="auto">
          <a:xfrm>
            <a:off x="1600200" y="1676400"/>
            <a:ext cx="1295400" cy="1189038"/>
          </a:xfrm>
          <a:prstGeom prst="rect">
            <a:avLst/>
          </a:prstGeom>
          <a:noFill/>
          <a:ln w="9525">
            <a:noFill/>
            <a:miter lim="800000"/>
            <a:headEnd/>
            <a:tailEnd/>
          </a:ln>
          <a:effectLst/>
        </p:spPr>
        <p:txBody>
          <a:bodyPr>
            <a:spAutoFit/>
          </a:bodyPr>
          <a:lstStyle/>
          <a:p>
            <a:pPr>
              <a:spcBef>
                <a:spcPct val="50000"/>
              </a:spcBef>
            </a:pPr>
            <a:r>
              <a:rPr lang="en-US" sz="7200" i="1">
                <a:solidFill>
                  <a:srgbClr val="FF3300"/>
                </a:solidFill>
              </a:rPr>
              <a:t>!!!</a:t>
            </a:r>
          </a:p>
        </p:txBody>
      </p:sp>
      <p:sp>
        <p:nvSpPr>
          <p:cNvPr id="66570" name="Text Box 10"/>
          <p:cNvSpPr txBox="1">
            <a:spLocks noChangeArrowheads="1"/>
          </p:cNvSpPr>
          <p:nvPr/>
        </p:nvSpPr>
        <p:spPr bwMode="auto">
          <a:xfrm>
            <a:off x="3048000" y="1676400"/>
            <a:ext cx="1295400" cy="1189038"/>
          </a:xfrm>
          <a:prstGeom prst="rect">
            <a:avLst/>
          </a:prstGeom>
          <a:noFill/>
          <a:ln w="9525">
            <a:noFill/>
            <a:miter lim="800000"/>
            <a:headEnd/>
            <a:tailEnd/>
          </a:ln>
          <a:effectLst/>
        </p:spPr>
        <p:txBody>
          <a:bodyPr>
            <a:spAutoFit/>
          </a:bodyPr>
          <a:lstStyle/>
          <a:p>
            <a:pPr>
              <a:spcBef>
                <a:spcPct val="50000"/>
              </a:spcBef>
            </a:pPr>
            <a:r>
              <a:rPr lang="en-US" sz="7200" i="1">
                <a:solidFill>
                  <a:srgbClr val="FF3300"/>
                </a:solidFill>
              </a:rPr>
              <a:t>!!!</a:t>
            </a:r>
          </a:p>
        </p:txBody>
      </p:sp>
      <p:sp>
        <p:nvSpPr>
          <p:cNvPr id="66571" name="Text Box 11"/>
          <p:cNvSpPr txBox="1">
            <a:spLocks noChangeArrowheads="1"/>
          </p:cNvSpPr>
          <p:nvPr/>
        </p:nvSpPr>
        <p:spPr bwMode="auto">
          <a:xfrm>
            <a:off x="4572000" y="1752600"/>
            <a:ext cx="1295400" cy="1189038"/>
          </a:xfrm>
          <a:prstGeom prst="rect">
            <a:avLst/>
          </a:prstGeom>
          <a:noFill/>
          <a:ln w="9525">
            <a:noFill/>
            <a:miter lim="800000"/>
            <a:headEnd/>
            <a:tailEnd/>
          </a:ln>
          <a:effectLst/>
        </p:spPr>
        <p:txBody>
          <a:bodyPr>
            <a:spAutoFit/>
          </a:bodyPr>
          <a:lstStyle/>
          <a:p>
            <a:pPr>
              <a:spcBef>
                <a:spcPct val="50000"/>
              </a:spcBef>
            </a:pPr>
            <a:r>
              <a:rPr lang="en-US" sz="7200" i="1">
                <a:solidFill>
                  <a:srgbClr val="FF3300"/>
                </a:solidFill>
              </a:rPr>
              <a:t>!!!</a:t>
            </a:r>
          </a:p>
        </p:txBody>
      </p:sp>
      <p:sp>
        <p:nvSpPr>
          <p:cNvPr id="66572" name="Text Box 12"/>
          <p:cNvSpPr txBox="1">
            <a:spLocks noChangeArrowheads="1"/>
          </p:cNvSpPr>
          <p:nvPr/>
        </p:nvSpPr>
        <p:spPr bwMode="auto">
          <a:xfrm>
            <a:off x="5867400" y="1752600"/>
            <a:ext cx="1295400" cy="1189038"/>
          </a:xfrm>
          <a:prstGeom prst="rect">
            <a:avLst/>
          </a:prstGeom>
          <a:noFill/>
          <a:ln w="9525">
            <a:noFill/>
            <a:miter lim="800000"/>
            <a:headEnd/>
            <a:tailEnd/>
          </a:ln>
          <a:effectLst/>
        </p:spPr>
        <p:txBody>
          <a:bodyPr>
            <a:spAutoFit/>
          </a:bodyPr>
          <a:lstStyle/>
          <a:p>
            <a:pPr>
              <a:spcBef>
                <a:spcPct val="50000"/>
              </a:spcBef>
            </a:pPr>
            <a:r>
              <a:rPr lang="en-US" sz="7200" i="1">
                <a:solidFill>
                  <a:srgbClr val="FF3300"/>
                </a:solidFill>
              </a:rPr>
              <a:t>!!!</a:t>
            </a:r>
          </a:p>
        </p:txBody>
      </p:sp>
      <p:sp>
        <p:nvSpPr>
          <p:cNvPr id="66573" name="Text Box 13"/>
          <p:cNvSpPr txBox="1">
            <a:spLocks noChangeArrowheads="1"/>
          </p:cNvSpPr>
          <p:nvPr/>
        </p:nvSpPr>
        <p:spPr bwMode="auto">
          <a:xfrm>
            <a:off x="7239000" y="1676400"/>
            <a:ext cx="1295400" cy="1189038"/>
          </a:xfrm>
          <a:prstGeom prst="rect">
            <a:avLst/>
          </a:prstGeom>
          <a:noFill/>
          <a:ln w="9525">
            <a:noFill/>
            <a:miter lim="800000"/>
            <a:headEnd/>
            <a:tailEnd/>
          </a:ln>
          <a:effectLst/>
        </p:spPr>
        <p:txBody>
          <a:bodyPr>
            <a:spAutoFit/>
          </a:bodyPr>
          <a:lstStyle/>
          <a:p>
            <a:pPr>
              <a:spcBef>
                <a:spcPct val="50000"/>
              </a:spcBef>
            </a:pPr>
            <a:r>
              <a:rPr lang="en-US" sz="7200" i="1">
                <a:solidFill>
                  <a:srgbClr val="FF33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additive="base">
                                        <p:cTn id="7" dur="300" fill="hold"/>
                                        <p:tgtEl>
                                          <p:spTgt spid="6656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6656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656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EXPLODE.WAV" builtIn="1"/>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6568"/>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EXPLODE.WAV" builtIn="1"/>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656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EXPLODE.WAV" builtIn="1"/>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657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EXPLODE.WAV" builtIn="1"/>
                                        </p:tgtEl>
                                      </p:cMediaNode>
                                    </p:audio>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657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EXPLODE.WAV" builtIn="1"/>
                                        </p:tgtEl>
                                      </p:cMediaNode>
                                    </p:audio>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657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EXPLODE.WAV" builtIn="1"/>
                                        </p:tgtEl>
                                      </p:cMediaNode>
                                    </p:audio>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657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EXPLODE.WAV" builtIn="1"/>
                                        </p:tgtEl>
                                      </p:cMediaNode>
                                    </p:audio>
                                  </p:subTnLst>
                                </p:cTn>
                              </p:par>
                            </p:childTnLst>
                          </p:cTn>
                        </p:par>
                      </p:childTnLst>
                    </p:cTn>
                  </p:par>
                  <p:par>
                    <p:cTn id="37" fill="hold">
                      <p:stCondLst>
                        <p:cond delay="indefinite"/>
                      </p:stCondLst>
                      <p:childTnLst>
                        <p:par>
                          <p:cTn id="38" fill="hold">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66564"/>
                                        </p:tgtEl>
                                        <p:attrNameLst>
                                          <p:attrName>style.visibility</p:attrName>
                                        </p:attrNameLst>
                                      </p:cBhvr>
                                      <p:to>
                                        <p:strVal val="visible"/>
                                      </p:to>
                                    </p:set>
                                    <p:anim calcmode="lin" valueType="num">
                                      <p:cBhvr>
                                        <p:cTn id="41" dur="500" fill="hold"/>
                                        <p:tgtEl>
                                          <p:spTgt spid="66564"/>
                                        </p:tgtEl>
                                        <p:attrNameLst>
                                          <p:attrName>ppt_w</p:attrName>
                                        </p:attrNameLst>
                                      </p:cBhvr>
                                      <p:tavLst>
                                        <p:tav tm="0">
                                          <p:val>
                                            <p:fltVal val="0"/>
                                          </p:val>
                                        </p:tav>
                                        <p:tav tm="100000">
                                          <p:val>
                                            <p:strVal val="#ppt_w"/>
                                          </p:val>
                                        </p:tav>
                                      </p:tavLst>
                                    </p:anim>
                                    <p:anim calcmode="lin" valueType="num">
                                      <p:cBhvr>
                                        <p:cTn id="42" dur="500" fill="hold"/>
                                        <p:tgtEl>
                                          <p:spTgt spid="66564"/>
                                        </p:tgtEl>
                                        <p:attrNameLst>
                                          <p:attrName>ppt_h</p:attrName>
                                        </p:attrNameLst>
                                      </p:cBhvr>
                                      <p:tavLst>
                                        <p:tav tm="0">
                                          <p:val>
                                            <p:fltVal val="0"/>
                                          </p:val>
                                        </p:tav>
                                        <p:tav tm="100000">
                                          <p:val>
                                            <p:strVal val="#ppt_h"/>
                                          </p:val>
                                        </p:tav>
                                      </p:tavLst>
                                    </p:anim>
                                    <p:anim calcmode="lin" valueType="num">
                                      <p:cBhvr>
                                        <p:cTn id="43" dur="500" fill="hold"/>
                                        <p:tgtEl>
                                          <p:spTgt spid="66564"/>
                                        </p:tgtEl>
                                        <p:attrNameLst>
                                          <p:attrName>ppt_x</p:attrName>
                                        </p:attrNameLst>
                                      </p:cBhvr>
                                      <p:tavLst>
                                        <p:tav tm="0">
                                          <p:val>
                                            <p:fltVal val="0.5"/>
                                          </p:val>
                                        </p:tav>
                                        <p:tav tm="100000">
                                          <p:val>
                                            <p:strVal val="#ppt_x"/>
                                          </p:val>
                                        </p:tav>
                                      </p:tavLst>
                                    </p:anim>
                                    <p:anim calcmode="lin" valueType="num">
                                      <p:cBhvr>
                                        <p:cTn id="44" dur="500" fill="hold"/>
                                        <p:tgtEl>
                                          <p:spTgt spid="6656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autoUpdateAnimBg="0"/>
      <p:bldP spid="66564" grpId="0" autoUpdateAnimBg="0"/>
      <p:bldP spid="66567" grpId="0" autoUpdateAnimBg="0"/>
      <p:bldP spid="66568" grpId="0" autoUpdateAnimBg="0"/>
      <p:bldP spid="66569" grpId="0" autoUpdateAnimBg="0"/>
      <p:bldP spid="66570" grpId="0" autoUpdateAnimBg="0"/>
      <p:bldP spid="66571" grpId="0" autoUpdateAnimBg="0"/>
      <p:bldP spid="66572" grpId="0" autoUpdateAnimBg="0"/>
      <p:bldP spid="66573" grpId="0"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1295400" y="2286000"/>
            <a:ext cx="6019800" cy="823913"/>
          </a:xfrm>
          <a:prstGeom prst="rect">
            <a:avLst/>
          </a:prstGeom>
          <a:noFill/>
          <a:ln w="9525">
            <a:noFill/>
            <a:miter lim="800000"/>
            <a:headEnd/>
            <a:tailEnd/>
          </a:ln>
          <a:effectLst/>
        </p:spPr>
        <p:txBody>
          <a:bodyPr>
            <a:spAutoFit/>
          </a:bodyPr>
          <a:lstStyle/>
          <a:p>
            <a:pPr>
              <a:spcBef>
                <a:spcPct val="50000"/>
              </a:spcBef>
            </a:pPr>
            <a:r>
              <a:rPr lang="en-US" sz="4800">
                <a:solidFill>
                  <a:srgbClr val="FFCC00"/>
                </a:solidFill>
              </a:rPr>
              <a:t>Here they are……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p:cTn id="7" dur="5000" fill="hold"/>
                                        <p:tgtEl>
                                          <p:spTgt spid="175106"/>
                                        </p:tgtEl>
                                        <p:attrNameLst>
                                          <p:attrName>ppt_w</p:attrName>
                                        </p:attrNameLst>
                                      </p:cBhvr>
                                      <p:tavLst>
                                        <p:tav tm="0" fmla="#ppt_w*sin(2.5*pi*$)">
                                          <p:val>
                                            <p:fltVal val="0"/>
                                          </p:val>
                                        </p:tav>
                                        <p:tav tm="100000">
                                          <p:val>
                                            <p:fltVal val="1"/>
                                          </p:val>
                                        </p:tav>
                                      </p:tavLst>
                                    </p:anim>
                                    <p:anim calcmode="lin" valueType="num">
                                      <p:cBhvr>
                                        <p:cTn id="8" dur="5000" fill="hold"/>
                                        <p:tgtEl>
                                          <p:spTgt spid="175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914400" y="1295400"/>
            <a:ext cx="7010400" cy="1431925"/>
          </a:xfrm>
          <a:prstGeom prst="rect">
            <a:avLst/>
          </a:prstGeom>
          <a:noFill/>
          <a:ln w="9525">
            <a:noFill/>
            <a:miter lim="800000"/>
            <a:headEnd/>
            <a:tailEnd/>
          </a:ln>
          <a:effectLst/>
        </p:spPr>
        <p:txBody>
          <a:bodyPr>
            <a:spAutoFit/>
          </a:bodyPr>
          <a:lstStyle/>
          <a:p>
            <a:pPr>
              <a:spcBef>
                <a:spcPct val="50000"/>
              </a:spcBef>
            </a:pPr>
            <a:r>
              <a:rPr lang="en-US" sz="4400">
                <a:solidFill>
                  <a:srgbClr val="FF0000"/>
                </a:solidFill>
              </a:rPr>
              <a:t>All stuff is made of empty space and “non-stuff.”</a:t>
            </a:r>
          </a:p>
        </p:txBody>
      </p:sp>
      <p:sp>
        <p:nvSpPr>
          <p:cNvPr id="182275" name="Text Box 3"/>
          <p:cNvSpPr txBox="1">
            <a:spLocks noChangeArrowheads="1"/>
          </p:cNvSpPr>
          <p:nvPr/>
        </p:nvSpPr>
        <p:spPr bwMode="auto">
          <a:xfrm>
            <a:off x="457200" y="3657600"/>
            <a:ext cx="8001000" cy="762000"/>
          </a:xfrm>
          <a:prstGeom prst="rect">
            <a:avLst/>
          </a:prstGeom>
          <a:noFill/>
          <a:ln w="9525">
            <a:noFill/>
            <a:miter lim="800000"/>
            <a:headEnd/>
            <a:tailEnd/>
          </a:ln>
          <a:effectLst/>
        </p:spPr>
        <p:txBody>
          <a:bodyPr>
            <a:spAutoFit/>
          </a:bodyPr>
          <a:lstStyle/>
          <a:p>
            <a:pPr>
              <a:spcBef>
                <a:spcPct val="50000"/>
              </a:spcBef>
            </a:pPr>
            <a:r>
              <a:rPr lang="en-US" sz="4400">
                <a:solidFill>
                  <a:srgbClr val="FF0000"/>
                </a:solidFill>
              </a:rPr>
              <a:t>All “non-stuff” is really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82274"/>
                                        </p:tgtEl>
                                        <p:attrNameLst>
                                          <p:attrName>style.visibility</p:attrName>
                                        </p:attrNameLst>
                                      </p:cBhvr>
                                      <p:to>
                                        <p:strVal val="visible"/>
                                      </p:to>
                                    </p:set>
                                    <p:anim to="" calcmode="lin" valueType="num">
                                      <p:cBhvr>
                                        <p:cTn id="7" dur="1" fill="hold"/>
                                        <p:tgtEl>
                                          <p:spTgt spid="18227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82275"/>
                                        </p:tgtEl>
                                        <p:attrNameLst>
                                          <p:attrName>style.visibility</p:attrName>
                                        </p:attrNameLst>
                                      </p:cBhvr>
                                      <p:to>
                                        <p:strVal val="visible"/>
                                      </p:to>
                                    </p:set>
                                    <p:anim to="" calcmode="lin" valueType="num">
                                      <p:cBhvr>
                                        <p:cTn id="12" dur="1" fill="hold"/>
                                        <p:tgtEl>
                                          <p:spTgt spid="182275"/>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146050" y="685800"/>
            <a:ext cx="8997950" cy="2289175"/>
          </a:xfrm>
          <a:prstGeom prst="rect">
            <a:avLst/>
          </a:prstGeom>
          <a:noFill/>
          <a:ln w="9525">
            <a:noFill/>
            <a:miter lim="800000"/>
            <a:headEnd/>
            <a:tailEnd/>
          </a:ln>
          <a:effectLst/>
        </p:spPr>
        <p:txBody>
          <a:bodyPr>
            <a:spAutoFit/>
          </a:bodyPr>
          <a:lstStyle/>
          <a:p>
            <a:pPr>
              <a:spcBef>
                <a:spcPct val="50000"/>
              </a:spcBef>
            </a:pPr>
            <a:r>
              <a:rPr lang="en-US"/>
              <a:t>This same electromagnetic process is necessary for the creation of a universe, a solar system, a volcano, a forest, a meadow, a flower, an insect, bacteria, living cells, </a:t>
            </a:r>
          </a:p>
        </p:txBody>
      </p:sp>
      <p:sp>
        <p:nvSpPr>
          <p:cNvPr id="174083" name="Text Box 3"/>
          <p:cNvSpPr txBox="1">
            <a:spLocks noChangeArrowheads="1"/>
          </p:cNvSpPr>
          <p:nvPr/>
        </p:nvSpPr>
        <p:spPr bwMode="auto">
          <a:xfrm>
            <a:off x="327025" y="3733800"/>
            <a:ext cx="6988175" cy="2135188"/>
          </a:xfrm>
          <a:prstGeom prst="rect">
            <a:avLst/>
          </a:prstGeom>
          <a:noFill/>
          <a:ln w="9525">
            <a:noFill/>
            <a:miter lim="800000"/>
            <a:headEnd/>
            <a:tailEnd/>
          </a:ln>
          <a:effectLst/>
        </p:spPr>
        <p:txBody>
          <a:bodyPr>
            <a:spAutoFit/>
          </a:bodyPr>
          <a:lstStyle/>
          <a:p>
            <a:pPr>
              <a:spcBef>
                <a:spcPct val="50000"/>
              </a:spcBef>
            </a:pPr>
            <a:r>
              <a:rPr lang="en-US" sz="8000">
                <a:solidFill>
                  <a:srgbClr val="FFCC00"/>
                </a:solidFill>
              </a:rPr>
              <a:t>...or a thought.</a:t>
            </a:r>
            <a:r>
              <a:rPr lang="en-US"/>
              <a:t>  </a:t>
            </a: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 calcmode="lin" valueType="num">
                                      <p:cBhvr>
                                        <p:cTn id="7" dur="1000" fill="hold"/>
                                        <p:tgtEl>
                                          <p:spTgt spid="174082"/>
                                        </p:tgtEl>
                                        <p:attrNameLst>
                                          <p:attrName>ppt_w</p:attrName>
                                        </p:attrNameLst>
                                      </p:cBhvr>
                                      <p:tavLst>
                                        <p:tav tm="0">
                                          <p:val>
                                            <p:fltVal val="0"/>
                                          </p:val>
                                        </p:tav>
                                        <p:tav tm="100000">
                                          <p:val>
                                            <p:strVal val="#ppt_w"/>
                                          </p:val>
                                        </p:tav>
                                      </p:tavLst>
                                    </p:anim>
                                    <p:anim calcmode="lin" valueType="num">
                                      <p:cBhvr>
                                        <p:cTn id="8" dur="1000" fill="hold"/>
                                        <p:tgtEl>
                                          <p:spTgt spid="174082"/>
                                        </p:tgtEl>
                                        <p:attrNameLst>
                                          <p:attrName>ppt_h</p:attrName>
                                        </p:attrNameLst>
                                      </p:cBhvr>
                                      <p:tavLst>
                                        <p:tav tm="0">
                                          <p:val>
                                            <p:fltVal val="0"/>
                                          </p:val>
                                        </p:tav>
                                        <p:tav tm="100000">
                                          <p:val>
                                            <p:strVal val="#ppt_h"/>
                                          </p:val>
                                        </p:tav>
                                      </p:tavLst>
                                    </p:anim>
                                    <p:anim calcmode="lin" valueType="num">
                                      <p:cBhvr>
                                        <p:cTn id="9" dur="1000" fill="hold"/>
                                        <p:tgtEl>
                                          <p:spTgt spid="1740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08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par>
                    <p:cTn id="11" fill="hold">
                      <p:stCondLst>
                        <p:cond delay="indefinite"/>
                      </p:stCondLst>
                      <p:childTnLst>
                        <p:par>
                          <p:cTn id="12" fill="hold">
                            <p:stCondLst>
                              <p:cond delay="0"/>
                            </p:stCondLst>
                            <p:childTnLst>
                              <p:par>
                                <p:cTn id="13" presetID="7" presetClass="entr" presetSubtype="1" fill="hold" grpId="0" nodeType="clickEffect">
                                  <p:stCondLst>
                                    <p:cond delay="0"/>
                                  </p:stCondLst>
                                  <p:childTnLst>
                                    <p:set>
                                      <p:cBhvr>
                                        <p:cTn id="14" dur="1" fill="hold">
                                          <p:stCondLst>
                                            <p:cond delay="0"/>
                                          </p:stCondLst>
                                        </p:cTn>
                                        <p:tgtEl>
                                          <p:spTgt spid="174083"/>
                                        </p:tgtEl>
                                        <p:attrNameLst>
                                          <p:attrName>style.visibility</p:attrName>
                                        </p:attrNameLst>
                                      </p:cBhvr>
                                      <p:to>
                                        <p:strVal val="visible"/>
                                      </p:to>
                                    </p:set>
                                    <p:anim calcmode="lin" valueType="num">
                                      <p:cBhvr additive="base">
                                        <p:cTn id="15" dur="5000" fill="hold"/>
                                        <p:tgtEl>
                                          <p:spTgt spid="174083"/>
                                        </p:tgtEl>
                                        <p:attrNameLst>
                                          <p:attrName>ppt_x</p:attrName>
                                        </p:attrNameLst>
                                      </p:cBhvr>
                                      <p:tavLst>
                                        <p:tav tm="0">
                                          <p:val>
                                            <p:strVal val="#ppt_x"/>
                                          </p:val>
                                        </p:tav>
                                        <p:tav tm="100000">
                                          <p:val>
                                            <p:strVal val="#ppt_x"/>
                                          </p:val>
                                        </p:tav>
                                      </p:tavLst>
                                    </p:anim>
                                    <p:anim calcmode="lin" valueType="num">
                                      <p:cBhvr additive="base">
                                        <p:cTn id="16" dur="5000" fill="hold"/>
                                        <p:tgtEl>
                                          <p:spTgt spid="1740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utoUpdateAnimBg="0"/>
      <p:bldP spid="174083" grpId="0"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609600" y="228600"/>
            <a:ext cx="7772400" cy="641350"/>
          </a:xfrm>
          <a:prstGeom prst="rect">
            <a:avLst/>
          </a:prstGeom>
          <a:noFill/>
          <a:ln w="9525">
            <a:noFill/>
            <a:miter lim="800000"/>
            <a:headEnd/>
            <a:tailEnd/>
          </a:ln>
          <a:effectLst/>
        </p:spPr>
        <p:txBody>
          <a:bodyPr>
            <a:spAutoFit/>
          </a:bodyPr>
          <a:lstStyle/>
          <a:p>
            <a:pPr>
              <a:spcBef>
                <a:spcPct val="50000"/>
              </a:spcBef>
            </a:pPr>
            <a:r>
              <a:rPr lang="en-US"/>
              <a:t>We are comprised of energy!</a:t>
            </a:r>
          </a:p>
        </p:txBody>
      </p:sp>
      <p:sp>
        <p:nvSpPr>
          <p:cNvPr id="161795" name="Text Box 3"/>
          <p:cNvSpPr txBox="1">
            <a:spLocks noChangeArrowheads="1"/>
          </p:cNvSpPr>
          <p:nvPr/>
        </p:nvSpPr>
        <p:spPr bwMode="auto">
          <a:xfrm>
            <a:off x="685800" y="914400"/>
            <a:ext cx="8458200" cy="641350"/>
          </a:xfrm>
          <a:prstGeom prst="rect">
            <a:avLst/>
          </a:prstGeom>
          <a:noFill/>
          <a:ln w="9525">
            <a:noFill/>
            <a:miter lim="800000"/>
            <a:headEnd/>
            <a:tailEnd/>
          </a:ln>
          <a:effectLst/>
        </p:spPr>
        <p:txBody>
          <a:bodyPr>
            <a:spAutoFit/>
          </a:bodyPr>
          <a:lstStyle/>
          <a:p>
            <a:pPr>
              <a:spcBef>
                <a:spcPct val="50000"/>
              </a:spcBef>
            </a:pPr>
            <a:r>
              <a:rPr lang="en-US"/>
              <a:t>                       Our thoughts are energy!</a:t>
            </a:r>
          </a:p>
        </p:txBody>
      </p:sp>
      <p:sp>
        <p:nvSpPr>
          <p:cNvPr id="161796" name="Text Box 4"/>
          <p:cNvSpPr txBox="1">
            <a:spLocks noChangeArrowheads="1"/>
          </p:cNvSpPr>
          <p:nvPr/>
        </p:nvSpPr>
        <p:spPr bwMode="auto">
          <a:xfrm>
            <a:off x="685800" y="2286000"/>
            <a:ext cx="7543800" cy="641350"/>
          </a:xfrm>
          <a:prstGeom prst="rect">
            <a:avLst/>
          </a:prstGeom>
          <a:noFill/>
          <a:ln w="9525">
            <a:noFill/>
            <a:miter lim="800000"/>
            <a:headEnd/>
            <a:tailEnd/>
          </a:ln>
          <a:effectLst/>
        </p:spPr>
        <p:txBody>
          <a:bodyPr>
            <a:spAutoFit/>
          </a:bodyPr>
          <a:lstStyle/>
          <a:p>
            <a:pPr>
              <a:spcBef>
                <a:spcPct val="50000"/>
              </a:spcBef>
            </a:pPr>
            <a:r>
              <a:rPr lang="en-US"/>
              <a:t>               Our feelings are energy!</a:t>
            </a:r>
          </a:p>
        </p:txBody>
      </p:sp>
      <p:sp>
        <p:nvSpPr>
          <p:cNvPr id="161797" name="Text Box 5"/>
          <p:cNvSpPr txBox="1">
            <a:spLocks noChangeArrowheads="1"/>
          </p:cNvSpPr>
          <p:nvPr/>
        </p:nvSpPr>
        <p:spPr bwMode="auto">
          <a:xfrm>
            <a:off x="685800" y="1600200"/>
            <a:ext cx="5867400" cy="641350"/>
          </a:xfrm>
          <a:prstGeom prst="rect">
            <a:avLst/>
          </a:prstGeom>
          <a:noFill/>
          <a:ln w="9525">
            <a:noFill/>
            <a:miter lim="800000"/>
            <a:headEnd/>
            <a:tailEnd/>
          </a:ln>
          <a:effectLst/>
        </p:spPr>
        <p:txBody>
          <a:bodyPr>
            <a:spAutoFit/>
          </a:bodyPr>
          <a:lstStyle/>
          <a:p>
            <a:pPr>
              <a:spcBef>
                <a:spcPct val="50000"/>
              </a:spcBef>
            </a:pPr>
            <a:r>
              <a:rPr lang="en-US"/>
              <a:t>Our emotions are energy!</a:t>
            </a:r>
          </a:p>
        </p:txBody>
      </p:sp>
      <p:sp>
        <p:nvSpPr>
          <p:cNvPr id="161798" name="Text Box 6"/>
          <p:cNvSpPr txBox="1">
            <a:spLocks noChangeArrowheads="1"/>
          </p:cNvSpPr>
          <p:nvPr/>
        </p:nvSpPr>
        <p:spPr bwMode="auto">
          <a:xfrm>
            <a:off x="609600" y="2971800"/>
            <a:ext cx="7543800" cy="641350"/>
          </a:xfrm>
          <a:prstGeom prst="rect">
            <a:avLst/>
          </a:prstGeom>
          <a:noFill/>
          <a:ln w="9525">
            <a:noFill/>
            <a:miter lim="800000"/>
            <a:headEnd/>
            <a:tailEnd/>
          </a:ln>
          <a:effectLst/>
        </p:spPr>
        <p:txBody>
          <a:bodyPr>
            <a:spAutoFit/>
          </a:bodyPr>
          <a:lstStyle/>
          <a:p>
            <a:pPr>
              <a:spcBef>
                <a:spcPct val="50000"/>
              </a:spcBef>
            </a:pPr>
            <a:r>
              <a:rPr lang="en-US"/>
              <a:t>Our awareness of ourselves is energy!</a:t>
            </a:r>
          </a:p>
        </p:txBody>
      </p:sp>
      <p:sp>
        <p:nvSpPr>
          <p:cNvPr id="161799" name="Text Box 7"/>
          <p:cNvSpPr txBox="1">
            <a:spLocks noChangeArrowheads="1"/>
          </p:cNvSpPr>
          <p:nvPr/>
        </p:nvSpPr>
        <p:spPr bwMode="auto">
          <a:xfrm>
            <a:off x="784225" y="4419600"/>
            <a:ext cx="8359775" cy="641350"/>
          </a:xfrm>
          <a:prstGeom prst="rect">
            <a:avLst/>
          </a:prstGeom>
          <a:noFill/>
          <a:ln w="9525">
            <a:noFill/>
            <a:miter lim="800000"/>
            <a:headEnd/>
            <a:tailEnd/>
          </a:ln>
          <a:effectLst/>
        </p:spPr>
        <p:txBody>
          <a:bodyPr>
            <a:spAutoFit/>
          </a:bodyPr>
          <a:lstStyle/>
          <a:p>
            <a:pPr>
              <a:spcBef>
                <a:spcPct val="50000"/>
              </a:spcBef>
            </a:pPr>
            <a:r>
              <a:rPr lang="en-US"/>
              <a:t>                            Our life force is energy!</a:t>
            </a:r>
          </a:p>
        </p:txBody>
      </p:sp>
      <p:sp>
        <p:nvSpPr>
          <p:cNvPr id="161800" name="Text Box 8"/>
          <p:cNvSpPr txBox="1">
            <a:spLocks noChangeArrowheads="1"/>
          </p:cNvSpPr>
          <p:nvPr/>
        </p:nvSpPr>
        <p:spPr bwMode="auto">
          <a:xfrm>
            <a:off x="685800" y="3657600"/>
            <a:ext cx="7391400" cy="641350"/>
          </a:xfrm>
          <a:prstGeom prst="rect">
            <a:avLst/>
          </a:prstGeom>
          <a:noFill/>
          <a:ln w="9525">
            <a:noFill/>
            <a:miter lim="800000"/>
            <a:headEnd/>
            <a:tailEnd/>
          </a:ln>
          <a:effectLst/>
        </p:spPr>
        <p:txBody>
          <a:bodyPr>
            <a:spAutoFit/>
          </a:bodyPr>
          <a:lstStyle/>
          <a:p>
            <a:pPr>
              <a:spcBef>
                <a:spcPct val="50000"/>
              </a:spcBef>
            </a:pPr>
            <a:r>
              <a:rPr lang="en-US"/>
              <a:t>          Our body matter is energy!</a:t>
            </a:r>
          </a:p>
        </p:txBody>
      </p:sp>
      <p:sp>
        <p:nvSpPr>
          <p:cNvPr id="161801" name="Text Box 9"/>
          <p:cNvSpPr txBox="1">
            <a:spLocks noChangeArrowheads="1"/>
          </p:cNvSpPr>
          <p:nvPr/>
        </p:nvSpPr>
        <p:spPr bwMode="auto">
          <a:xfrm>
            <a:off x="914400" y="5486400"/>
            <a:ext cx="7696200" cy="701675"/>
          </a:xfrm>
          <a:prstGeom prst="rect">
            <a:avLst/>
          </a:prstGeom>
          <a:noFill/>
          <a:ln w="9525">
            <a:noFill/>
            <a:miter lim="800000"/>
            <a:headEnd/>
            <a:tailEnd/>
          </a:ln>
          <a:effectLst/>
        </p:spPr>
        <p:txBody>
          <a:bodyPr>
            <a:spAutoFit/>
          </a:bodyPr>
          <a:lstStyle/>
          <a:p>
            <a:pPr>
              <a:spcBef>
                <a:spcPct val="50000"/>
              </a:spcBef>
            </a:pPr>
            <a:r>
              <a:rPr lang="en-US" sz="4000">
                <a:solidFill>
                  <a:srgbClr val="FF0000"/>
                </a:solidFill>
              </a:rPr>
              <a:t>Energy CANNOT be destroyed!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ppt_x"/>
                                          </p:val>
                                        </p:tav>
                                        <p:tav tm="100000">
                                          <p:val>
                                            <p:strVal val="#ppt_x"/>
                                          </p:val>
                                        </p:tav>
                                      </p:tavLst>
                                    </p:anim>
                                    <p:anim calcmode="lin" valueType="num">
                                      <p:cBhvr additive="base">
                                        <p:cTn id="8" dur="500" fill="hold"/>
                                        <p:tgtEl>
                                          <p:spTgt spid="1617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5"/>
                                        </p:tgtEl>
                                        <p:attrNameLst>
                                          <p:attrName>style.visibility</p:attrName>
                                        </p:attrNameLst>
                                      </p:cBhvr>
                                      <p:to>
                                        <p:strVal val="visible"/>
                                      </p:to>
                                    </p:set>
                                    <p:anim calcmode="lin" valueType="num">
                                      <p:cBhvr additive="base">
                                        <p:cTn id="13" dur="500" fill="hold"/>
                                        <p:tgtEl>
                                          <p:spTgt spid="161795"/>
                                        </p:tgtEl>
                                        <p:attrNameLst>
                                          <p:attrName>ppt_x</p:attrName>
                                        </p:attrNameLst>
                                      </p:cBhvr>
                                      <p:tavLst>
                                        <p:tav tm="0">
                                          <p:val>
                                            <p:strVal val="0-#ppt_w/2"/>
                                          </p:val>
                                        </p:tav>
                                        <p:tav tm="100000">
                                          <p:val>
                                            <p:strVal val="#ppt_x"/>
                                          </p:val>
                                        </p:tav>
                                      </p:tavLst>
                                    </p:anim>
                                    <p:anim calcmode="lin" valueType="num">
                                      <p:cBhvr additive="base">
                                        <p:cTn id="14" dur="500" fill="hold"/>
                                        <p:tgtEl>
                                          <p:spTgt spid="1617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PROJCTOR.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1+#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PROJCTOR.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1796"/>
                                        </p:tgtEl>
                                        <p:attrNameLst>
                                          <p:attrName>style.visibility</p:attrName>
                                        </p:attrNameLst>
                                      </p:cBhvr>
                                      <p:to>
                                        <p:strVal val="visible"/>
                                      </p:to>
                                    </p:set>
                                    <p:anim calcmode="lin" valueType="num">
                                      <p:cBhvr additive="base">
                                        <p:cTn id="25" dur="500" fill="hold"/>
                                        <p:tgtEl>
                                          <p:spTgt spid="161796"/>
                                        </p:tgtEl>
                                        <p:attrNameLst>
                                          <p:attrName>ppt_x</p:attrName>
                                        </p:attrNameLst>
                                      </p:cBhvr>
                                      <p:tavLst>
                                        <p:tav tm="0">
                                          <p:val>
                                            <p:strVal val="#ppt_x"/>
                                          </p:val>
                                        </p:tav>
                                        <p:tav tm="100000">
                                          <p:val>
                                            <p:strVal val="#ppt_x"/>
                                          </p:val>
                                        </p:tav>
                                      </p:tavLst>
                                    </p:anim>
                                    <p:anim calcmode="lin" valueType="num">
                                      <p:cBhvr additive="base">
                                        <p:cTn id="26" dur="500" fill="hold"/>
                                        <p:tgtEl>
                                          <p:spTgt spid="1617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PROJCTOR.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61798"/>
                                        </p:tgtEl>
                                        <p:attrNameLst>
                                          <p:attrName>style.visibility</p:attrName>
                                        </p:attrNameLst>
                                      </p:cBhvr>
                                      <p:to>
                                        <p:strVal val="visible"/>
                                      </p:to>
                                    </p:set>
                                    <p:anim calcmode="lin" valueType="num">
                                      <p:cBhvr additive="base">
                                        <p:cTn id="31" dur="500" fill="hold"/>
                                        <p:tgtEl>
                                          <p:spTgt spid="161798"/>
                                        </p:tgtEl>
                                        <p:attrNameLst>
                                          <p:attrName>ppt_x</p:attrName>
                                        </p:attrNameLst>
                                      </p:cBhvr>
                                      <p:tavLst>
                                        <p:tav tm="0">
                                          <p:val>
                                            <p:strVal val="#ppt_x"/>
                                          </p:val>
                                        </p:tav>
                                        <p:tav tm="100000">
                                          <p:val>
                                            <p:strVal val="#ppt_x"/>
                                          </p:val>
                                        </p:tav>
                                      </p:tavLst>
                                    </p:anim>
                                    <p:anim calcmode="lin" valueType="num">
                                      <p:cBhvr additive="base">
                                        <p:cTn id="32" dur="500" fill="hold"/>
                                        <p:tgtEl>
                                          <p:spTgt spid="1617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PROJCTOR.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61800"/>
                                        </p:tgtEl>
                                        <p:attrNameLst>
                                          <p:attrName>style.visibility</p:attrName>
                                        </p:attrNameLst>
                                      </p:cBhvr>
                                      <p:to>
                                        <p:strVal val="visible"/>
                                      </p:to>
                                    </p:set>
                                    <p:anim calcmode="lin" valueType="num">
                                      <p:cBhvr additive="base">
                                        <p:cTn id="37" dur="500" fill="hold"/>
                                        <p:tgtEl>
                                          <p:spTgt spid="161800"/>
                                        </p:tgtEl>
                                        <p:attrNameLst>
                                          <p:attrName>ppt_x</p:attrName>
                                        </p:attrNameLst>
                                      </p:cBhvr>
                                      <p:tavLst>
                                        <p:tav tm="0">
                                          <p:val>
                                            <p:strVal val="#ppt_x"/>
                                          </p:val>
                                        </p:tav>
                                        <p:tav tm="100000">
                                          <p:val>
                                            <p:strVal val="#ppt_x"/>
                                          </p:val>
                                        </p:tav>
                                      </p:tavLst>
                                    </p:anim>
                                    <p:anim calcmode="lin" valueType="num">
                                      <p:cBhvr additive="base">
                                        <p:cTn id="38" dur="500" fill="hold"/>
                                        <p:tgtEl>
                                          <p:spTgt spid="16180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PROJCTOR.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61799"/>
                                        </p:tgtEl>
                                        <p:attrNameLst>
                                          <p:attrName>style.visibility</p:attrName>
                                        </p:attrNameLst>
                                      </p:cBhvr>
                                      <p:to>
                                        <p:strVal val="visible"/>
                                      </p:to>
                                    </p:set>
                                    <p:anim calcmode="lin" valueType="num">
                                      <p:cBhvr additive="base">
                                        <p:cTn id="43" dur="500" fill="hold"/>
                                        <p:tgtEl>
                                          <p:spTgt spid="161799"/>
                                        </p:tgtEl>
                                        <p:attrNameLst>
                                          <p:attrName>ppt_x</p:attrName>
                                        </p:attrNameLst>
                                      </p:cBhvr>
                                      <p:tavLst>
                                        <p:tav tm="0">
                                          <p:val>
                                            <p:strVal val="0-#ppt_w/2"/>
                                          </p:val>
                                        </p:tav>
                                        <p:tav tm="100000">
                                          <p:val>
                                            <p:strVal val="#ppt_x"/>
                                          </p:val>
                                        </p:tav>
                                      </p:tavLst>
                                    </p:anim>
                                    <p:anim calcmode="lin" valueType="num">
                                      <p:cBhvr additive="base">
                                        <p:cTn id="44" dur="500" fill="hold"/>
                                        <p:tgtEl>
                                          <p:spTgt spid="16179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PROJCTOR.WAV" builtIn="1"/>
                                        </p:tgtEl>
                                      </p:cMediaNode>
                                    </p:audio>
                                  </p:sub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61801"/>
                                        </p:tgtEl>
                                        <p:attrNameLst>
                                          <p:attrName>style.visibility</p:attrName>
                                        </p:attrNameLst>
                                      </p:cBhvr>
                                      <p:to>
                                        <p:strVal val="visible"/>
                                      </p:to>
                                    </p:set>
                                    <p:anim calcmode="lin" valueType="num">
                                      <p:cBhvr>
                                        <p:cTn id="49" dur="1000" fill="hold"/>
                                        <p:tgtEl>
                                          <p:spTgt spid="161801"/>
                                        </p:tgtEl>
                                        <p:attrNameLst>
                                          <p:attrName>ppt_w</p:attrName>
                                        </p:attrNameLst>
                                      </p:cBhvr>
                                      <p:tavLst>
                                        <p:tav tm="0">
                                          <p:val>
                                            <p:fltVal val="0"/>
                                          </p:val>
                                        </p:tav>
                                        <p:tav tm="100000">
                                          <p:val>
                                            <p:strVal val="#ppt_w"/>
                                          </p:val>
                                        </p:tav>
                                      </p:tavLst>
                                    </p:anim>
                                    <p:anim calcmode="lin" valueType="num">
                                      <p:cBhvr>
                                        <p:cTn id="50" dur="1000" fill="hold"/>
                                        <p:tgtEl>
                                          <p:spTgt spid="161801"/>
                                        </p:tgtEl>
                                        <p:attrNameLst>
                                          <p:attrName>ppt_h</p:attrName>
                                        </p:attrNameLst>
                                      </p:cBhvr>
                                      <p:tavLst>
                                        <p:tav tm="0">
                                          <p:val>
                                            <p:fltVal val="0"/>
                                          </p:val>
                                        </p:tav>
                                        <p:tav tm="100000">
                                          <p:val>
                                            <p:strVal val="#ppt_h"/>
                                          </p:val>
                                        </p:tav>
                                      </p:tavLst>
                                    </p:anim>
                                    <p:anim calcmode="lin" valueType="num">
                                      <p:cBhvr>
                                        <p:cTn id="51" dur="1000" fill="hold"/>
                                        <p:tgtEl>
                                          <p:spTgt spid="16180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180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7"/>
                                            </p:cond>
                                          </p:stCondLst>
                                          <p:endCondLst>
                                            <p:cond evt="onStopAudio" delay="0">
                                              <p:tgtEl>
                                                <p:sldTgt/>
                                              </p:tgtEl>
                                            </p:cond>
                                          </p:endCondLst>
                                        </p:cTn>
                                        <p:tgtEl>
                                          <p:sndTgt r:embed="rId3"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utoUpdateAnimBg="0"/>
      <p:bldP spid="161795" grpId="0" autoUpdateAnimBg="0"/>
      <p:bldP spid="161796" grpId="0" autoUpdateAnimBg="0"/>
      <p:bldP spid="161797" grpId="0" autoUpdateAnimBg="0"/>
      <p:bldP spid="161798" grpId="0" autoUpdateAnimBg="0"/>
      <p:bldP spid="161799" grpId="0" autoUpdateAnimBg="0"/>
      <p:bldP spid="161800" grpId="0" autoUpdateAnimBg="0"/>
      <p:bldP spid="161801" grpId="0"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C:\R. Cram Enterprises\presentations\einstein_sez.gif"/>
          <p:cNvPicPr>
            <a:picLocks noChangeAspect="1" noChangeArrowheads="1"/>
          </p:cNvPicPr>
          <p:nvPr/>
        </p:nvPicPr>
        <p:blipFill>
          <a:blip r:embed="rId3"/>
          <a:srcRect/>
          <a:stretch>
            <a:fillRect/>
          </a:stretch>
        </p:blipFill>
        <p:spPr bwMode="auto">
          <a:xfrm>
            <a:off x="1752600" y="2209800"/>
            <a:ext cx="50292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p:cTn id="7" dur="5000" fill="hold"/>
                                        <p:tgtEl>
                                          <p:spTgt spid="177154"/>
                                        </p:tgtEl>
                                        <p:attrNameLst>
                                          <p:attrName>ppt_w</p:attrName>
                                        </p:attrNameLst>
                                      </p:cBhvr>
                                      <p:tavLst>
                                        <p:tav tm="0" fmla="#ppt_w*sin(2.5*pi*$)">
                                          <p:val>
                                            <p:fltVal val="0"/>
                                          </p:val>
                                        </p:tav>
                                        <p:tav tm="100000">
                                          <p:val>
                                            <p:fltVal val="1"/>
                                          </p:val>
                                        </p:tav>
                                      </p:tavLst>
                                    </p:anim>
                                    <p:anim calcmode="lin" valueType="num">
                                      <p:cBhvr>
                                        <p:cTn id="8" dur="5000" fill="hold"/>
                                        <p:tgtEl>
                                          <p:spTgt spid="17715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1752600" y="2667000"/>
            <a:ext cx="5638800" cy="2833688"/>
          </a:xfrm>
          <a:prstGeom prst="rect">
            <a:avLst/>
          </a:prstGeom>
          <a:noFill/>
          <a:ln w="9525">
            <a:noFill/>
            <a:miter lim="800000"/>
            <a:headEnd/>
            <a:tailEnd/>
          </a:ln>
          <a:effectLst/>
        </p:spPr>
        <p:txBody>
          <a:bodyPr>
            <a:spAutoFit/>
          </a:bodyPr>
          <a:lstStyle/>
          <a:p>
            <a:pPr>
              <a:spcBef>
                <a:spcPct val="50000"/>
              </a:spcBef>
            </a:pPr>
            <a:r>
              <a:rPr lang="en-US" sz="4800"/>
              <a:t>There is no end…….</a:t>
            </a:r>
            <a:endParaRPr lang="en-US" sz="4400"/>
          </a:p>
          <a:p>
            <a:pPr>
              <a:spcBef>
                <a:spcPct val="50000"/>
              </a:spcBef>
            </a:pPr>
            <a:endParaRPr lang="en-US" sz="4400"/>
          </a:p>
          <a:p>
            <a:pPr>
              <a:spcBef>
                <a:spcPct val="50000"/>
              </a:spcBef>
            </a:pPr>
            <a:r>
              <a:rPr lang="en-US" sz="4400"/>
              <a:t>               </a:t>
            </a:r>
            <a:r>
              <a:rPr lang="en-US" sz="2400"/>
              <a:t>Thank you for your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817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609600"/>
            <a:ext cx="4648200" cy="5940425"/>
          </a:xfrm>
          <a:prstGeom prst="rect">
            <a:avLst/>
          </a:prstGeom>
          <a:noFill/>
          <a:ln w="9525">
            <a:noFill/>
            <a:miter lim="800000"/>
            <a:headEnd/>
            <a:tailEnd/>
          </a:ln>
          <a:effectLst/>
        </p:spPr>
        <p:txBody>
          <a:bodyPr>
            <a:spAutoFit/>
          </a:bodyPr>
          <a:lstStyle/>
          <a:p>
            <a:r>
              <a:rPr lang="en-US" sz="2400" b="0">
                <a:solidFill>
                  <a:schemeClr val="tx1"/>
                </a:solidFill>
              </a:rPr>
              <a:t> </a:t>
            </a:r>
            <a:r>
              <a:rPr lang="en-US" sz="3200" b="0">
                <a:solidFill>
                  <a:schemeClr val="tx1"/>
                </a:solidFill>
              </a:rPr>
              <a:t>baryon: BARE-ee-on </a:t>
            </a:r>
          </a:p>
          <a:p>
            <a:r>
              <a:rPr lang="en-US" sz="3200" b="0">
                <a:solidFill>
                  <a:schemeClr val="tx1"/>
                </a:solidFill>
              </a:rPr>
              <a:t> boson: BOZE-on </a:t>
            </a:r>
          </a:p>
          <a:p>
            <a:r>
              <a:rPr lang="en-US" sz="3200" b="0">
                <a:solidFill>
                  <a:schemeClr val="tx1"/>
                </a:solidFill>
              </a:rPr>
              <a:t> electron: e-LEC-tron (e-) </a:t>
            </a:r>
          </a:p>
          <a:p>
            <a:r>
              <a:rPr lang="en-US" sz="3200" b="0">
                <a:solidFill>
                  <a:schemeClr val="tx1"/>
                </a:solidFill>
              </a:rPr>
              <a:t> fermion: FARE-mee-on </a:t>
            </a:r>
          </a:p>
          <a:p>
            <a:r>
              <a:rPr lang="en-US" sz="3200" b="0">
                <a:solidFill>
                  <a:schemeClr val="tx1"/>
                </a:solidFill>
              </a:rPr>
              <a:t> gluon: GLUE-on </a:t>
            </a:r>
          </a:p>
          <a:p>
            <a:r>
              <a:rPr lang="en-US" sz="3200" b="0">
                <a:solidFill>
                  <a:schemeClr val="tx1"/>
                </a:solidFill>
              </a:rPr>
              <a:t> hadron: HAD-ron </a:t>
            </a:r>
          </a:p>
          <a:p>
            <a:r>
              <a:rPr lang="en-US" sz="3200" b="0">
                <a:solidFill>
                  <a:schemeClr val="tx1"/>
                </a:solidFill>
              </a:rPr>
              <a:t> kaon: KAY-on (K) </a:t>
            </a:r>
          </a:p>
          <a:p>
            <a:r>
              <a:rPr lang="en-US" sz="3200" b="0">
                <a:solidFill>
                  <a:schemeClr val="tx1"/>
                </a:solidFill>
              </a:rPr>
              <a:t> lepton: LEP-tahn </a:t>
            </a:r>
          </a:p>
          <a:p>
            <a:r>
              <a:rPr lang="en-US" sz="3200" b="0">
                <a:solidFill>
                  <a:schemeClr val="tx1"/>
                </a:solidFill>
              </a:rPr>
              <a:t> meson: MEZ-on </a:t>
            </a:r>
          </a:p>
          <a:p>
            <a:r>
              <a:rPr lang="en-US" sz="3200" b="0">
                <a:solidFill>
                  <a:schemeClr val="tx1"/>
                </a:solidFill>
              </a:rPr>
              <a:t> muon: MEW-on (µ) </a:t>
            </a:r>
          </a:p>
          <a:p>
            <a:r>
              <a:rPr lang="en-US" sz="3200" b="0">
                <a:solidFill>
                  <a:schemeClr val="tx1"/>
                </a:solidFill>
              </a:rPr>
              <a:t> neutrino: new-TREE-no  </a:t>
            </a:r>
          </a:p>
          <a:p>
            <a:r>
              <a:rPr lang="en-US" sz="3200" b="0">
                <a:solidFill>
                  <a:schemeClr val="tx1"/>
                </a:solidFill>
              </a:rPr>
              <a:t> neutron: NEW-tron (n)</a:t>
            </a:r>
            <a:r>
              <a:rPr lang="en-US" sz="2400" b="0">
                <a:solidFill>
                  <a:schemeClr val="tx1"/>
                </a:solidFill>
              </a:rPr>
              <a:t>                           </a:t>
            </a:r>
          </a:p>
        </p:txBody>
      </p:sp>
      <p:sp>
        <p:nvSpPr>
          <p:cNvPr id="108547" name="Rectangle 3"/>
          <p:cNvSpPr>
            <a:spLocks noChangeArrowheads="1"/>
          </p:cNvSpPr>
          <p:nvPr/>
        </p:nvSpPr>
        <p:spPr bwMode="auto">
          <a:xfrm>
            <a:off x="5105400" y="533400"/>
            <a:ext cx="4038600" cy="4965700"/>
          </a:xfrm>
          <a:prstGeom prst="rect">
            <a:avLst/>
          </a:prstGeom>
          <a:noFill/>
          <a:ln w="9525">
            <a:noFill/>
            <a:miter lim="800000"/>
            <a:headEnd/>
            <a:tailEnd/>
          </a:ln>
          <a:effectLst/>
        </p:spPr>
        <p:txBody>
          <a:bodyPr>
            <a:spAutoFit/>
          </a:bodyPr>
          <a:lstStyle/>
          <a:p>
            <a:r>
              <a:rPr lang="en-US" sz="3200" b="0">
                <a:solidFill>
                  <a:schemeClr val="tx1"/>
                </a:solidFill>
              </a:rPr>
              <a:t>nuclear: NEW-klee-er </a:t>
            </a:r>
          </a:p>
          <a:p>
            <a:r>
              <a:rPr lang="en-US" sz="3200" b="0">
                <a:solidFill>
                  <a:schemeClr val="tx1"/>
                </a:solidFill>
              </a:rPr>
              <a:t>nucleus: NEW-klee-us </a:t>
            </a:r>
          </a:p>
          <a:p>
            <a:r>
              <a:rPr lang="en-US" sz="3200" b="0">
                <a:solidFill>
                  <a:schemeClr val="tx1"/>
                </a:solidFill>
              </a:rPr>
              <a:t>nucleon: NEW-klee-on </a:t>
            </a:r>
          </a:p>
          <a:p>
            <a:r>
              <a:rPr lang="en-US" sz="3200" b="0">
                <a:solidFill>
                  <a:schemeClr val="tx1"/>
                </a:solidFill>
              </a:rPr>
              <a:t>photon: FOE-tahn</a:t>
            </a:r>
          </a:p>
          <a:p>
            <a:r>
              <a:rPr lang="en-US" sz="3200" b="0">
                <a:solidFill>
                  <a:schemeClr val="tx1"/>
                </a:solidFill>
              </a:rPr>
              <a:t>pion: PIE-on</a:t>
            </a:r>
          </a:p>
          <a:p>
            <a:r>
              <a:rPr lang="en-US" sz="3200" b="0">
                <a:solidFill>
                  <a:schemeClr val="tx1"/>
                </a:solidFill>
              </a:rPr>
              <a:t>positron: PAUSE-i-tron (e+) </a:t>
            </a:r>
          </a:p>
          <a:p>
            <a:r>
              <a:rPr lang="en-US" sz="3200" b="0">
                <a:solidFill>
                  <a:schemeClr val="tx1"/>
                </a:solidFill>
              </a:rPr>
              <a:t>proton: PRO-tahn (p) </a:t>
            </a:r>
          </a:p>
          <a:p>
            <a:r>
              <a:rPr lang="en-US" sz="3200" b="0">
                <a:solidFill>
                  <a:schemeClr val="tx1"/>
                </a:solidFill>
              </a:rPr>
              <a:t>quark: KWORK (q) </a:t>
            </a:r>
          </a:p>
          <a:p>
            <a:r>
              <a:rPr lang="en-US" sz="3200">
                <a:solidFill>
                  <a:schemeClr val="tx1"/>
                </a:solidFill>
              </a:rPr>
              <a:t>tau</a:t>
            </a:r>
            <a:r>
              <a:rPr lang="en-US" sz="3200" b="0">
                <a:solidFill>
                  <a:schemeClr val="tx1"/>
                </a:solidFill>
              </a:rPr>
              <a:t>: TAOW</a:t>
            </a:r>
            <a:r>
              <a:rPr lang="en-US" sz="2400" b="0">
                <a:solidFill>
                  <a:schemeClr val="tx1"/>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Program Files\Microsoft Office\Clipart\Popular\YINYANG.WMF"/>
          <p:cNvPicPr>
            <a:picLocks noChangeAspect="1" noChangeArrowheads="1"/>
          </p:cNvPicPr>
          <p:nvPr/>
        </p:nvPicPr>
        <p:blipFill>
          <a:blip r:embed="rId4"/>
          <a:srcRect/>
          <a:stretch>
            <a:fillRect/>
          </a:stretch>
        </p:blipFill>
        <p:spPr bwMode="auto">
          <a:xfrm>
            <a:off x="1676400" y="685800"/>
            <a:ext cx="5791200" cy="5181600"/>
          </a:xfrm>
          <a:prstGeom prst="rect">
            <a:avLst/>
          </a:prstGeom>
          <a:noFill/>
        </p:spPr>
      </p:pic>
      <p:sp>
        <p:nvSpPr>
          <p:cNvPr id="74755" name="Text Box 3"/>
          <p:cNvSpPr txBox="1">
            <a:spLocks noChangeArrowheads="1"/>
          </p:cNvSpPr>
          <p:nvPr/>
        </p:nvSpPr>
        <p:spPr bwMode="auto">
          <a:xfrm>
            <a:off x="4419600" y="1828800"/>
            <a:ext cx="2209800" cy="914400"/>
          </a:xfrm>
          <a:prstGeom prst="rect">
            <a:avLst/>
          </a:prstGeom>
          <a:noFill/>
          <a:ln w="9525">
            <a:noFill/>
            <a:miter lim="800000"/>
            <a:headEnd/>
            <a:tailEnd/>
          </a:ln>
          <a:effectLst/>
        </p:spPr>
        <p:txBody>
          <a:bodyPr>
            <a:spAutoFit/>
          </a:bodyPr>
          <a:lstStyle/>
          <a:p>
            <a:pPr>
              <a:spcBef>
                <a:spcPct val="50000"/>
              </a:spcBef>
            </a:pPr>
            <a:r>
              <a:rPr lang="en-US" sz="5400">
                <a:solidFill>
                  <a:schemeClr val="tx1"/>
                </a:solidFill>
              </a:rPr>
              <a:t>Well, </a:t>
            </a:r>
          </a:p>
        </p:txBody>
      </p:sp>
      <p:sp>
        <p:nvSpPr>
          <p:cNvPr id="74756" name="Text Box 4"/>
          <p:cNvSpPr txBox="1">
            <a:spLocks noChangeArrowheads="1"/>
          </p:cNvSpPr>
          <p:nvPr/>
        </p:nvSpPr>
        <p:spPr bwMode="auto">
          <a:xfrm>
            <a:off x="304800" y="3733800"/>
            <a:ext cx="8839200" cy="823913"/>
          </a:xfrm>
          <a:prstGeom prst="rect">
            <a:avLst/>
          </a:prstGeom>
          <a:noFill/>
          <a:ln w="9525">
            <a:noFill/>
            <a:miter lim="800000"/>
            <a:headEnd/>
            <a:tailEnd/>
          </a:ln>
          <a:effectLst/>
        </p:spPr>
        <p:txBody>
          <a:bodyPr>
            <a:spAutoFit/>
          </a:bodyPr>
          <a:lstStyle/>
          <a:p>
            <a:pPr>
              <a:spcBef>
                <a:spcPct val="50000"/>
              </a:spcBef>
            </a:pPr>
            <a:r>
              <a:rPr lang="en-US" sz="4800">
                <a:solidFill>
                  <a:schemeClr val="tx1"/>
                </a:solidFill>
              </a:rPr>
              <a:t>MAYBE NOT EVERYTHING!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5000" fill="hold"/>
                                        <p:tgtEl>
                                          <p:spTgt spid="74754"/>
                                        </p:tgtEl>
                                        <p:attrNameLst>
                                          <p:attrName>ppt_w</p:attrName>
                                        </p:attrNameLst>
                                      </p:cBhvr>
                                      <p:tavLst>
                                        <p:tav tm="0" fmla="#ppt_w*sin(2.5*pi*$)">
                                          <p:val>
                                            <p:fltVal val="0"/>
                                          </p:val>
                                        </p:tav>
                                        <p:tav tm="100000">
                                          <p:val>
                                            <p:fltVal val="1"/>
                                          </p:val>
                                        </p:tav>
                                      </p:tavLst>
                                    </p:anim>
                                    <p:anim calcmode="lin" valueType="num">
                                      <p:cBhvr>
                                        <p:cTn id="8" dur="5000" fill="hold"/>
                                        <p:tgtEl>
                                          <p:spTgt spid="7475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74755"/>
                                        </p:tgtEl>
                                        <p:attrNameLst>
                                          <p:attrName>style.visibility</p:attrName>
                                        </p:attrNameLst>
                                      </p:cBhvr>
                                      <p:to>
                                        <p:strVal val="visible"/>
                                      </p:to>
                                    </p:set>
                                    <p:anim calcmode="lin" valueType="num">
                                      <p:cBhvr>
                                        <p:cTn id="13" dur="1000" fill="hold"/>
                                        <p:tgtEl>
                                          <p:spTgt spid="74755"/>
                                        </p:tgtEl>
                                        <p:attrNameLst>
                                          <p:attrName>ppt_w</p:attrName>
                                        </p:attrNameLst>
                                      </p:cBhvr>
                                      <p:tavLst>
                                        <p:tav tm="0">
                                          <p:val>
                                            <p:fltVal val="0"/>
                                          </p:val>
                                        </p:tav>
                                        <p:tav tm="100000">
                                          <p:val>
                                            <p:strVal val="#ppt_w"/>
                                          </p:val>
                                        </p:tav>
                                      </p:tavLst>
                                    </p:anim>
                                    <p:anim calcmode="lin" valueType="num">
                                      <p:cBhvr>
                                        <p:cTn id="14" dur="1000" fill="hold"/>
                                        <p:tgtEl>
                                          <p:spTgt spid="74755"/>
                                        </p:tgtEl>
                                        <p:attrNameLst>
                                          <p:attrName>ppt_h</p:attrName>
                                        </p:attrNameLst>
                                      </p:cBhvr>
                                      <p:tavLst>
                                        <p:tav tm="0">
                                          <p:val>
                                            <p:fltVal val="0"/>
                                          </p:val>
                                        </p:tav>
                                        <p:tav tm="100000">
                                          <p:val>
                                            <p:strVal val="#ppt_h"/>
                                          </p:val>
                                        </p:tav>
                                      </p:tavLst>
                                    </p:anim>
                                    <p:anim calcmode="lin" valueType="num">
                                      <p:cBhvr>
                                        <p:cTn id="15" dur="1000" fill="hold"/>
                                        <p:tgtEl>
                                          <p:spTgt spid="7475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47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4756"/>
                                        </p:tgtEl>
                                        <p:attrNameLst>
                                          <p:attrName>style.visibility</p:attrName>
                                        </p:attrNameLst>
                                      </p:cBhvr>
                                      <p:to>
                                        <p:strVal val="visible"/>
                                      </p:to>
                                    </p:set>
                                    <p:animEffect transition="in" filter="randombar(horizontal)">
                                      <p:cBhvr>
                                        <p:cTn id="21" dur="500"/>
                                        <p:tgtEl>
                                          <p:spTgt spid="74756"/>
                                        </p:tgtEl>
                                      </p:cBhvr>
                                    </p:animEffect>
                                  </p:childTnLst>
                                  <p:subTnLst>
                                    <p:audio>
                                      <p:cMediaNode>
                                        <p:cTn display="0" masterRel="sameClick">
                                          <p:stCondLst>
                                            <p:cond evt="begin" delay="0">
                                              <p:tn val="19"/>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P spid="7475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914400" y="228600"/>
            <a:ext cx="7543800" cy="1190625"/>
          </a:xfrm>
          <a:prstGeom prst="rect">
            <a:avLst/>
          </a:prstGeom>
          <a:noFill/>
          <a:ln w="9525">
            <a:noFill/>
            <a:miter lim="800000"/>
            <a:headEnd/>
            <a:tailEnd/>
          </a:ln>
          <a:effectLst/>
        </p:spPr>
        <p:txBody>
          <a:bodyPr>
            <a:spAutoFit/>
          </a:bodyPr>
          <a:lstStyle/>
          <a:p>
            <a:pPr>
              <a:spcBef>
                <a:spcPct val="50000"/>
              </a:spcBef>
            </a:pPr>
            <a:r>
              <a:rPr lang="en-US">
                <a:solidFill>
                  <a:srgbClr val="6600FF"/>
                </a:solidFill>
              </a:rPr>
              <a:t>Different combinations of these 103 elements merge to form compounds.</a:t>
            </a:r>
          </a:p>
        </p:txBody>
      </p:sp>
      <p:sp>
        <p:nvSpPr>
          <p:cNvPr id="67587" name="Text Box 3"/>
          <p:cNvSpPr txBox="1">
            <a:spLocks noChangeArrowheads="1"/>
          </p:cNvSpPr>
          <p:nvPr/>
        </p:nvSpPr>
        <p:spPr bwMode="auto">
          <a:xfrm>
            <a:off x="914400" y="1524000"/>
            <a:ext cx="7864475" cy="2289175"/>
          </a:xfrm>
          <a:prstGeom prst="rect">
            <a:avLst/>
          </a:prstGeom>
          <a:noFill/>
          <a:ln w="9525">
            <a:noFill/>
            <a:miter lim="800000"/>
            <a:headEnd/>
            <a:tailEnd/>
          </a:ln>
          <a:effectLst/>
        </p:spPr>
        <p:txBody>
          <a:bodyPr>
            <a:spAutoFit/>
          </a:bodyPr>
          <a:lstStyle/>
          <a:p>
            <a:r>
              <a:rPr lang="en-US">
                <a:solidFill>
                  <a:srgbClr val="FF3300"/>
                </a:solidFill>
              </a:rPr>
              <a:t>Sodium and chloride are elements, but when combined (or electrically bonded) they form sodium chloride, or table salt.</a:t>
            </a:r>
            <a:r>
              <a:rPr lang="en-US" sz="2400" b="0">
                <a:solidFill>
                  <a:schemeClr val="tx1"/>
                </a:solidFill>
              </a:rPr>
              <a:t> </a:t>
            </a:r>
          </a:p>
        </p:txBody>
      </p:sp>
      <p:sp>
        <p:nvSpPr>
          <p:cNvPr id="67588" name="Text Box 4"/>
          <p:cNvSpPr txBox="1">
            <a:spLocks noChangeArrowheads="1"/>
          </p:cNvSpPr>
          <p:nvPr/>
        </p:nvSpPr>
        <p:spPr bwMode="auto">
          <a:xfrm>
            <a:off x="914400" y="4800600"/>
            <a:ext cx="7254875" cy="457200"/>
          </a:xfrm>
          <a:prstGeom prst="rect">
            <a:avLst/>
          </a:prstGeom>
          <a:noFill/>
          <a:ln w="9525">
            <a:noFill/>
            <a:miter lim="800000"/>
            <a:headEnd/>
            <a:tailEnd/>
          </a:ln>
          <a:effectLst/>
        </p:spPr>
        <p:txBody>
          <a:bodyPr>
            <a:spAutoFit/>
          </a:bodyPr>
          <a:lstStyle/>
          <a:p>
            <a:endParaRPr lang="en-US" sz="2400" b="0">
              <a:solidFill>
                <a:schemeClr val="tx1"/>
              </a:solidFill>
            </a:endParaRPr>
          </a:p>
        </p:txBody>
      </p:sp>
      <p:pic>
        <p:nvPicPr>
          <p:cNvPr id="67589" name="Picture 5" descr="E:\IMAGES.WMF\FOOD\PREPARE\FODPR158.WMF"/>
          <p:cNvPicPr>
            <a:picLocks noChangeAspect="1" noChangeArrowheads="1"/>
          </p:cNvPicPr>
          <p:nvPr/>
        </p:nvPicPr>
        <p:blipFill>
          <a:blip r:embed="rId4"/>
          <a:srcRect/>
          <a:stretch>
            <a:fillRect/>
          </a:stretch>
        </p:blipFill>
        <p:spPr bwMode="auto">
          <a:xfrm>
            <a:off x="3657600" y="3581400"/>
            <a:ext cx="3733800" cy="29797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ppt_x"/>
                                          </p:val>
                                        </p:tav>
                                        <p:tav tm="100000">
                                          <p:val>
                                            <p:strVal val="#ppt_x"/>
                                          </p:val>
                                        </p:tav>
                                      </p:tavLst>
                                    </p:anim>
                                    <p:anim calcmode="lin" valueType="num">
                                      <p:cBhvr additive="base">
                                        <p:cTn id="8" dur="500" fill="hold"/>
                                        <p:tgtEl>
                                          <p:spTgt spid="675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7589"/>
                                        </p:tgtEl>
                                        <p:attrNameLst>
                                          <p:attrName>style.visibility</p:attrName>
                                        </p:attrNameLst>
                                      </p:cBhvr>
                                      <p:to>
                                        <p:strVal val="visible"/>
                                      </p:to>
                                    </p:set>
                                    <p:anim calcmode="lin" valueType="num">
                                      <p:cBhvr additive="base">
                                        <p:cTn id="13" dur="500" fill="hold"/>
                                        <p:tgtEl>
                                          <p:spTgt spid="67589"/>
                                        </p:tgtEl>
                                        <p:attrNameLst>
                                          <p:attrName>ppt_x</p:attrName>
                                        </p:attrNameLst>
                                      </p:cBhvr>
                                      <p:tavLst>
                                        <p:tav tm="0">
                                          <p:val>
                                            <p:strVal val="#ppt_x"/>
                                          </p:val>
                                        </p:tav>
                                        <p:tav tm="100000">
                                          <p:val>
                                            <p:strVal val="#ppt_x"/>
                                          </p:val>
                                        </p:tav>
                                      </p:tavLst>
                                    </p:anim>
                                    <p:anim calcmode="lin" valueType="num">
                                      <p:cBhvr additive="base">
                                        <p:cTn id="14" dur="500" fill="hold"/>
                                        <p:tgtEl>
                                          <p:spTgt spid="675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builtIn="1"/>
                                        </p:tgtEl>
                                      </p:cMediaNode>
                                    </p:audio>
                                  </p:sub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7587"/>
                                        </p:tgtEl>
                                        <p:attrNameLst>
                                          <p:attrName>style.visibility</p:attrName>
                                        </p:attrNameLst>
                                      </p:cBhvr>
                                      <p:to>
                                        <p:strVal val="visible"/>
                                      </p:to>
                                    </p:set>
                                    <p:animEffect transition="in" filter="checkerboard(across)">
                                      <p:cBhvr>
                                        <p:cTn id="19" dur="500"/>
                                        <p:tgtEl>
                                          <p:spTgt spid="67587"/>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914400" y="762000"/>
            <a:ext cx="7848600" cy="2289175"/>
          </a:xfrm>
          <a:prstGeom prst="rect">
            <a:avLst/>
          </a:prstGeom>
          <a:noFill/>
          <a:ln w="9525">
            <a:noFill/>
            <a:miter lim="800000"/>
            <a:headEnd/>
            <a:tailEnd/>
          </a:ln>
          <a:effectLst/>
        </p:spPr>
        <p:txBody>
          <a:bodyPr>
            <a:spAutoFit/>
          </a:bodyPr>
          <a:lstStyle/>
          <a:p>
            <a:r>
              <a:rPr lang="en-US">
                <a:solidFill>
                  <a:srgbClr val="FF3300"/>
                </a:solidFill>
              </a:rPr>
              <a:t>Hydrogen and oxygen are elements, but when two hydrogen atoms bond with one oxygen atom, we have H2O, or water.</a:t>
            </a:r>
          </a:p>
        </p:txBody>
      </p:sp>
      <p:pic>
        <p:nvPicPr>
          <p:cNvPr id="68611" name="Picture 3" descr="E:\IMAGES.WMF\SCI_TECH\OTHER\S_TOT021.WMF"/>
          <p:cNvPicPr>
            <a:picLocks noChangeAspect="1" noChangeArrowheads="1"/>
          </p:cNvPicPr>
          <p:nvPr/>
        </p:nvPicPr>
        <p:blipFill>
          <a:blip r:embed="rId4"/>
          <a:srcRect/>
          <a:stretch>
            <a:fillRect/>
          </a:stretch>
        </p:blipFill>
        <p:spPr bwMode="auto">
          <a:xfrm>
            <a:off x="4343400" y="2819400"/>
            <a:ext cx="4114800" cy="2466975"/>
          </a:xfrm>
          <a:prstGeom prst="rect">
            <a:avLst/>
          </a:prstGeom>
          <a:noFill/>
        </p:spPr>
      </p:pic>
      <p:graphicFrame>
        <p:nvGraphicFramePr>
          <p:cNvPr id="68613" name="Object 5"/>
          <p:cNvGraphicFramePr>
            <a:graphicFrameLocks noChangeAspect="1"/>
          </p:cNvGraphicFramePr>
          <p:nvPr/>
        </p:nvGraphicFramePr>
        <p:xfrm>
          <a:off x="914400" y="3352800"/>
          <a:ext cx="2895600" cy="2362200"/>
        </p:xfrm>
        <a:graphic>
          <a:graphicData uri="http://schemas.openxmlformats.org/presentationml/2006/ole">
            <p:oleObj spid="_x0000_s68613" name="Clip" r:id="rId5" imgW="952129" imgH="542857" progId="MS_ClipArt_Gallery.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dissolve">
                                      <p:cBhvr>
                                        <p:cTn id="7" dur="500"/>
                                        <p:tgtEl>
                                          <p:spTgt spid="6861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68611"/>
                                        </p:tgtEl>
                                        <p:attrNameLst>
                                          <p:attrName>style.visibility</p:attrName>
                                        </p:attrNameLst>
                                      </p:cBhvr>
                                      <p:to>
                                        <p:strVal val="visible"/>
                                      </p:to>
                                    </p:set>
                                    <p:anim calcmode="lin" valueType="num">
                                      <p:cBhvr>
                                        <p:cTn id="12" dur="1000" fill="hold"/>
                                        <p:tgtEl>
                                          <p:spTgt spid="68611"/>
                                        </p:tgtEl>
                                        <p:attrNameLst>
                                          <p:attrName>ppt_w</p:attrName>
                                        </p:attrNameLst>
                                      </p:cBhvr>
                                      <p:tavLst>
                                        <p:tav tm="0">
                                          <p:val>
                                            <p:fltVal val="0"/>
                                          </p:val>
                                        </p:tav>
                                        <p:tav tm="100000">
                                          <p:val>
                                            <p:strVal val="#ppt_w"/>
                                          </p:val>
                                        </p:tav>
                                      </p:tavLst>
                                    </p:anim>
                                    <p:anim calcmode="lin" valueType="num">
                                      <p:cBhvr>
                                        <p:cTn id="13" dur="1000" fill="hold"/>
                                        <p:tgtEl>
                                          <p:spTgt spid="68611"/>
                                        </p:tgtEl>
                                        <p:attrNameLst>
                                          <p:attrName>ppt_h</p:attrName>
                                        </p:attrNameLst>
                                      </p:cBhvr>
                                      <p:tavLst>
                                        <p:tav tm="0">
                                          <p:val>
                                            <p:fltVal val="0"/>
                                          </p:val>
                                        </p:tav>
                                        <p:tav tm="100000">
                                          <p:val>
                                            <p:strVal val="#ppt_h"/>
                                          </p:val>
                                        </p:tav>
                                      </p:tavLst>
                                    </p:anim>
                                    <p:anim calcmode="lin" valueType="num">
                                      <p:cBhvr>
                                        <p:cTn id="14" dur="1000" fill="hold"/>
                                        <p:tgtEl>
                                          <p:spTgt spid="6861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86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par>
                    <p:cTn id="16" fill="hold">
                      <p:stCondLst>
                        <p:cond delay="indefinite"/>
                      </p:stCondLst>
                      <p:childTnLst>
                        <p:par>
                          <p:cTn id="17" fill="hold">
                            <p:stCondLst>
                              <p:cond delay="0"/>
                            </p:stCondLst>
                            <p:childTnLst>
                              <p:par>
                                <p:cTn id="18" presetID="19" presetClass="entr" presetSubtype="10" fill="hold" nodeType="clickEffect">
                                  <p:stCondLst>
                                    <p:cond delay="0"/>
                                  </p:stCondLst>
                                  <p:childTnLst>
                                    <p:set>
                                      <p:cBhvr>
                                        <p:cTn id="19" dur="1" fill="hold">
                                          <p:stCondLst>
                                            <p:cond delay="0"/>
                                          </p:stCondLst>
                                        </p:cTn>
                                        <p:tgtEl>
                                          <p:spTgt spid="68613"/>
                                        </p:tgtEl>
                                        <p:attrNameLst>
                                          <p:attrName>style.visibility</p:attrName>
                                        </p:attrNameLst>
                                      </p:cBhvr>
                                      <p:to>
                                        <p:strVal val="visible"/>
                                      </p:to>
                                    </p:set>
                                    <p:anim calcmode="lin" valueType="num">
                                      <p:cBhvr>
                                        <p:cTn id="20" dur="5000" fill="hold"/>
                                        <p:tgtEl>
                                          <p:spTgt spid="68613"/>
                                        </p:tgtEl>
                                        <p:attrNameLst>
                                          <p:attrName>ppt_w</p:attrName>
                                        </p:attrNameLst>
                                      </p:cBhvr>
                                      <p:tavLst>
                                        <p:tav tm="0" fmla="#ppt_w*sin(2.5*pi*$)">
                                          <p:val>
                                            <p:fltVal val="0"/>
                                          </p:val>
                                        </p:tav>
                                        <p:tav tm="100000">
                                          <p:val>
                                            <p:fltVal val="1"/>
                                          </p:val>
                                        </p:tav>
                                      </p:tavLst>
                                    </p:anim>
                                    <p:anim calcmode="lin" valueType="num">
                                      <p:cBhvr>
                                        <p:cTn id="21" dur="5000" fill="hold"/>
                                        <p:tgtEl>
                                          <p:spTgt spid="686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219200" y="685800"/>
            <a:ext cx="6643688" cy="5584825"/>
          </a:xfrm>
          <a:prstGeom prst="rect">
            <a:avLst/>
          </a:prstGeom>
          <a:noFill/>
          <a:ln w="9525">
            <a:noFill/>
            <a:miter lim="800000"/>
            <a:headEnd/>
            <a:tailEnd/>
          </a:ln>
          <a:effectLst/>
        </p:spPr>
        <p:txBody>
          <a:bodyPr>
            <a:spAutoFit/>
          </a:bodyPr>
          <a:lstStyle/>
          <a:p>
            <a:r>
              <a:rPr lang="en-US">
                <a:solidFill>
                  <a:srgbClr val="FF0000"/>
                </a:solidFill>
              </a:rPr>
              <a:t>Many things in this world share the same characteristics? </a:t>
            </a:r>
          </a:p>
          <a:p>
            <a:endParaRPr lang="en-US">
              <a:solidFill>
                <a:srgbClr val="FF0000"/>
              </a:solidFill>
            </a:endParaRPr>
          </a:p>
          <a:p>
            <a:endParaRPr lang="en-US">
              <a:solidFill>
                <a:srgbClr val="FF0000"/>
              </a:solidFill>
            </a:endParaRPr>
          </a:p>
          <a:p>
            <a:endParaRPr lang="en-US">
              <a:solidFill>
                <a:srgbClr val="FF0000"/>
              </a:solidFill>
            </a:endParaRPr>
          </a:p>
          <a:p>
            <a:endParaRPr lang="en-US">
              <a:solidFill>
                <a:srgbClr val="FF0000"/>
              </a:solidFill>
            </a:endParaRPr>
          </a:p>
          <a:p>
            <a:r>
              <a:rPr lang="en-US">
                <a:solidFill>
                  <a:srgbClr val="FF0000"/>
                </a:solidFill>
              </a:rPr>
              <a:t>Everything in our world, all things, are actually composed of only two fundamental bits of construction material. </a:t>
            </a:r>
          </a:p>
        </p:txBody>
      </p:sp>
      <p:pic>
        <p:nvPicPr>
          <p:cNvPr id="3075" name="Picture 3" descr="C:\R. Cram Enterprises\presentations\what_world.gif"/>
          <p:cNvPicPr>
            <a:picLocks noChangeAspect="1" noChangeArrowheads="1"/>
          </p:cNvPicPr>
          <p:nvPr/>
        </p:nvPicPr>
        <p:blipFill>
          <a:blip r:embed="rId4"/>
          <a:srcRect/>
          <a:stretch>
            <a:fillRect/>
          </a:stretch>
        </p:blipFill>
        <p:spPr bwMode="auto">
          <a:xfrm>
            <a:off x="838200" y="2438400"/>
            <a:ext cx="70866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1+#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0-#ppt_w/2"/>
                                          </p:val>
                                        </p:tav>
                                        <p:tav tm="100000">
                                          <p:val>
                                            <p:strVal val="#ppt_x"/>
                                          </p:val>
                                        </p:tav>
                                      </p:tavLst>
                                    </p:anim>
                                    <p:anim calcmode="lin" valueType="num">
                                      <p:cBhvr additive="base">
                                        <p:cTn id="14" dur="500" fill="hold"/>
                                        <p:tgtEl>
                                          <p:spTgt spid="30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838200" y="1905000"/>
            <a:ext cx="7772400" cy="2289175"/>
          </a:xfrm>
          <a:prstGeom prst="rect">
            <a:avLst/>
          </a:prstGeom>
          <a:noFill/>
          <a:ln w="9525">
            <a:noFill/>
            <a:miter lim="800000"/>
            <a:headEnd/>
            <a:tailEnd/>
          </a:ln>
          <a:effectLst/>
        </p:spPr>
        <p:txBody>
          <a:bodyPr>
            <a:spAutoFit/>
          </a:bodyPr>
          <a:lstStyle/>
          <a:p>
            <a:r>
              <a:rPr lang="en-US">
                <a:solidFill>
                  <a:srgbClr val="6600FF"/>
                </a:solidFill>
              </a:rPr>
              <a:t>We now know that protons and neutrons aren't fundamental -- they are comprised of more fundamental particles called </a:t>
            </a:r>
            <a:r>
              <a:rPr lang="en-US" u="sng">
                <a:solidFill>
                  <a:srgbClr val="FF3300"/>
                </a:solidFill>
              </a:rPr>
              <a:t>quarks.</a:t>
            </a:r>
            <a:r>
              <a:rPr lang="en-US">
                <a:solidFill>
                  <a:srgbClr val="6600FF"/>
                </a:solidFill>
              </a:rPr>
              <a:t> </a:t>
            </a:r>
          </a:p>
        </p:txBody>
      </p:sp>
      <p:pic>
        <p:nvPicPr>
          <p:cNvPr id="10243" name="Picture 3" descr="C:\R. Cram Enterprises\presentations\p_n_quarks.gif"/>
          <p:cNvPicPr>
            <a:picLocks noChangeAspect="1" noChangeArrowheads="1"/>
          </p:cNvPicPr>
          <p:nvPr/>
        </p:nvPicPr>
        <p:blipFill>
          <a:blip r:embed="rId3"/>
          <a:srcRect/>
          <a:stretch>
            <a:fillRect/>
          </a:stretch>
        </p:blipFill>
        <p:spPr bwMode="auto">
          <a:xfrm>
            <a:off x="3962400" y="4343400"/>
            <a:ext cx="1752600" cy="2286000"/>
          </a:xfrm>
          <a:prstGeom prst="rect">
            <a:avLst/>
          </a:prstGeom>
          <a:noFill/>
        </p:spPr>
      </p:pic>
      <p:sp>
        <p:nvSpPr>
          <p:cNvPr id="10244" name="Rectangle 4"/>
          <p:cNvSpPr>
            <a:spLocks noChangeArrowheads="1"/>
          </p:cNvSpPr>
          <p:nvPr/>
        </p:nvSpPr>
        <p:spPr bwMode="auto">
          <a:xfrm>
            <a:off x="304800" y="304800"/>
            <a:ext cx="8382000" cy="641350"/>
          </a:xfrm>
          <a:prstGeom prst="rect">
            <a:avLst/>
          </a:prstGeom>
          <a:noFill/>
          <a:ln w="9525">
            <a:noFill/>
            <a:miter lim="800000"/>
            <a:headEnd/>
            <a:tailEnd/>
          </a:ln>
          <a:effectLst/>
        </p:spPr>
        <p:txBody>
          <a:bodyPr>
            <a:spAutoFit/>
          </a:bodyPr>
          <a:lstStyle/>
          <a:p>
            <a:r>
              <a:rPr lang="en-US">
                <a:solidFill>
                  <a:schemeClr val="tx1"/>
                </a:solidFill>
              </a:rPr>
              <a:t>Are Protons and Neutrons Fundamental?</a:t>
            </a:r>
            <a:endParaRPr lang="en-US">
              <a:solidFill>
                <a:srgbClr val="FF3300"/>
              </a:solidFill>
            </a:endParaRPr>
          </a:p>
        </p:txBody>
      </p:sp>
      <p:sp>
        <p:nvSpPr>
          <p:cNvPr id="10245" name="Text Box 5"/>
          <p:cNvSpPr txBox="1">
            <a:spLocks noChangeArrowheads="1"/>
          </p:cNvSpPr>
          <p:nvPr/>
        </p:nvSpPr>
        <p:spPr bwMode="auto">
          <a:xfrm>
            <a:off x="762000" y="990600"/>
            <a:ext cx="7620000" cy="641350"/>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No, they’re not fundamental either!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additive="base">
                                        <p:cTn id="19" dur="500" fill="hold"/>
                                        <p:tgtEl>
                                          <p:spTgt spid="10242"/>
                                        </p:tgtEl>
                                        <p:attrNameLst>
                                          <p:attrName>ppt_x</p:attrName>
                                        </p:attrNameLst>
                                      </p:cBhvr>
                                      <p:tavLst>
                                        <p:tav tm="0">
                                          <p:val>
                                            <p:strVal val="#ppt_x"/>
                                          </p:val>
                                        </p:tav>
                                        <p:tav tm="100000">
                                          <p:val>
                                            <p:strVal val="#ppt_x"/>
                                          </p:val>
                                        </p:tav>
                                      </p:tavLst>
                                    </p:anim>
                                    <p:anim calcmode="lin" valueType="num">
                                      <p:cBhvr additive="base">
                                        <p:cTn id="20" dur="500" fill="hold"/>
                                        <p:tgtEl>
                                          <p:spTgt spid="1024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4" grpId="0" autoUpdateAnimBg="0"/>
      <p:bldP spid="1024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990600"/>
            <a:ext cx="8001000" cy="2289175"/>
          </a:xfrm>
          <a:prstGeom prst="rect">
            <a:avLst/>
          </a:prstGeom>
          <a:noFill/>
          <a:ln w="9525">
            <a:noFill/>
            <a:miter lim="800000"/>
            <a:headEnd/>
            <a:tailEnd/>
          </a:ln>
          <a:effectLst/>
        </p:spPr>
        <p:txBody>
          <a:bodyPr>
            <a:spAutoFit/>
          </a:bodyPr>
          <a:lstStyle/>
          <a:p>
            <a:r>
              <a:rPr lang="en-US">
                <a:solidFill>
                  <a:schemeClr val="tx1"/>
                </a:solidFill>
              </a:rPr>
              <a:t>Physicists now believe that the </a:t>
            </a:r>
            <a:r>
              <a:rPr lang="en-US" u="sng">
                <a:solidFill>
                  <a:srgbClr val="FF3300"/>
                </a:solidFill>
              </a:rPr>
              <a:t>quarks</a:t>
            </a:r>
            <a:r>
              <a:rPr lang="en-US">
                <a:solidFill>
                  <a:schemeClr val="tx1"/>
                </a:solidFill>
              </a:rPr>
              <a:t> and the </a:t>
            </a:r>
            <a:r>
              <a:rPr lang="en-US" u="sng">
                <a:solidFill>
                  <a:srgbClr val="FF3300"/>
                </a:solidFill>
              </a:rPr>
              <a:t>electrons</a:t>
            </a:r>
            <a:r>
              <a:rPr lang="en-US">
                <a:solidFill>
                  <a:schemeClr val="tx1"/>
                </a:solidFill>
              </a:rPr>
              <a:t> ARE fundamental. </a:t>
            </a:r>
          </a:p>
          <a:p>
            <a:r>
              <a:rPr lang="en-US">
                <a:solidFill>
                  <a:schemeClr val="tx1"/>
                </a:solidFill>
              </a:rPr>
              <a:t>(However, they’re still experimenting; they think that they’re not sure.) ??!!??</a:t>
            </a:r>
          </a:p>
        </p:txBody>
      </p:sp>
      <p:pic>
        <p:nvPicPr>
          <p:cNvPr id="20483" name="Picture 3" descr="C:\R. Cram Enterprises\presentations\p_n_quarks.gif"/>
          <p:cNvPicPr>
            <a:picLocks noChangeAspect="1" noChangeArrowheads="1"/>
          </p:cNvPicPr>
          <p:nvPr/>
        </p:nvPicPr>
        <p:blipFill>
          <a:blip r:embed="rId2"/>
          <a:srcRect/>
          <a:stretch>
            <a:fillRect/>
          </a:stretch>
        </p:blipFill>
        <p:spPr bwMode="auto">
          <a:xfrm>
            <a:off x="3810000" y="3505200"/>
            <a:ext cx="17526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heckerboard(down)">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762000" y="533400"/>
            <a:ext cx="7543800" cy="1190625"/>
          </a:xfrm>
          <a:prstGeom prst="rect">
            <a:avLst/>
          </a:prstGeom>
          <a:noFill/>
          <a:ln w="9525">
            <a:noFill/>
            <a:miter lim="800000"/>
            <a:headEnd/>
            <a:tailEnd/>
          </a:ln>
          <a:effectLst/>
        </p:spPr>
        <p:txBody>
          <a:bodyPr>
            <a:spAutoFit/>
          </a:bodyPr>
          <a:lstStyle/>
          <a:p>
            <a:pPr>
              <a:spcBef>
                <a:spcPct val="50000"/>
              </a:spcBef>
            </a:pPr>
            <a:r>
              <a:rPr lang="en-US">
                <a:solidFill>
                  <a:srgbClr val="CC0099"/>
                </a:solidFill>
              </a:rPr>
              <a:t>Are the electrons and quarks in gold the same as the ones in lead?</a:t>
            </a:r>
          </a:p>
        </p:txBody>
      </p:sp>
      <p:sp>
        <p:nvSpPr>
          <p:cNvPr id="75779" name="Text Box 3"/>
          <p:cNvSpPr txBox="1">
            <a:spLocks noChangeArrowheads="1"/>
          </p:cNvSpPr>
          <p:nvPr/>
        </p:nvSpPr>
        <p:spPr bwMode="auto">
          <a:xfrm>
            <a:off x="3352800" y="1905000"/>
            <a:ext cx="2514600" cy="914400"/>
          </a:xfrm>
          <a:prstGeom prst="rect">
            <a:avLst/>
          </a:prstGeom>
          <a:noFill/>
          <a:ln w="9525">
            <a:noFill/>
            <a:miter lim="800000"/>
            <a:headEnd/>
            <a:tailEnd/>
          </a:ln>
          <a:effectLst/>
        </p:spPr>
        <p:txBody>
          <a:bodyPr>
            <a:spAutoFit/>
          </a:bodyPr>
          <a:lstStyle/>
          <a:p>
            <a:pPr>
              <a:spcBef>
                <a:spcPct val="50000"/>
              </a:spcBef>
            </a:pPr>
            <a:r>
              <a:rPr lang="en-US" sz="5400">
                <a:solidFill>
                  <a:srgbClr val="FF3300"/>
                </a:solidFill>
              </a:rPr>
              <a:t>YES!</a:t>
            </a:r>
            <a:endParaRPr lang="en-US" sz="5400">
              <a:solidFill>
                <a:schemeClr val="tx1"/>
              </a:solidFill>
            </a:endParaRPr>
          </a:p>
        </p:txBody>
      </p:sp>
      <p:sp>
        <p:nvSpPr>
          <p:cNvPr id="75780" name="Text Box 4"/>
          <p:cNvSpPr txBox="1">
            <a:spLocks noChangeArrowheads="1"/>
          </p:cNvSpPr>
          <p:nvPr/>
        </p:nvSpPr>
        <p:spPr bwMode="auto">
          <a:xfrm>
            <a:off x="762000" y="3200400"/>
            <a:ext cx="7924800" cy="1190625"/>
          </a:xfrm>
          <a:prstGeom prst="rect">
            <a:avLst/>
          </a:prstGeom>
          <a:noFill/>
          <a:ln w="9525">
            <a:noFill/>
            <a:miter lim="800000"/>
            <a:headEnd/>
            <a:tailEnd/>
          </a:ln>
          <a:effectLst/>
        </p:spPr>
        <p:txBody>
          <a:bodyPr>
            <a:spAutoFit/>
          </a:bodyPr>
          <a:lstStyle/>
          <a:p>
            <a:pPr>
              <a:spcBef>
                <a:spcPct val="50000"/>
              </a:spcBef>
            </a:pPr>
            <a:r>
              <a:rPr lang="en-US">
                <a:solidFill>
                  <a:srgbClr val="008000"/>
                </a:solidFill>
              </a:rPr>
              <a:t>Are the electrons and quarks in water the same as the ones in copper?</a:t>
            </a:r>
          </a:p>
        </p:txBody>
      </p:sp>
      <p:sp>
        <p:nvSpPr>
          <p:cNvPr id="75781" name="Text Box 5"/>
          <p:cNvSpPr txBox="1">
            <a:spLocks noChangeArrowheads="1"/>
          </p:cNvSpPr>
          <p:nvPr/>
        </p:nvSpPr>
        <p:spPr bwMode="auto">
          <a:xfrm>
            <a:off x="3429000" y="4724400"/>
            <a:ext cx="1828800" cy="823913"/>
          </a:xfrm>
          <a:prstGeom prst="rect">
            <a:avLst/>
          </a:prstGeom>
          <a:noFill/>
          <a:ln w="9525">
            <a:noFill/>
            <a:miter lim="800000"/>
            <a:headEnd/>
            <a:tailEnd/>
          </a:ln>
          <a:effectLst/>
        </p:spPr>
        <p:txBody>
          <a:bodyPr>
            <a:spAutoFit/>
          </a:bodyPr>
          <a:lstStyle/>
          <a:p>
            <a:pPr>
              <a:spcBef>
                <a:spcPct val="50000"/>
              </a:spcBef>
            </a:pPr>
            <a:r>
              <a:rPr lang="en-US" sz="4800">
                <a:solidFill>
                  <a:srgbClr val="FF3300"/>
                </a:solidFill>
              </a:rPr>
              <a:t>YES!</a:t>
            </a:r>
            <a:endParaRPr lang="en-US" sz="4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arn(inHorizontal)">
                                      <p:cBhvr>
                                        <p:cTn id="7" dur="500"/>
                                        <p:tgtEl>
                                          <p:spTgt spid="75778"/>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5779"/>
                                        </p:tgtEl>
                                        <p:attrNameLst>
                                          <p:attrName>style.visibility</p:attrName>
                                        </p:attrNameLst>
                                      </p:cBhvr>
                                      <p:to>
                                        <p:strVal val="visible"/>
                                      </p:to>
                                    </p:set>
                                    <p:animEffect transition="in" filter="barn(inVertical)">
                                      <p:cBhvr>
                                        <p:cTn id="12" dur="500"/>
                                        <p:tgtEl>
                                          <p:spTgt spid="75779"/>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5780"/>
                                        </p:tgtEl>
                                        <p:attrNameLst>
                                          <p:attrName>style.visibility</p:attrName>
                                        </p:attrNameLst>
                                      </p:cBhvr>
                                      <p:to>
                                        <p:strVal val="visible"/>
                                      </p:to>
                                    </p:set>
                                    <p:animEffect transition="in" filter="barn(outVertical)">
                                      <p:cBhvr>
                                        <p:cTn id="17" dur="500"/>
                                        <p:tgtEl>
                                          <p:spTgt spid="75780"/>
                                        </p:tgtEl>
                                      </p:cBhvr>
                                    </p:animEffect>
                                  </p:childTnLst>
                                  <p:subTnLst>
                                    <p:audio>
                                      <p:cMediaNode>
                                        <p:cTn display="0" masterRel="sameClick">
                                          <p:stCondLst>
                                            <p:cond evt="begin" delay="0">
                                              <p:tn val="15"/>
                                            </p:cond>
                                          </p:stCondLst>
                                          <p:endCondLst>
                                            <p:cond evt="onStopAudio" delay="0">
                                              <p:tgtEl>
                                                <p:sldTgt/>
                                              </p:tgtEl>
                                            </p:cond>
                                          </p:endCondLst>
                                        </p:cTn>
                                        <p:tgtEl>
                                          <p:sndTgt r:embed="rId2" name="PROJCTOR.WAV" builtIn="1"/>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5781"/>
                                        </p:tgtEl>
                                        <p:attrNameLst>
                                          <p:attrName>style.visibility</p:attrName>
                                        </p:attrNameLst>
                                      </p:cBhvr>
                                      <p:to>
                                        <p:strVal val="visible"/>
                                      </p:to>
                                    </p:set>
                                    <p:animEffect transition="in" filter="barn(inVertical)">
                                      <p:cBhvr>
                                        <p:cTn id="22" dur="500"/>
                                        <p:tgtEl>
                                          <p:spTgt spid="75781"/>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autoUpdateAnimBg="0"/>
      <p:bldP spid="75780" grpId="0" autoUpdateAnimBg="0"/>
      <p:bldP spid="757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447800" y="1066800"/>
            <a:ext cx="5943600" cy="4154984"/>
          </a:xfrm>
          <a:prstGeom prst="rect">
            <a:avLst/>
          </a:prstGeom>
          <a:noFill/>
          <a:ln w="9525">
            <a:noFill/>
            <a:miter lim="800000"/>
            <a:headEnd/>
            <a:tailEnd/>
          </a:ln>
          <a:effectLst/>
        </p:spPr>
        <p:txBody>
          <a:bodyPr>
            <a:spAutoFit/>
          </a:bodyPr>
          <a:lstStyle/>
          <a:p>
            <a:pPr>
              <a:spcBef>
                <a:spcPct val="50000"/>
              </a:spcBef>
            </a:pPr>
            <a:r>
              <a:rPr lang="en-US" sz="4400" dirty="0">
                <a:solidFill>
                  <a:schemeClr val="tx1"/>
                </a:solidFill>
              </a:rPr>
              <a:t>You mean all </a:t>
            </a:r>
            <a:r>
              <a:rPr lang="en-US" sz="4400" dirty="0" smtClean="0">
                <a:solidFill>
                  <a:schemeClr val="tx1"/>
                </a:solidFill>
              </a:rPr>
              <a:t>of the </a:t>
            </a:r>
            <a:r>
              <a:rPr lang="en-US" sz="4400" dirty="0">
                <a:solidFill>
                  <a:schemeClr val="tx1"/>
                </a:solidFill>
              </a:rPr>
              <a:t>elements that make up all things that our senses can detect are all made of the same quarks and electrons?</a:t>
            </a:r>
          </a:p>
        </p:txBody>
      </p:sp>
      <p:sp>
        <p:nvSpPr>
          <p:cNvPr id="76803" name="Text Box 3"/>
          <p:cNvSpPr txBox="1">
            <a:spLocks noChangeArrowheads="1"/>
          </p:cNvSpPr>
          <p:nvPr/>
        </p:nvSpPr>
        <p:spPr bwMode="auto">
          <a:xfrm>
            <a:off x="3733800" y="2819400"/>
            <a:ext cx="2133600" cy="641350"/>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YES</a:t>
            </a:r>
          </a:p>
        </p:txBody>
      </p:sp>
      <p:sp>
        <p:nvSpPr>
          <p:cNvPr id="76805" name="Text Box 5"/>
          <p:cNvSpPr txBox="1">
            <a:spLocks noChangeArrowheads="1"/>
          </p:cNvSpPr>
          <p:nvPr/>
        </p:nvSpPr>
        <p:spPr bwMode="auto">
          <a:xfrm>
            <a:off x="3429000" y="3200400"/>
            <a:ext cx="1828800" cy="762000"/>
          </a:xfrm>
          <a:prstGeom prst="rect">
            <a:avLst/>
          </a:prstGeom>
          <a:noFill/>
          <a:ln w="9525">
            <a:noFill/>
            <a:miter lim="800000"/>
            <a:headEnd/>
            <a:tailEnd/>
          </a:ln>
          <a:effectLst/>
        </p:spPr>
        <p:txBody>
          <a:bodyPr>
            <a:spAutoFit/>
          </a:bodyPr>
          <a:lstStyle/>
          <a:p>
            <a:pPr>
              <a:spcBef>
                <a:spcPct val="50000"/>
              </a:spcBef>
            </a:pPr>
            <a:r>
              <a:rPr lang="en-US" sz="4400">
                <a:solidFill>
                  <a:srgbClr val="FF3300"/>
                </a:solidFill>
              </a:rPr>
              <a:t>YES</a:t>
            </a:r>
          </a:p>
        </p:txBody>
      </p:sp>
      <p:sp>
        <p:nvSpPr>
          <p:cNvPr id="76806" name="Text Box 6"/>
          <p:cNvSpPr txBox="1">
            <a:spLocks noChangeArrowheads="1"/>
          </p:cNvSpPr>
          <p:nvPr/>
        </p:nvSpPr>
        <p:spPr bwMode="auto">
          <a:xfrm>
            <a:off x="2743200" y="3810000"/>
            <a:ext cx="3048000" cy="914400"/>
          </a:xfrm>
          <a:prstGeom prst="rect">
            <a:avLst/>
          </a:prstGeom>
          <a:noFill/>
          <a:ln w="9525">
            <a:noFill/>
            <a:miter lim="800000"/>
            <a:headEnd/>
            <a:tailEnd/>
          </a:ln>
          <a:effectLst/>
        </p:spPr>
        <p:txBody>
          <a:bodyPr>
            <a:spAutoFit/>
          </a:bodyPr>
          <a:lstStyle/>
          <a:p>
            <a:pPr>
              <a:spcBef>
                <a:spcPct val="50000"/>
              </a:spcBef>
            </a:pPr>
            <a:r>
              <a:rPr lang="en-US" sz="5400">
                <a:solidFill>
                  <a:srgbClr val="FF3300"/>
                </a:solidFill>
              </a:rPr>
              <a:t>YES!</a:t>
            </a:r>
          </a:p>
        </p:txBody>
      </p:sp>
      <p:sp>
        <p:nvSpPr>
          <p:cNvPr id="76807" name="Text Box 7"/>
          <p:cNvSpPr txBox="1">
            <a:spLocks noChangeArrowheads="1"/>
          </p:cNvSpPr>
          <p:nvPr/>
        </p:nvSpPr>
        <p:spPr bwMode="auto">
          <a:xfrm>
            <a:off x="4495800" y="3733800"/>
            <a:ext cx="2652713" cy="1098550"/>
          </a:xfrm>
          <a:prstGeom prst="rect">
            <a:avLst/>
          </a:prstGeom>
          <a:noFill/>
          <a:ln w="9525">
            <a:noFill/>
            <a:miter lim="800000"/>
            <a:headEnd/>
            <a:tailEnd/>
          </a:ln>
          <a:effectLst/>
        </p:spPr>
        <p:txBody>
          <a:bodyPr wrap="none">
            <a:spAutoFit/>
          </a:bodyPr>
          <a:lstStyle/>
          <a:p>
            <a:r>
              <a:rPr lang="en-US" sz="6600">
                <a:solidFill>
                  <a:srgbClr val="FF3300"/>
                </a:solidFill>
              </a:rPr>
              <a:t>YES!!!</a:t>
            </a:r>
            <a:endParaRPr lang="en-US" sz="2400" b="0">
              <a:solidFill>
                <a:schemeClr val="tx1"/>
              </a:solidFill>
            </a:endParaRPr>
          </a:p>
        </p:txBody>
      </p:sp>
      <p:sp>
        <p:nvSpPr>
          <p:cNvPr id="76808" name="Text Box 8"/>
          <p:cNvSpPr txBox="1">
            <a:spLocks noChangeArrowheads="1"/>
          </p:cNvSpPr>
          <p:nvPr/>
        </p:nvSpPr>
        <p:spPr bwMode="auto">
          <a:xfrm>
            <a:off x="4800600" y="2590800"/>
            <a:ext cx="3200400" cy="1311275"/>
          </a:xfrm>
          <a:prstGeom prst="rect">
            <a:avLst/>
          </a:prstGeom>
          <a:noFill/>
          <a:ln w="9525">
            <a:noFill/>
            <a:miter lim="800000"/>
            <a:headEnd/>
            <a:tailEnd/>
          </a:ln>
          <a:effectLst/>
        </p:spPr>
        <p:txBody>
          <a:bodyPr>
            <a:spAutoFit/>
          </a:bodyPr>
          <a:lstStyle/>
          <a:p>
            <a:pPr>
              <a:spcBef>
                <a:spcPct val="50000"/>
              </a:spcBef>
            </a:pPr>
            <a:r>
              <a:rPr lang="en-US" sz="8000">
                <a:solidFill>
                  <a:srgbClr val="FF3300"/>
                </a:solidFill>
              </a:rPr>
              <a:t>YES!!!</a:t>
            </a:r>
            <a:endParaRPr lang="en-US" sz="2400">
              <a:solidFill>
                <a:srgbClr val="FF3300"/>
              </a:solidFill>
            </a:endParaRPr>
          </a:p>
        </p:txBody>
      </p:sp>
      <p:sp>
        <p:nvSpPr>
          <p:cNvPr id="76809" name="Text Box 9"/>
          <p:cNvSpPr txBox="1">
            <a:spLocks noChangeArrowheads="1"/>
          </p:cNvSpPr>
          <p:nvPr/>
        </p:nvSpPr>
        <p:spPr bwMode="auto">
          <a:xfrm>
            <a:off x="3505200" y="1600200"/>
            <a:ext cx="5257800" cy="1555750"/>
          </a:xfrm>
          <a:prstGeom prst="rect">
            <a:avLst/>
          </a:prstGeom>
          <a:noFill/>
          <a:ln w="9525">
            <a:noFill/>
            <a:miter lim="800000"/>
            <a:headEnd/>
            <a:tailEnd/>
          </a:ln>
          <a:effectLst/>
        </p:spPr>
        <p:txBody>
          <a:bodyPr>
            <a:spAutoFit/>
          </a:bodyPr>
          <a:lstStyle/>
          <a:p>
            <a:pPr>
              <a:spcBef>
                <a:spcPct val="50000"/>
              </a:spcBef>
            </a:pPr>
            <a:r>
              <a:rPr lang="en-US" sz="9600" dirty="0">
                <a:solidFill>
                  <a:srgbClr val="FF3300"/>
                </a:solidFill>
              </a:rPr>
              <a:t>YES!!!!!!</a:t>
            </a:r>
          </a:p>
        </p:txBody>
      </p:sp>
      <p:sp>
        <p:nvSpPr>
          <p:cNvPr id="76810" name="Text Box 10"/>
          <p:cNvSpPr txBox="1">
            <a:spLocks noChangeArrowheads="1"/>
          </p:cNvSpPr>
          <p:nvPr/>
        </p:nvSpPr>
        <p:spPr bwMode="auto">
          <a:xfrm>
            <a:off x="1219200" y="0"/>
            <a:ext cx="5486400" cy="1555750"/>
          </a:xfrm>
          <a:prstGeom prst="rect">
            <a:avLst/>
          </a:prstGeom>
          <a:noFill/>
          <a:ln w="9525">
            <a:noFill/>
            <a:miter lim="800000"/>
            <a:headEnd/>
            <a:tailEnd/>
          </a:ln>
          <a:effectLst/>
        </p:spPr>
        <p:txBody>
          <a:bodyPr>
            <a:spAutoFit/>
          </a:bodyPr>
          <a:lstStyle/>
          <a:p>
            <a:pPr>
              <a:spcBef>
                <a:spcPct val="50000"/>
              </a:spcBef>
            </a:pPr>
            <a:r>
              <a:rPr lang="en-US" sz="9600" dirty="0">
                <a:solidFill>
                  <a:srgbClr val="FF3300"/>
                </a:solidFill>
              </a:rPr>
              <a:t>YES!!!!!!!</a:t>
            </a:r>
            <a:endParaRPr lang="en-US" sz="2400"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6805"/>
                                        </p:tgtEl>
                                        <p:attrNameLst>
                                          <p:attrName>style.visibility</p:attrName>
                                        </p:attrNameLst>
                                      </p:cBhvr>
                                      <p:to>
                                        <p:strVal val="visible"/>
                                      </p:to>
                                    </p:set>
                                    <p:anim calcmode="lin" valueType="num">
                                      <p:cBhvr additive="base">
                                        <p:cTn id="11" dur="500" fill="hold"/>
                                        <p:tgtEl>
                                          <p:spTgt spid="76805"/>
                                        </p:tgtEl>
                                        <p:attrNameLst>
                                          <p:attrName>ppt_x</p:attrName>
                                        </p:attrNameLst>
                                      </p:cBhvr>
                                      <p:tavLst>
                                        <p:tav tm="0">
                                          <p:val>
                                            <p:strVal val="#ppt_x"/>
                                          </p:val>
                                        </p:tav>
                                        <p:tav tm="100000">
                                          <p:val>
                                            <p:strVal val="#ppt_x"/>
                                          </p:val>
                                        </p:tav>
                                      </p:tavLst>
                                    </p:anim>
                                    <p:anim calcmode="lin" valueType="num">
                                      <p:cBhvr additive="base">
                                        <p:cTn id="12" dur="500" fill="hold"/>
                                        <p:tgtEl>
                                          <p:spTgt spid="768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EXPLODE.WAV" builtIn="1"/>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6806"/>
                                        </p:tgtEl>
                                        <p:attrNameLst>
                                          <p:attrName>style.visibility</p:attrName>
                                        </p:attrNameLst>
                                      </p:cBhvr>
                                      <p:to>
                                        <p:strVal val="visible"/>
                                      </p:to>
                                    </p:set>
                                    <p:anim calcmode="lin" valueType="num">
                                      <p:cBhvr additive="base">
                                        <p:cTn id="17" dur="500" fill="hold"/>
                                        <p:tgtEl>
                                          <p:spTgt spid="76806"/>
                                        </p:tgtEl>
                                        <p:attrNameLst>
                                          <p:attrName>ppt_x</p:attrName>
                                        </p:attrNameLst>
                                      </p:cBhvr>
                                      <p:tavLst>
                                        <p:tav tm="0">
                                          <p:val>
                                            <p:strVal val="0-#ppt_w/2"/>
                                          </p:val>
                                        </p:tav>
                                        <p:tav tm="100000">
                                          <p:val>
                                            <p:strVal val="#ppt_x"/>
                                          </p:val>
                                        </p:tav>
                                      </p:tavLst>
                                    </p:anim>
                                    <p:anim calcmode="lin" valueType="num">
                                      <p:cBhvr additive="base">
                                        <p:cTn id="18" dur="500" fill="hold"/>
                                        <p:tgtEl>
                                          <p:spTgt spid="768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EXPLODE.WAV" builtIn="1"/>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6807"/>
                                        </p:tgtEl>
                                        <p:attrNameLst>
                                          <p:attrName>style.visibility</p:attrName>
                                        </p:attrNameLst>
                                      </p:cBhvr>
                                      <p:to>
                                        <p:strVal val="visible"/>
                                      </p:to>
                                    </p:set>
                                    <p:anim calcmode="lin" valueType="num">
                                      <p:cBhvr additive="base">
                                        <p:cTn id="23" dur="500" fill="hold"/>
                                        <p:tgtEl>
                                          <p:spTgt spid="76807"/>
                                        </p:tgtEl>
                                        <p:attrNameLst>
                                          <p:attrName>ppt_x</p:attrName>
                                        </p:attrNameLst>
                                      </p:cBhvr>
                                      <p:tavLst>
                                        <p:tav tm="0">
                                          <p:val>
                                            <p:strVal val="1+#ppt_w/2"/>
                                          </p:val>
                                        </p:tav>
                                        <p:tav tm="100000">
                                          <p:val>
                                            <p:strVal val="#ppt_x"/>
                                          </p:val>
                                        </p:tav>
                                      </p:tavLst>
                                    </p:anim>
                                    <p:anim calcmode="lin" valueType="num">
                                      <p:cBhvr additive="base">
                                        <p:cTn id="24" dur="500" fill="hold"/>
                                        <p:tgtEl>
                                          <p:spTgt spid="768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EXPLODE.WAV" builtIn="1"/>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76808"/>
                                        </p:tgtEl>
                                        <p:attrNameLst>
                                          <p:attrName>style.visibility</p:attrName>
                                        </p:attrNameLst>
                                      </p:cBhvr>
                                      <p:to>
                                        <p:strVal val="visible"/>
                                      </p:to>
                                    </p:set>
                                    <p:anim calcmode="lin" valueType="num">
                                      <p:cBhvr additive="base">
                                        <p:cTn id="29" dur="500" fill="hold"/>
                                        <p:tgtEl>
                                          <p:spTgt spid="76808"/>
                                        </p:tgtEl>
                                        <p:attrNameLst>
                                          <p:attrName>ppt_x</p:attrName>
                                        </p:attrNameLst>
                                      </p:cBhvr>
                                      <p:tavLst>
                                        <p:tav tm="0">
                                          <p:val>
                                            <p:strVal val="#ppt_x"/>
                                          </p:val>
                                        </p:tav>
                                        <p:tav tm="100000">
                                          <p:val>
                                            <p:strVal val="#ppt_x"/>
                                          </p:val>
                                        </p:tav>
                                      </p:tavLst>
                                    </p:anim>
                                    <p:anim calcmode="lin" valueType="num">
                                      <p:cBhvr additive="base">
                                        <p:cTn id="30" dur="500" fill="hold"/>
                                        <p:tgtEl>
                                          <p:spTgt spid="768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EXPLODE.WAV" builtIn="1"/>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76809"/>
                                        </p:tgtEl>
                                        <p:attrNameLst>
                                          <p:attrName>style.visibility</p:attrName>
                                        </p:attrNameLst>
                                      </p:cBhvr>
                                      <p:to>
                                        <p:strVal val="visible"/>
                                      </p:to>
                                    </p:set>
                                    <p:anim calcmode="lin" valueType="num">
                                      <p:cBhvr additive="base">
                                        <p:cTn id="35" dur="500" fill="hold"/>
                                        <p:tgtEl>
                                          <p:spTgt spid="76809"/>
                                        </p:tgtEl>
                                        <p:attrNameLst>
                                          <p:attrName>ppt_x</p:attrName>
                                        </p:attrNameLst>
                                      </p:cBhvr>
                                      <p:tavLst>
                                        <p:tav tm="0">
                                          <p:val>
                                            <p:strVal val="0-#ppt_w/2"/>
                                          </p:val>
                                        </p:tav>
                                        <p:tav tm="100000">
                                          <p:val>
                                            <p:strVal val="#ppt_x"/>
                                          </p:val>
                                        </p:tav>
                                      </p:tavLst>
                                    </p:anim>
                                    <p:anim calcmode="lin" valueType="num">
                                      <p:cBhvr additive="base">
                                        <p:cTn id="36" dur="500" fill="hold"/>
                                        <p:tgtEl>
                                          <p:spTgt spid="768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EXPLODE.WAV" builtIn="1"/>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76810"/>
                                        </p:tgtEl>
                                        <p:attrNameLst>
                                          <p:attrName>style.visibility</p:attrName>
                                        </p:attrNameLst>
                                      </p:cBhvr>
                                      <p:to>
                                        <p:strVal val="visible"/>
                                      </p:to>
                                    </p:set>
                                    <p:anim calcmode="lin" valueType="num">
                                      <p:cBhvr additive="base">
                                        <p:cTn id="41" dur="500" fill="hold"/>
                                        <p:tgtEl>
                                          <p:spTgt spid="76810"/>
                                        </p:tgtEl>
                                        <p:attrNameLst>
                                          <p:attrName>ppt_x</p:attrName>
                                        </p:attrNameLst>
                                      </p:cBhvr>
                                      <p:tavLst>
                                        <p:tav tm="0">
                                          <p:val>
                                            <p:strVal val="1+#ppt_w/2"/>
                                          </p:val>
                                        </p:tav>
                                        <p:tav tm="100000">
                                          <p:val>
                                            <p:strVal val="#ppt_x"/>
                                          </p:val>
                                        </p:tav>
                                      </p:tavLst>
                                    </p:anim>
                                    <p:anim calcmode="lin" valueType="num">
                                      <p:cBhvr additive="base">
                                        <p:cTn id="42" dur="500" fill="hold"/>
                                        <p:tgtEl>
                                          <p:spTgt spid="768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5" grpId="0" autoUpdateAnimBg="0"/>
      <p:bldP spid="76806" grpId="0" autoUpdateAnimBg="0"/>
      <p:bldP spid="76807" grpId="0" autoUpdateAnimBg="0"/>
      <p:bldP spid="76808" grpId="0" autoUpdateAnimBg="0"/>
      <p:bldP spid="76809" grpId="0" autoUpdateAnimBg="0"/>
      <p:bldP spid="7681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1143000" y="1981200"/>
            <a:ext cx="7315200" cy="1311275"/>
          </a:xfrm>
          <a:prstGeom prst="rect">
            <a:avLst/>
          </a:prstGeom>
          <a:noFill/>
          <a:ln w="9525">
            <a:noFill/>
            <a:miter lim="800000"/>
            <a:headEnd/>
            <a:tailEnd/>
          </a:ln>
          <a:effectLst/>
        </p:spPr>
        <p:txBody>
          <a:bodyPr>
            <a:spAutoFit/>
          </a:bodyPr>
          <a:lstStyle/>
          <a:p>
            <a:pPr>
              <a:spcBef>
                <a:spcPct val="50000"/>
              </a:spcBef>
            </a:pPr>
            <a:r>
              <a:rPr lang="en-US" sz="4000">
                <a:solidFill>
                  <a:srgbClr val="CC0099"/>
                </a:solidFill>
              </a:rPr>
              <a:t>One drop of water contains one million million billion atoms!</a:t>
            </a:r>
          </a:p>
        </p:txBody>
      </p:sp>
      <p:sp>
        <p:nvSpPr>
          <p:cNvPr id="69636" name="Rectangle 4"/>
          <p:cNvSpPr>
            <a:spLocks noChangeArrowheads="1"/>
          </p:cNvSpPr>
          <p:nvPr/>
        </p:nvSpPr>
        <p:spPr bwMode="auto">
          <a:xfrm>
            <a:off x="1371600" y="990600"/>
            <a:ext cx="6178550" cy="641350"/>
          </a:xfrm>
          <a:prstGeom prst="rect">
            <a:avLst/>
          </a:prstGeom>
          <a:noFill/>
          <a:ln w="9525">
            <a:noFill/>
            <a:miter lim="800000"/>
            <a:headEnd/>
            <a:tailEnd/>
          </a:ln>
          <a:effectLst/>
        </p:spPr>
        <p:txBody>
          <a:bodyPr wrap="none">
            <a:spAutoFit/>
          </a:bodyPr>
          <a:lstStyle/>
          <a:p>
            <a:pPr>
              <a:spcBef>
                <a:spcPct val="50000"/>
              </a:spcBef>
            </a:pPr>
            <a:r>
              <a:rPr lang="en-US">
                <a:solidFill>
                  <a:srgbClr val="800000"/>
                </a:solidFill>
              </a:rPr>
              <a:t>HOW SMALL IS AN ATOM?</a:t>
            </a:r>
          </a:p>
        </p:txBody>
      </p:sp>
      <p:sp>
        <p:nvSpPr>
          <p:cNvPr id="69637" name="Text Box 5"/>
          <p:cNvSpPr txBox="1">
            <a:spLocks noChangeArrowheads="1"/>
          </p:cNvSpPr>
          <p:nvPr/>
        </p:nvSpPr>
        <p:spPr bwMode="auto">
          <a:xfrm>
            <a:off x="1066800" y="3505200"/>
            <a:ext cx="7162800" cy="2289175"/>
          </a:xfrm>
          <a:prstGeom prst="rect">
            <a:avLst/>
          </a:prstGeom>
          <a:noFill/>
          <a:ln w="9525">
            <a:noFill/>
            <a:miter lim="800000"/>
            <a:headEnd/>
            <a:tailEnd/>
          </a:ln>
          <a:effectLst/>
        </p:spPr>
        <p:txBody>
          <a:bodyPr>
            <a:spAutoFit/>
          </a:bodyPr>
          <a:lstStyle/>
          <a:p>
            <a:pPr>
              <a:spcBef>
                <a:spcPct val="50000"/>
              </a:spcBef>
            </a:pPr>
            <a:r>
              <a:rPr lang="en-US">
                <a:solidFill>
                  <a:srgbClr val="008000"/>
                </a:solidFill>
              </a:rPr>
              <a:t>If you drop a sharpened pencil, point first, onto a piece of paper, the resulting dot will have over one billion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5000" fill="hold"/>
                                        <p:tgtEl>
                                          <p:spTgt spid="69636"/>
                                        </p:tgtEl>
                                        <p:attrNameLst>
                                          <p:attrName>ppt_w</p:attrName>
                                        </p:attrNameLst>
                                      </p:cBhvr>
                                      <p:tavLst>
                                        <p:tav tm="0" fmla="#ppt_w*sin(2.5*pi*$)">
                                          <p:val>
                                            <p:fltVal val="0"/>
                                          </p:val>
                                        </p:tav>
                                        <p:tav tm="100000">
                                          <p:val>
                                            <p:fltVal val="1"/>
                                          </p:val>
                                        </p:tav>
                                      </p:tavLst>
                                    </p:anim>
                                    <p:anim calcmode="lin" valueType="num">
                                      <p:cBhvr>
                                        <p:cTn id="8" dur="5000" fill="hold"/>
                                        <p:tgtEl>
                                          <p:spTgt spid="6963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9635"/>
                                        </p:tgtEl>
                                        <p:attrNameLst>
                                          <p:attrName>style.visibility</p:attrName>
                                        </p:attrNameLst>
                                      </p:cBhvr>
                                      <p:to>
                                        <p:strVal val="visible"/>
                                      </p:to>
                                    </p:set>
                                    <p:anim calcmode="lin" valueType="num">
                                      <p:cBhvr>
                                        <p:cTn id="13" dur="1000" fill="hold"/>
                                        <p:tgtEl>
                                          <p:spTgt spid="69635"/>
                                        </p:tgtEl>
                                        <p:attrNameLst>
                                          <p:attrName>ppt_w</p:attrName>
                                        </p:attrNameLst>
                                      </p:cBhvr>
                                      <p:tavLst>
                                        <p:tav tm="0">
                                          <p:val>
                                            <p:fltVal val="0"/>
                                          </p:val>
                                        </p:tav>
                                        <p:tav tm="100000">
                                          <p:val>
                                            <p:strVal val="#ppt_w"/>
                                          </p:val>
                                        </p:tav>
                                      </p:tavLst>
                                    </p:anim>
                                    <p:anim calcmode="lin" valueType="num">
                                      <p:cBhvr>
                                        <p:cTn id="14" dur="1000" fill="hold"/>
                                        <p:tgtEl>
                                          <p:spTgt spid="69635"/>
                                        </p:tgtEl>
                                        <p:attrNameLst>
                                          <p:attrName>ppt_h</p:attrName>
                                        </p:attrNameLst>
                                      </p:cBhvr>
                                      <p:tavLst>
                                        <p:tav tm="0">
                                          <p:val>
                                            <p:fltVal val="0"/>
                                          </p:val>
                                        </p:tav>
                                        <p:tav tm="100000">
                                          <p:val>
                                            <p:strVal val="#ppt_h"/>
                                          </p:val>
                                        </p:tav>
                                      </p:tavLst>
                                    </p:anim>
                                    <p:anim calcmode="lin" valueType="num">
                                      <p:cBhvr>
                                        <p:cTn id="15" dur="1000" fill="hold"/>
                                        <p:tgtEl>
                                          <p:spTgt spid="6963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963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builtIn="1"/>
                                        </p:tgtEl>
                                      </p:cMediaNode>
                                    </p:audio>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69637"/>
                                        </p:tgtEl>
                                        <p:attrNameLst>
                                          <p:attrName>style.visibility</p:attrName>
                                        </p:attrNameLst>
                                      </p:cBhvr>
                                      <p:to>
                                        <p:strVal val="visible"/>
                                      </p:to>
                                    </p:set>
                                    <p:anim calcmode="lin" valueType="num">
                                      <p:cBhvr>
                                        <p:cTn id="21" dur="1000" fill="hold"/>
                                        <p:tgtEl>
                                          <p:spTgt spid="69637"/>
                                        </p:tgtEl>
                                        <p:attrNameLst>
                                          <p:attrName>ppt_w</p:attrName>
                                        </p:attrNameLst>
                                      </p:cBhvr>
                                      <p:tavLst>
                                        <p:tav tm="0">
                                          <p:val>
                                            <p:fltVal val="0"/>
                                          </p:val>
                                        </p:tav>
                                        <p:tav tm="100000">
                                          <p:val>
                                            <p:strVal val="#ppt_w"/>
                                          </p:val>
                                        </p:tav>
                                      </p:tavLst>
                                    </p:anim>
                                    <p:anim calcmode="lin" valueType="num">
                                      <p:cBhvr>
                                        <p:cTn id="22" dur="1000" fill="hold"/>
                                        <p:tgtEl>
                                          <p:spTgt spid="69637"/>
                                        </p:tgtEl>
                                        <p:attrNameLst>
                                          <p:attrName>ppt_h</p:attrName>
                                        </p:attrNameLst>
                                      </p:cBhvr>
                                      <p:tavLst>
                                        <p:tav tm="0">
                                          <p:val>
                                            <p:fltVal val="0"/>
                                          </p:val>
                                        </p:tav>
                                        <p:tav tm="100000">
                                          <p:val>
                                            <p:strVal val="#ppt_h"/>
                                          </p:val>
                                        </p:tav>
                                      </p:tavLst>
                                    </p:anim>
                                    <p:anim calcmode="lin" valueType="num">
                                      <p:cBhvr>
                                        <p:cTn id="23" dur="1000" fill="hold"/>
                                        <p:tgtEl>
                                          <p:spTgt spid="6963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963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P spid="69636" grpId="0" autoUpdateAnimBg="0"/>
      <p:bldP spid="6963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R. Cram Enterprises\presentations\atom_move.gif"/>
          <p:cNvPicPr>
            <a:picLocks noChangeAspect="1" noChangeArrowheads="1"/>
          </p:cNvPicPr>
          <p:nvPr/>
        </p:nvPicPr>
        <p:blipFill>
          <a:blip r:embed="rId5"/>
          <a:srcRect/>
          <a:stretch>
            <a:fillRect/>
          </a:stretch>
        </p:blipFill>
        <p:spPr bwMode="auto">
          <a:xfrm>
            <a:off x="3124200" y="228600"/>
            <a:ext cx="2590800" cy="2514600"/>
          </a:xfrm>
          <a:prstGeom prst="rect">
            <a:avLst/>
          </a:prstGeom>
          <a:noFill/>
        </p:spPr>
      </p:pic>
      <p:sp>
        <p:nvSpPr>
          <p:cNvPr id="11267" name="Rectangle 3"/>
          <p:cNvSpPr>
            <a:spLocks noChangeArrowheads="1"/>
          </p:cNvSpPr>
          <p:nvPr/>
        </p:nvSpPr>
        <p:spPr bwMode="auto">
          <a:xfrm>
            <a:off x="228600" y="3581400"/>
            <a:ext cx="8686800" cy="1190625"/>
          </a:xfrm>
          <a:prstGeom prst="rect">
            <a:avLst/>
          </a:prstGeom>
          <a:noFill/>
          <a:ln w="9525">
            <a:noFill/>
            <a:miter lim="800000"/>
            <a:headEnd/>
            <a:tailEnd/>
          </a:ln>
          <a:effectLst/>
        </p:spPr>
        <p:txBody>
          <a:bodyPr>
            <a:spAutoFit/>
          </a:bodyPr>
          <a:lstStyle/>
          <a:p>
            <a:r>
              <a:rPr lang="en-US">
                <a:solidFill>
                  <a:srgbClr val="CC3300"/>
                </a:solidFill>
              </a:rPr>
              <a:t>If the protons and neutrons were the size of a BB……., </a:t>
            </a:r>
          </a:p>
        </p:txBody>
      </p:sp>
      <p:sp>
        <p:nvSpPr>
          <p:cNvPr id="11268" name="Rectangle 4"/>
          <p:cNvSpPr>
            <a:spLocks noChangeArrowheads="1"/>
          </p:cNvSpPr>
          <p:nvPr/>
        </p:nvSpPr>
        <p:spPr bwMode="auto">
          <a:xfrm>
            <a:off x="304800" y="4724400"/>
            <a:ext cx="8382000" cy="1739900"/>
          </a:xfrm>
          <a:prstGeom prst="rect">
            <a:avLst/>
          </a:prstGeom>
          <a:noFill/>
          <a:ln w="9525">
            <a:noFill/>
            <a:miter lim="800000"/>
            <a:headEnd/>
            <a:tailEnd/>
          </a:ln>
          <a:effectLst/>
        </p:spPr>
        <p:txBody>
          <a:bodyPr>
            <a:spAutoFit/>
          </a:bodyPr>
          <a:lstStyle/>
          <a:p>
            <a:r>
              <a:rPr lang="en-US">
                <a:solidFill>
                  <a:srgbClr val="CC3300"/>
                </a:solidFill>
              </a:rPr>
              <a:t>then the electrons and quarks would be 2000 times smaller or about the diameter of a human hair.</a:t>
            </a:r>
            <a:endParaRPr lang="en-US" sz="2400" b="0">
              <a:solidFill>
                <a:schemeClr val="tx1"/>
              </a:solidFill>
            </a:endParaRPr>
          </a:p>
        </p:txBody>
      </p:sp>
      <p:sp>
        <p:nvSpPr>
          <p:cNvPr id="11269" name="Text Box 5"/>
          <p:cNvSpPr txBox="1">
            <a:spLocks noChangeArrowheads="1"/>
          </p:cNvSpPr>
          <p:nvPr/>
        </p:nvSpPr>
        <p:spPr bwMode="auto">
          <a:xfrm>
            <a:off x="1524000" y="2971800"/>
            <a:ext cx="6705600" cy="64135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HOW SMALL IS AN ATOM?</a:t>
            </a:r>
            <a:endParaRPr lang="en-US" sz="24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0" fill="hold"/>
                                        <p:tgtEl>
                                          <p:spTgt spid="11269"/>
                                        </p:tgtEl>
                                        <p:attrNameLst>
                                          <p:attrName>ppt_x</p:attrName>
                                        </p:attrNameLst>
                                      </p:cBhvr>
                                      <p:tavLst>
                                        <p:tav tm="0">
                                          <p:val>
                                            <p:strVal val="#ppt_x"/>
                                          </p:val>
                                        </p:tav>
                                        <p:tav tm="100000">
                                          <p:val>
                                            <p:strVal val="#ppt_x"/>
                                          </p:val>
                                        </p:tav>
                                      </p:tavLst>
                                    </p:anim>
                                    <p:anim calcmode="lin" valueType="num">
                                      <p:cBhvr additive="base">
                                        <p:cTn id="8" dur="5000" fill="hold"/>
                                        <p:tgtEl>
                                          <p:spTgt spid="112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dissolve">
                                      <p:cBhvr>
                                        <p:cTn id="13" dur="500"/>
                                        <p:tgtEl>
                                          <p:spTgt spid="11267"/>
                                        </p:tgtEl>
                                      </p:cBhvr>
                                    </p:animEffect>
                                  </p:childTnLst>
                                  <p:subTnLst>
                                    <p:audio>
                                      <p:cMediaNode>
                                        <p:cTn display="0" masterRel="sameClick">
                                          <p:stCondLst>
                                            <p:cond evt="begin" delay="0">
                                              <p:tn val="11"/>
                                            </p:cond>
                                          </p:stCondLst>
                                          <p:endCondLst>
                                            <p:cond evt="onStopAudio" delay="0">
                                              <p:tgtEl>
                                                <p:sldTgt/>
                                              </p:tgtEl>
                                            </p:cond>
                                          </p:endCondLst>
                                        </p:cTn>
                                        <p:tgtEl>
                                          <p:sndTgt r:embed="rId3" name="LASER.WAV" builtIn="1"/>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blinds(horizontal)">
                                      <p:cBhvr>
                                        <p:cTn id="18" dur="500"/>
                                        <p:tgtEl>
                                          <p:spTgt spid="11268"/>
                                        </p:tgtEl>
                                      </p:cBhvr>
                                    </p:animEffect>
                                  </p:childTnLst>
                                  <p:subTnLst>
                                    <p:audio>
                                      <p:cMediaNode>
                                        <p:cTn display="0" masterRel="sameClick">
                                          <p:stCondLst>
                                            <p:cond evt="begin" delay="0">
                                              <p:tn val="16"/>
                                            </p:cond>
                                          </p:stCondLst>
                                          <p:endCondLst>
                                            <p:cond evt="onStopAudio" delay="0">
                                              <p:tgtEl>
                                                <p:sldTgt/>
                                              </p:tgtEl>
                                            </p:cond>
                                          </p:endCondLst>
                                        </p:cTn>
                                        <p:tgtEl>
                                          <p:sndTgt r:embed="rId4"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R. Cram Enterprises\presentations\atom_move.gif"/>
          <p:cNvPicPr>
            <a:picLocks noChangeAspect="1" noChangeArrowheads="1"/>
          </p:cNvPicPr>
          <p:nvPr/>
        </p:nvPicPr>
        <p:blipFill>
          <a:blip r:embed="rId4"/>
          <a:srcRect/>
          <a:stretch>
            <a:fillRect/>
          </a:stretch>
        </p:blipFill>
        <p:spPr bwMode="auto">
          <a:xfrm>
            <a:off x="3352800" y="457200"/>
            <a:ext cx="2743200" cy="2590800"/>
          </a:xfrm>
          <a:prstGeom prst="rect">
            <a:avLst/>
          </a:prstGeom>
          <a:noFill/>
        </p:spPr>
      </p:pic>
      <p:sp>
        <p:nvSpPr>
          <p:cNvPr id="12291" name="Rectangle 3"/>
          <p:cNvSpPr>
            <a:spLocks noChangeArrowheads="1"/>
          </p:cNvSpPr>
          <p:nvPr/>
        </p:nvSpPr>
        <p:spPr bwMode="auto">
          <a:xfrm>
            <a:off x="990600" y="4343400"/>
            <a:ext cx="7848600" cy="2287588"/>
          </a:xfrm>
          <a:prstGeom prst="rect">
            <a:avLst/>
          </a:prstGeom>
          <a:noFill/>
          <a:ln w="9525">
            <a:noFill/>
            <a:miter lim="800000"/>
            <a:headEnd/>
            <a:tailEnd/>
          </a:ln>
          <a:effectLst/>
        </p:spPr>
        <p:txBody>
          <a:bodyPr>
            <a:spAutoFit/>
          </a:bodyPr>
          <a:lstStyle/>
          <a:p>
            <a:r>
              <a:rPr lang="en-US" sz="4800" i="1" u="sng">
                <a:solidFill>
                  <a:srgbClr val="FF3300"/>
                </a:solidFill>
                <a:effectLst>
                  <a:outerShdw blurRad="38100" dist="38100" dir="2700000" algn="tl">
                    <a:srgbClr val="C0C0C0"/>
                  </a:outerShdw>
                </a:effectLst>
              </a:rPr>
              <a:t>...the entire atom's diameter would be almost one mile across!!!!!</a:t>
            </a:r>
          </a:p>
        </p:txBody>
      </p:sp>
      <p:sp>
        <p:nvSpPr>
          <p:cNvPr id="12292" name="Rectangle 4"/>
          <p:cNvSpPr>
            <a:spLocks noChangeArrowheads="1"/>
          </p:cNvSpPr>
          <p:nvPr/>
        </p:nvSpPr>
        <p:spPr bwMode="auto">
          <a:xfrm>
            <a:off x="990600" y="3276600"/>
            <a:ext cx="7620000" cy="1190625"/>
          </a:xfrm>
          <a:prstGeom prst="rect">
            <a:avLst/>
          </a:prstGeom>
          <a:noFill/>
          <a:ln w="9525">
            <a:noFill/>
            <a:miter lim="800000"/>
            <a:headEnd/>
            <a:tailEnd/>
          </a:ln>
          <a:effectLst/>
        </p:spPr>
        <p:txBody>
          <a:bodyPr>
            <a:spAutoFit/>
          </a:bodyPr>
          <a:lstStyle/>
          <a:p>
            <a:r>
              <a:rPr lang="en-US">
                <a:solidFill>
                  <a:srgbClr val="008000"/>
                </a:solidFill>
              </a:rPr>
              <a:t>And if the protons and neutrons were the size of the a BB……..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0" fill="hold"/>
                                        <p:tgtEl>
                                          <p:spTgt spid="12292"/>
                                        </p:tgtEl>
                                        <p:attrNameLst>
                                          <p:attrName>ppt_x</p:attrName>
                                        </p:attrNameLst>
                                      </p:cBhvr>
                                      <p:tavLst>
                                        <p:tav tm="0">
                                          <p:val>
                                            <p:strVal val="#ppt_x"/>
                                          </p:val>
                                        </p:tav>
                                        <p:tav tm="100000">
                                          <p:val>
                                            <p:strVal val="#ppt_x"/>
                                          </p:val>
                                        </p:tav>
                                      </p:tavLst>
                                    </p:anim>
                                    <p:anim calcmode="lin" valueType="num">
                                      <p:cBhvr additive="base">
                                        <p:cTn id="8" dur="5000" fill="hold"/>
                                        <p:tgtEl>
                                          <p:spTgt spid="122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ppt_x"/>
                                          </p:val>
                                        </p:tav>
                                        <p:tav tm="100000">
                                          <p:val>
                                            <p:strVal val="#ppt_x"/>
                                          </p:val>
                                        </p:tav>
                                      </p:tavLst>
                                    </p:anim>
                                    <p:anim calcmode="lin" valueType="num">
                                      <p:cBhvr additive="base">
                                        <p:cTn id="14" dur="500" fill="hold"/>
                                        <p:tgtEl>
                                          <p:spTgt spid="122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RICOCHET.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447800" y="1524000"/>
            <a:ext cx="6705600" cy="3381375"/>
          </a:xfrm>
          <a:prstGeom prst="rect">
            <a:avLst/>
          </a:prstGeom>
          <a:noFill/>
          <a:ln w="9525">
            <a:noFill/>
            <a:miter lim="800000"/>
            <a:headEnd/>
            <a:tailEnd/>
          </a:ln>
          <a:effectLst/>
        </p:spPr>
        <p:txBody>
          <a:bodyPr>
            <a:spAutoFit/>
          </a:bodyPr>
          <a:lstStyle/>
          <a:p>
            <a:pPr>
              <a:spcBef>
                <a:spcPct val="50000"/>
              </a:spcBef>
            </a:pPr>
            <a:r>
              <a:rPr lang="en-US" sz="5400" i="1">
                <a:solidFill>
                  <a:srgbClr val="FF3300"/>
                </a:solidFill>
              </a:rPr>
              <a:t>This means that all “stuff” everywhere is composed of mostly empty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ppt_x</p:attrName>
                                        </p:attrNameLst>
                                      </p:cBhvr>
                                      <p:tavLst>
                                        <p:tav tm="0">
                                          <p:val>
                                            <p:strVal val="#ppt_x"/>
                                          </p:val>
                                        </p:tav>
                                        <p:tav tm="100000">
                                          <p:val>
                                            <p:strVal val="#ppt_x"/>
                                          </p:val>
                                        </p:tav>
                                      </p:tavLst>
                                    </p:anim>
                                    <p:anim calcmode="lin" valueType="num">
                                      <p:cBhvr>
                                        <p:cTn id="8" dur="500" fill="hold"/>
                                        <p:tgtEl>
                                          <p:spTgt spid="44036"/>
                                        </p:tgtEl>
                                        <p:attrNameLst>
                                          <p:attrName>ppt_y</p:attrName>
                                        </p:attrNameLst>
                                      </p:cBhvr>
                                      <p:tavLst>
                                        <p:tav tm="0">
                                          <p:val>
                                            <p:strVal val="#ppt_y+#ppt_h/2"/>
                                          </p:val>
                                        </p:tav>
                                        <p:tav tm="100000">
                                          <p:val>
                                            <p:strVal val="#ppt_y"/>
                                          </p:val>
                                        </p:tav>
                                      </p:tavLst>
                                    </p:anim>
                                    <p:anim calcmode="lin" valueType="num">
                                      <p:cBhvr>
                                        <p:cTn id="9" dur="500" fill="hold"/>
                                        <p:tgtEl>
                                          <p:spTgt spid="44036"/>
                                        </p:tgtEl>
                                        <p:attrNameLst>
                                          <p:attrName>ppt_w</p:attrName>
                                        </p:attrNameLst>
                                      </p:cBhvr>
                                      <p:tavLst>
                                        <p:tav tm="0">
                                          <p:val>
                                            <p:strVal val="#ppt_w"/>
                                          </p:val>
                                        </p:tav>
                                        <p:tav tm="100000">
                                          <p:val>
                                            <p:strVal val="#ppt_w"/>
                                          </p:val>
                                        </p:tav>
                                      </p:tavLst>
                                    </p:anim>
                                    <p:anim calcmode="lin" valueType="num">
                                      <p:cBhvr>
                                        <p:cTn id="10" dur="500" fill="hold"/>
                                        <p:tgtEl>
                                          <p:spTgt spid="4403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066800" y="914400"/>
            <a:ext cx="7140575" cy="2287588"/>
          </a:xfrm>
          <a:prstGeom prst="rect">
            <a:avLst/>
          </a:prstGeom>
          <a:noFill/>
          <a:ln w="9525">
            <a:noFill/>
            <a:miter lim="800000"/>
            <a:headEnd/>
            <a:tailEnd/>
          </a:ln>
          <a:effectLst/>
        </p:spPr>
        <p:txBody>
          <a:bodyPr>
            <a:spAutoFit/>
          </a:bodyPr>
          <a:lstStyle/>
          <a:p>
            <a:r>
              <a:rPr lang="en-US" sz="4800">
                <a:solidFill>
                  <a:srgbClr val="FF3300"/>
                </a:solidFill>
              </a:rPr>
              <a:t>What percentage of the volume of an atom is just empty space? </a:t>
            </a:r>
          </a:p>
        </p:txBody>
      </p:sp>
      <p:sp>
        <p:nvSpPr>
          <p:cNvPr id="13315" name="Text Box 3"/>
          <p:cNvSpPr txBox="1">
            <a:spLocks noChangeArrowheads="1"/>
          </p:cNvSpPr>
          <p:nvPr/>
        </p:nvSpPr>
        <p:spPr bwMode="auto">
          <a:xfrm>
            <a:off x="1905000" y="4191000"/>
            <a:ext cx="5486400" cy="914400"/>
          </a:xfrm>
          <a:prstGeom prst="rect">
            <a:avLst/>
          </a:prstGeom>
          <a:noFill/>
          <a:ln w="9525">
            <a:noFill/>
            <a:miter lim="800000"/>
            <a:headEnd/>
            <a:tailEnd/>
          </a:ln>
          <a:effectLst/>
        </p:spPr>
        <p:txBody>
          <a:bodyPr>
            <a:spAutoFit/>
          </a:bodyPr>
          <a:lstStyle/>
          <a:p>
            <a:pPr>
              <a:spcBef>
                <a:spcPct val="50000"/>
              </a:spcBef>
            </a:pPr>
            <a:r>
              <a:rPr lang="en-US" sz="4400">
                <a:solidFill>
                  <a:srgbClr val="FFCC00"/>
                </a:solidFill>
              </a:rPr>
              <a:t>    </a:t>
            </a:r>
            <a:r>
              <a:rPr lang="en-US" sz="5400">
                <a:solidFill>
                  <a:srgbClr val="FFCC00"/>
                </a:solidFill>
              </a:rPr>
              <a:t>99.999999999%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1" fill="hold" grpId="0" nodeType="clickEffect">
                                  <p:stCondLst>
                                    <p:cond delay="0"/>
                                  </p:stCondLst>
                                  <p:childTnLst>
                                    <p:set>
                                      <p:cBhvr>
                                        <p:cTn id="10" dur="1" fill="hold">
                                          <p:stCondLst>
                                            <p:cond delay="0"/>
                                          </p:stCondLst>
                                        </p:cTn>
                                        <p:tgtEl>
                                          <p:spTgt spid="13315"/>
                                        </p:tgtEl>
                                        <p:attrNameLst>
                                          <p:attrName>style.visibility</p:attrName>
                                        </p:attrNameLst>
                                      </p:cBhvr>
                                      <p:to>
                                        <p:strVal val="visible"/>
                                      </p:to>
                                    </p:set>
                                    <p:anim calcmode="lin" valueType="num">
                                      <p:cBhvr additive="base">
                                        <p:cTn id="11" dur="5000" fill="hold"/>
                                        <p:tgtEl>
                                          <p:spTgt spid="13315"/>
                                        </p:tgtEl>
                                        <p:attrNameLst>
                                          <p:attrName>ppt_x</p:attrName>
                                        </p:attrNameLst>
                                      </p:cBhvr>
                                      <p:tavLst>
                                        <p:tav tm="0">
                                          <p:val>
                                            <p:strVal val="#ppt_x"/>
                                          </p:val>
                                        </p:tav>
                                        <p:tav tm="100000">
                                          <p:val>
                                            <p:strVal val="#ppt_x"/>
                                          </p:val>
                                        </p:tav>
                                      </p:tavLst>
                                    </p:anim>
                                    <p:anim calcmode="lin" valueType="num">
                                      <p:cBhvr additive="base">
                                        <p:cTn id="12" dur="5000" fill="hold"/>
                                        <p:tgtEl>
                                          <p:spTgt spid="133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1447800"/>
            <a:ext cx="8610600" cy="2530475"/>
          </a:xfrm>
          <a:prstGeom prst="rect">
            <a:avLst/>
          </a:prstGeom>
          <a:noFill/>
          <a:ln w="9525">
            <a:noFill/>
            <a:miter lim="800000"/>
            <a:headEnd/>
            <a:tailEnd/>
          </a:ln>
          <a:effectLst/>
        </p:spPr>
        <p:txBody>
          <a:bodyPr>
            <a:spAutoFit/>
          </a:bodyPr>
          <a:lstStyle/>
          <a:p>
            <a:pPr>
              <a:spcBef>
                <a:spcPct val="50000"/>
              </a:spcBef>
            </a:pPr>
            <a:r>
              <a:rPr lang="en-US" sz="4000" i="1">
                <a:solidFill>
                  <a:schemeClr val="accent1"/>
                </a:solidFill>
              </a:rPr>
              <a:t>If all the atoms in the earth had their electrons and quarks touching each other, the earth would be about the size of a basketball!</a:t>
            </a:r>
            <a:endParaRPr lang="en-US" sz="4000" i="1">
              <a:solidFill>
                <a:srgbClr val="FF3300"/>
              </a:solidFill>
            </a:endParaRPr>
          </a:p>
        </p:txBody>
      </p:sp>
      <p:sp>
        <p:nvSpPr>
          <p:cNvPr id="14340" name="Text Box 4"/>
          <p:cNvSpPr txBox="1">
            <a:spLocks noChangeArrowheads="1"/>
          </p:cNvSpPr>
          <p:nvPr/>
        </p:nvSpPr>
        <p:spPr bwMode="auto">
          <a:xfrm>
            <a:off x="609600" y="3657600"/>
            <a:ext cx="8153400" cy="641350"/>
          </a:xfrm>
          <a:prstGeom prst="rect">
            <a:avLst/>
          </a:prstGeom>
          <a:noFill/>
          <a:ln w="9525">
            <a:noFill/>
            <a:miter lim="800000"/>
            <a:headEnd/>
            <a:tailEnd/>
          </a:ln>
          <a:effectLst/>
        </p:spPr>
        <p:txBody>
          <a:bodyPr>
            <a:spAutoFit/>
          </a:bodyPr>
          <a:lstStyle/>
          <a:p>
            <a:pPr>
              <a:spcBef>
                <a:spcPct val="50000"/>
              </a:spcBef>
            </a:pPr>
            <a:endParaRPr lang="en-US" u="sng">
              <a:solidFill>
                <a:srgbClr val="008000"/>
              </a:solidFill>
            </a:endParaRPr>
          </a:p>
        </p:txBody>
      </p:sp>
      <p:sp>
        <p:nvSpPr>
          <p:cNvPr id="14342" name="Text Box 6"/>
          <p:cNvSpPr txBox="1">
            <a:spLocks noChangeArrowheads="1"/>
          </p:cNvSpPr>
          <p:nvPr/>
        </p:nvSpPr>
        <p:spPr bwMode="auto">
          <a:xfrm>
            <a:off x="2133600" y="228600"/>
            <a:ext cx="4724400" cy="641350"/>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How small is an atom?</a:t>
            </a:r>
          </a:p>
        </p:txBody>
      </p:sp>
      <p:pic>
        <p:nvPicPr>
          <p:cNvPr id="14343" name="Picture 7" descr="E:\IMAGES.WMF\SPORTS\BASKETBL\SPOBK071.WMF"/>
          <p:cNvPicPr>
            <a:picLocks noChangeAspect="1" noChangeArrowheads="1"/>
          </p:cNvPicPr>
          <p:nvPr/>
        </p:nvPicPr>
        <p:blipFill>
          <a:blip r:embed="rId5"/>
          <a:srcRect/>
          <a:stretch>
            <a:fillRect/>
          </a:stretch>
        </p:blipFill>
        <p:spPr bwMode="auto">
          <a:xfrm>
            <a:off x="3505200" y="4038600"/>
            <a:ext cx="25146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0-#ppt_w/2"/>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blinds(vertical)">
                                      <p:cBhvr>
                                        <p:cTn id="13" dur="500"/>
                                        <p:tgtEl>
                                          <p:spTgt spid="14338"/>
                                        </p:tgtEl>
                                      </p:cBhvr>
                                    </p:animEffect>
                                  </p:childTnLst>
                                  <p:subTnLst>
                                    <p:audio>
                                      <p:cMediaNode>
                                        <p:cTn display="0" masterRel="sameClick">
                                          <p:stCondLst>
                                            <p:cond evt="begin" delay="0">
                                              <p:tn val="11"/>
                                            </p:cond>
                                          </p:stCondLst>
                                          <p:endCondLst>
                                            <p:cond evt="onStopAudio" delay="0">
                                              <p:tgtEl>
                                                <p:sldTgt/>
                                              </p:tgtEl>
                                            </p:cond>
                                          </p:endCondLst>
                                        </p:cTn>
                                        <p:tgtEl>
                                          <p:sndTgt r:embed="rId3" name="WHOOSH.WAV" builtIn="1"/>
                                        </p:tgtEl>
                                      </p:cMediaNode>
                                    </p:audio>
                                  </p:sub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nodePh="1">
                                  <p:stCondLst>
                                    <p:cond delay="0"/>
                                  </p:stCondLst>
                                  <p:endCondLst>
                                    <p:cond evt="begin" delay="0">
                                      <p:tn val="16"/>
                                    </p:cond>
                                  </p:endCondLst>
                                  <p:childTnLst>
                                    <p:set>
                                      <p:cBhvr>
                                        <p:cTn id="17" dur="1" fill="hold">
                                          <p:stCondLst>
                                            <p:cond delay="0"/>
                                          </p:stCondLst>
                                        </p:cTn>
                                        <p:tgtEl>
                                          <p:spTgt spid="14340"/>
                                        </p:tgtEl>
                                        <p:attrNameLst>
                                          <p:attrName>style.visibility</p:attrName>
                                        </p:attrNameLst>
                                      </p:cBhvr>
                                      <p:to>
                                        <p:strVal val="visible"/>
                                      </p:to>
                                    </p:set>
                                    <p:animEffect transition="in" filter="strips(downLeft)">
                                      <p:cBhvr>
                                        <p:cTn id="18" dur="500"/>
                                        <p:tgtEl>
                                          <p:spTgt spid="14340"/>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builtIn="1"/>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14343"/>
                                        </p:tgtEl>
                                        <p:attrNameLst>
                                          <p:attrName>style.visibility</p:attrName>
                                        </p:attrNameLst>
                                      </p:cBhvr>
                                      <p:to>
                                        <p:strVal val="visible"/>
                                      </p:to>
                                    </p:set>
                                    <p:anim calcmode="lin" valueType="num">
                                      <p:cBhvr additive="base">
                                        <p:cTn id="23" dur="500" fill="hold"/>
                                        <p:tgtEl>
                                          <p:spTgt spid="14343"/>
                                        </p:tgtEl>
                                        <p:attrNameLst>
                                          <p:attrName>ppt_x</p:attrName>
                                        </p:attrNameLst>
                                      </p:cBhvr>
                                      <p:tavLst>
                                        <p:tav tm="0">
                                          <p:val>
                                            <p:strVal val="#ppt_x"/>
                                          </p:val>
                                        </p:tav>
                                        <p:tav tm="100000">
                                          <p:val>
                                            <p:strVal val="#ppt_x"/>
                                          </p:val>
                                        </p:tav>
                                      </p:tavLst>
                                    </p:anim>
                                    <p:anim calcmode="lin" valueType="num">
                                      <p:cBhvr additive="base">
                                        <p:cTn id="24" dur="500" fill="hold"/>
                                        <p:tgtEl>
                                          <p:spTgt spid="1434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0" grpId="0" autoUpdateAnimBg="0"/>
      <p:bldP spid="1434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990600" y="228600"/>
            <a:ext cx="7391400" cy="5584825"/>
          </a:xfrm>
          <a:prstGeom prst="rect">
            <a:avLst/>
          </a:prstGeom>
          <a:noFill/>
          <a:ln w="9525">
            <a:noFill/>
            <a:miter lim="800000"/>
            <a:headEnd/>
            <a:tailEnd/>
          </a:ln>
          <a:effectLst/>
        </p:spPr>
        <p:txBody>
          <a:bodyPr>
            <a:spAutoFit/>
          </a:bodyPr>
          <a:lstStyle/>
          <a:p>
            <a:r>
              <a:rPr lang="en-US">
                <a:solidFill>
                  <a:schemeClr val="accent2"/>
                </a:solidFill>
              </a:rPr>
              <a:t>The word "fundamental" is very important here.</a:t>
            </a:r>
          </a:p>
          <a:p>
            <a:r>
              <a:rPr lang="en-US">
                <a:solidFill>
                  <a:schemeClr val="accent2"/>
                </a:solidFill>
              </a:rPr>
              <a:t> </a:t>
            </a:r>
          </a:p>
          <a:p>
            <a:r>
              <a:rPr lang="en-US">
                <a:solidFill>
                  <a:schemeClr val="accent2"/>
                </a:solidFill>
              </a:rPr>
              <a:t>By fundamental bits of construction material we mean objects that are as simple as they can get --structureless -- not made of anything smaller. </a:t>
            </a:r>
          </a:p>
          <a:p>
            <a:endParaRPr lang="en-US">
              <a:solidFill>
                <a:schemeClr val="accent2"/>
              </a:solidFill>
            </a:endParaRPr>
          </a:p>
          <a:p>
            <a:r>
              <a:rPr lang="en-US">
                <a:solidFill>
                  <a:schemeClr val="accent2"/>
                </a:solidFill>
              </a:rPr>
              <a:t>We will now continue our search for the most fundamental of all “stuff.”!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box(out)">
                                      <p:cBhvr>
                                        <p:cTn id="7" dur="500"/>
                                        <p:tgtEl>
                                          <p:spTgt spid="409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98">
                                            <p:txEl>
                                              <p:pRg st="1" end="1"/>
                                            </p:txEl>
                                          </p:spTgt>
                                        </p:tgtEl>
                                        <p:attrNameLst>
                                          <p:attrName>style.visibility</p:attrName>
                                        </p:attrNameLst>
                                      </p:cBhvr>
                                      <p:to>
                                        <p:strVal val="visible"/>
                                      </p:to>
                                    </p:set>
                                    <p:animEffect transition="in" filter="box(out)">
                                      <p:cBhvr>
                                        <p:cTn id="12" dur="500"/>
                                        <p:tgtEl>
                                          <p:spTgt spid="409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98">
                                            <p:txEl>
                                              <p:pRg st="2" end="2"/>
                                            </p:txEl>
                                          </p:spTgt>
                                        </p:tgtEl>
                                        <p:attrNameLst>
                                          <p:attrName>style.visibility</p:attrName>
                                        </p:attrNameLst>
                                      </p:cBhvr>
                                      <p:to>
                                        <p:strVal val="visible"/>
                                      </p:to>
                                    </p:set>
                                    <p:animEffect transition="in" filter="box(out)">
                                      <p:cBhvr>
                                        <p:cTn id="17" dur="500"/>
                                        <p:tgtEl>
                                          <p:spTgt spid="409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098">
                                            <p:txEl>
                                              <p:pRg st="4" end="4"/>
                                            </p:txEl>
                                          </p:spTgt>
                                        </p:tgtEl>
                                        <p:attrNameLst>
                                          <p:attrName>style.visibility</p:attrName>
                                        </p:attrNameLst>
                                      </p:cBhvr>
                                      <p:to>
                                        <p:strVal val="visible"/>
                                      </p:to>
                                    </p:set>
                                    <p:animEffect transition="in" filter="box(out)">
                                      <p:cBhvr>
                                        <p:cTn id="22" dur="500"/>
                                        <p:tgtEl>
                                          <p:spTgt spid="4098">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533400" y="838200"/>
            <a:ext cx="8197850" cy="2838450"/>
          </a:xfrm>
          <a:prstGeom prst="rect">
            <a:avLst/>
          </a:prstGeom>
          <a:noFill/>
          <a:ln w="9525">
            <a:noFill/>
            <a:miter lim="800000"/>
            <a:headEnd/>
            <a:tailEnd/>
          </a:ln>
          <a:effectLst/>
        </p:spPr>
        <p:txBody>
          <a:bodyPr>
            <a:spAutoFit/>
          </a:bodyPr>
          <a:lstStyle/>
          <a:p>
            <a:r>
              <a:rPr lang="en-US" u="sng">
                <a:solidFill>
                  <a:srgbClr val="008000"/>
                </a:solidFill>
              </a:rPr>
              <a:t>But this statement about the basketball is based on an old way of thinking that fails to realize electrons and quarks are really forms of energy, not marble-shaped particles.</a:t>
            </a:r>
          </a:p>
        </p:txBody>
      </p:sp>
      <p:pic>
        <p:nvPicPr>
          <p:cNvPr id="50179" name="Picture 3" descr="E:\IMAGES.WMF\SCI_TECH\OTHER\S_TOT004.WMF"/>
          <p:cNvPicPr>
            <a:picLocks noChangeAspect="1" noChangeArrowheads="1"/>
          </p:cNvPicPr>
          <p:nvPr/>
        </p:nvPicPr>
        <p:blipFill>
          <a:blip r:embed="rId4"/>
          <a:srcRect/>
          <a:stretch>
            <a:fillRect/>
          </a:stretch>
        </p:blipFill>
        <p:spPr bwMode="auto">
          <a:xfrm>
            <a:off x="3429000" y="3810000"/>
            <a:ext cx="2362200" cy="22336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additive="base">
                                        <p:cTn id="13" dur="500" fill="hold"/>
                                        <p:tgtEl>
                                          <p:spTgt spid="50179"/>
                                        </p:tgtEl>
                                        <p:attrNameLst>
                                          <p:attrName>ppt_x</p:attrName>
                                        </p:attrNameLst>
                                      </p:cBhvr>
                                      <p:tavLst>
                                        <p:tav tm="0">
                                          <p:val>
                                            <p:strVal val="#ppt_x"/>
                                          </p:val>
                                        </p:tav>
                                        <p:tav tm="100000">
                                          <p:val>
                                            <p:strVal val="#ppt_x"/>
                                          </p:val>
                                        </p:tav>
                                      </p:tavLst>
                                    </p:anim>
                                    <p:anim calcmode="lin" valueType="num">
                                      <p:cBhvr additive="base">
                                        <p:cTn id="14" dur="500" fill="hold"/>
                                        <p:tgtEl>
                                          <p:spTgt spid="501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2133600" y="228600"/>
            <a:ext cx="4876800" cy="641350"/>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How small is an atom?</a:t>
            </a:r>
          </a:p>
        </p:txBody>
      </p:sp>
      <p:sp>
        <p:nvSpPr>
          <p:cNvPr id="47108" name="Text Box 4"/>
          <p:cNvSpPr txBox="1">
            <a:spLocks noChangeArrowheads="1"/>
          </p:cNvSpPr>
          <p:nvPr/>
        </p:nvSpPr>
        <p:spPr bwMode="auto">
          <a:xfrm>
            <a:off x="685800" y="1295400"/>
            <a:ext cx="7924800" cy="1190625"/>
          </a:xfrm>
          <a:prstGeom prst="rect">
            <a:avLst/>
          </a:prstGeom>
          <a:noFill/>
          <a:ln w="9525">
            <a:noFill/>
            <a:miter lim="800000"/>
            <a:headEnd/>
            <a:tailEnd/>
          </a:ln>
          <a:effectLst/>
        </p:spPr>
        <p:txBody>
          <a:bodyPr>
            <a:spAutoFit/>
          </a:bodyPr>
          <a:lstStyle/>
          <a:p>
            <a:pPr>
              <a:spcBef>
                <a:spcPct val="50000"/>
              </a:spcBef>
            </a:pPr>
            <a:r>
              <a:rPr lang="en-US">
                <a:solidFill>
                  <a:srgbClr val="008000"/>
                </a:solidFill>
              </a:rPr>
              <a:t>If you were to drop </a:t>
            </a:r>
            <a:r>
              <a:rPr lang="en-US" u="sng">
                <a:solidFill>
                  <a:srgbClr val="008000"/>
                </a:solidFill>
                <a:effectLst>
                  <a:outerShdw blurRad="38100" dist="38100" dir="2700000" algn="tl">
                    <a:srgbClr val="C0C0C0"/>
                  </a:outerShdw>
                </a:effectLst>
              </a:rPr>
              <a:t>1/4 teaspoon</a:t>
            </a:r>
            <a:r>
              <a:rPr lang="en-US">
                <a:solidFill>
                  <a:srgbClr val="008000"/>
                </a:solidFill>
              </a:rPr>
              <a:t> of olive oil (20 drops) into a pond...</a:t>
            </a:r>
            <a:endParaRPr lang="en-US" sz="2400" b="0">
              <a:solidFill>
                <a:schemeClr val="tx1"/>
              </a:solidFill>
            </a:endParaRPr>
          </a:p>
        </p:txBody>
      </p:sp>
      <p:sp>
        <p:nvSpPr>
          <p:cNvPr id="47109" name="Text Box 5"/>
          <p:cNvSpPr txBox="1">
            <a:spLocks noChangeArrowheads="1"/>
          </p:cNvSpPr>
          <p:nvPr/>
        </p:nvSpPr>
        <p:spPr bwMode="auto">
          <a:xfrm>
            <a:off x="685800" y="2590800"/>
            <a:ext cx="7467600" cy="1739900"/>
          </a:xfrm>
          <a:prstGeom prst="rect">
            <a:avLst/>
          </a:prstGeom>
          <a:noFill/>
          <a:ln w="9525">
            <a:noFill/>
            <a:miter lim="800000"/>
            <a:headEnd/>
            <a:tailEnd/>
          </a:ln>
          <a:effectLst/>
        </p:spPr>
        <p:txBody>
          <a:bodyPr>
            <a:spAutoFit/>
          </a:bodyPr>
          <a:lstStyle/>
          <a:p>
            <a:pPr>
              <a:spcBef>
                <a:spcPct val="50000"/>
              </a:spcBef>
            </a:pPr>
            <a:r>
              <a:rPr lang="en-US">
                <a:solidFill>
                  <a:srgbClr val="6600FF"/>
                </a:solidFill>
              </a:rPr>
              <a:t>…it would shortly cover a surface area of more than 2,000 square feet!!!!</a:t>
            </a:r>
          </a:p>
        </p:txBody>
      </p:sp>
      <p:sp>
        <p:nvSpPr>
          <p:cNvPr id="47110" name="Text Box 6"/>
          <p:cNvSpPr txBox="1">
            <a:spLocks noChangeArrowheads="1"/>
          </p:cNvSpPr>
          <p:nvPr/>
        </p:nvSpPr>
        <p:spPr bwMode="auto">
          <a:xfrm>
            <a:off x="762000" y="4572000"/>
            <a:ext cx="7239000" cy="1431925"/>
          </a:xfrm>
          <a:prstGeom prst="rect">
            <a:avLst/>
          </a:prstGeom>
          <a:noFill/>
          <a:ln w="9525">
            <a:noFill/>
            <a:miter lim="800000"/>
            <a:headEnd/>
            <a:tailEnd/>
          </a:ln>
          <a:effectLst/>
        </p:spPr>
        <p:txBody>
          <a:bodyPr>
            <a:spAutoFit/>
          </a:bodyPr>
          <a:lstStyle/>
          <a:p>
            <a:pPr>
              <a:spcBef>
                <a:spcPct val="50000"/>
              </a:spcBef>
            </a:pPr>
            <a:r>
              <a:rPr lang="en-US" sz="4400" i="1">
                <a:solidFill>
                  <a:srgbClr val="FF3300"/>
                </a:solidFill>
              </a:rPr>
              <a:t>That’s the surface area of a tennis court!!!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ppt_x"/>
                                          </p:val>
                                        </p:tav>
                                        <p:tav tm="100000">
                                          <p:val>
                                            <p:strVal val="#ppt_x"/>
                                          </p:val>
                                        </p:tav>
                                      </p:tavLst>
                                    </p:anim>
                                    <p:anim calcmode="lin" valueType="num">
                                      <p:cBhvr additive="base">
                                        <p:cTn id="8" dur="500" fill="hold"/>
                                        <p:tgtEl>
                                          <p:spTgt spid="471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8"/>
                                        </p:tgtEl>
                                        <p:attrNameLst>
                                          <p:attrName>style.visibility</p:attrName>
                                        </p:attrNameLst>
                                      </p:cBhvr>
                                      <p:to>
                                        <p:strVal val="visible"/>
                                      </p:to>
                                    </p:set>
                                    <p:anim calcmode="lin" valueType="num">
                                      <p:cBhvr additive="base">
                                        <p:cTn id="13" dur="500" fill="hold"/>
                                        <p:tgtEl>
                                          <p:spTgt spid="47108"/>
                                        </p:tgtEl>
                                        <p:attrNameLst>
                                          <p:attrName>ppt_x</p:attrName>
                                        </p:attrNameLst>
                                      </p:cBhvr>
                                      <p:tavLst>
                                        <p:tav tm="0">
                                          <p:val>
                                            <p:strVal val="0-#ppt_w/2"/>
                                          </p:val>
                                        </p:tav>
                                        <p:tav tm="100000">
                                          <p:val>
                                            <p:strVal val="#ppt_x"/>
                                          </p:val>
                                        </p:tav>
                                      </p:tavLst>
                                    </p:anim>
                                    <p:anim calcmode="lin" valueType="num">
                                      <p:cBhvr additive="base">
                                        <p:cTn id="14" dur="500" fill="hold"/>
                                        <p:tgtEl>
                                          <p:spTgt spid="47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7109"/>
                                        </p:tgtEl>
                                        <p:attrNameLst>
                                          <p:attrName>style.visibility</p:attrName>
                                        </p:attrNameLst>
                                      </p:cBhvr>
                                      <p:to>
                                        <p:strVal val="visible"/>
                                      </p:to>
                                    </p:set>
                                    <p:anim calcmode="lin" valueType="num">
                                      <p:cBhvr additive="base">
                                        <p:cTn id="19" dur="500" fill="hold"/>
                                        <p:tgtEl>
                                          <p:spTgt spid="47109"/>
                                        </p:tgtEl>
                                        <p:attrNameLst>
                                          <p:attrName>ppt_x</p:attrName>
                                        </p:attrNameLst>
                                      </p:cBhvr>
                                      <p:tavLst>
                                        <p:tav tm="0">
                                          <p:val>
                                            <p:strVal val="1+#ppt_w/2"/>
                                          </p:val>
                                        </p:tav>
                                        <p:tav tm="100000">
                                          <p:val>
                                            <p:strVal val="#ppt_x"/>
                                          </p:val>
                                        </p:tav>
                                      </p:tavLst>
                                    </p:anim>
                                    <p:anim calcmode="lin" valueType="num">
                                      <p:cBhvr additive="base">
                                        <p:cTn id="20" dur="500" fill="hold"/>
                                        <p:tgtEl>
                                          <p:spTgt spid="471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7110"/>
                                        </p:tgtEl>
                                        <p:attrNameLst>
                                          <p:attrName>style.visibility</p:attrName>
                                        </p:attrNameLst>
                                      </p:cBhvr>
                                      <p:to>
                                        <p:strVal val="visible"/>
                                      </p:to>
                                    </p:set>
                                    <p:anim calcmode="lin" valueType="num">
                                      <p:cBhvr additive="base">
                                        <p:cTn id="25" dur="500" fill="hold"/>
                                        <p:tgtEl>
                                          <p:spTgt spid="47110"/>
                                        </p:tgtEl>
                                        <p:attrNameLst>
                                          <p:attrName>ppt_x</p:attrName>
                                        </p:attrNameLst>
                                      </p:cBhvr>
                                      <p:tavLst>
                                        <p:tav tm="0">
                                          <p:val>
                                            <p:strVal val="#ppt_x"/>
                                          </p:val>
                                        </p:tav>
                                        <p:tav tm="100000">
                                          <p:val>
                                            <p:strVal val="#ppt_x"/>
                                          </p:val>
                                        </p:tav>
                                      </p:tavLst>
                                    </p:anim>
                                    <p:anim calcmode="lin" valueType="num">
                                      <p:cBhvr additive="base">
                                        <p:cTn id="26" dur="500" fill="hold"/>
                                        <p:tgtEl>
                                          <p:spTgt spid="471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8" grpId="0" autoUpdateAnimBg="0"/>
      <p:bldP spid="47109" grpId="0" autoUpdateAnimBg="0"/>
      <p:bldP spid="4711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447800" y="533400"/>
            <a:ext cx="6400800" cy="1739900"/>
          </a:xfrm>
          <a:prstGeom prst="rect">
            <a:avLst/>
          </a:prstGeom>
          <a:noFill/>
          <a:ln w="9525">
            <a:noFill/>
            <a:miter lim="800000"/>
            <a:headEnd/>
            <a:tailEnd/>
          </a:ln>
          <a:effectLst/>
        </p:spPr>
        <p:txBody>
          <a:bodyPr>
            <a:spAutoFit/>
          </a:bodyPr>
          <a:lstStyle/>
          <a:p>
            <a:pPr>
              <a:spcBef>
                <a:spcPct val="50000"/>
              </a:spcBef>
            </a:pPr>
            <a:r>
              <a:rPr lang="en-US">
                <a:solidFill>
                  <a:srgbClr val="008000"/>
                </a:solidFill>
              </a:rPr>
              <a:t>And this 2,000 square foot film of olive oil would be about 5 atoms thick.</a:t>
            </a:r>
          </a:p>
        </p:txBody>
      </p:sp>
      <p:pic>
        <p:nvPicPr>
          <p:cNvPr id="51203" name="Picture 3" descr="E:\IMAGES.WMF\FOOD\VEGFRU\FODVF309.WMF"/>
          <p:cNvPicPr>
            <a:picLocks noChangeAspect="1" noChangeArrowheads="1"/>
          </p:cNvPicPr>
          <p:nvPr/>
        </p:nvPicPr>
        <p:blipFill>
          <a:blip r:embed="rId4"/>
          <a:srcRect/>
          <a:stretch>
            <a:fillRect/>
          </a:stretch>
        </p:blipFill>
        <p:spPr bwMode="auto">
          <a:xfrm>
            <a:off x="2971800" y="2667000"/>
            <a:ext cx="35814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checkerboard(down)">
                                      <p:cBhvr>
                                        <p:cTn id="7" dur="500"/>
                                        <p:tgtEl>
                                          <p:spTgt spid="51202"/>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1203"/>
                                        </p:tgtEl>
                                        <p:attrNameLst>
                                          <p:attrName>style.visibility</p:attrName>
                                        </p:attrNameLst>
                                      </p:cBhvr>
                                      <p:to>
                                        <p:strVal val="visible"/>
                                      </p:to>
                                    </p:set>
                                    <p:anim calcmode="lin" valueType="num">
                                      <p:cBhvr additive="base">
                                        <p:cTn id="12" dur="500" fill="hold"/>
                                        <p:tgtEl>
                                          <p:spTgt spid="51203"/>
                                        </p:tgtEl>
                                        <p:attrNameLst>
                                          <p:attrName>ppt_x</p:attrName>
                                        </p:attrNameLst>
                                      </p:cBhvr>
                                      <p:tavLst>
                                        <p:tav tm="0">
                                          <p:val>
                                            <p:strVal val="#ppt_x"/>
                                          </p:val>
                                        </p:tav>
                                        <p:tav tm="100000">
                                          <p:val>
                                            <p:strVal val="#ppt_x"/>
                                          </p:val>
                                        </p:tav>
                                      </p:tavLst>
                                    </p:anim>
                                    <p:anim calcmode="lin" valueType="num">
                                      <p:cBhvr additive="base">
                                        <p:cTn id="13" dur="500" fill="hold"/>
                                        <p:tgtEl>
                                          <p:spTgt spid="512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600200" y="990600"/>
            <a:ext cx="6172200" cy="1920875"/>
          </a:xfrm>
          <a:prstGeom prst="rect">
            <a:avLst/>
          </a:prstGeom>
          <a:noFill/>
          <a:ln w="9525">
            <a:noFill/>
            <a:miter lim="800000"/>
            <a:headEnd/>
            <a:tailEnd/>
          </a:ln>
          <a:effectLst/>
        </p:spPr>
        <p:txBody>
          <a:bodyPr>
            <a:spAutoFit/>
          </a:bodyPr>
          <a:lstStyle/>
          <a:p>
            <a:pPr>
              <a:spcBef>
                <a:spcPct val="50000"/>
              </a:spcBef>
            </a:pPr>
            <a:r>
              <a:rPr lang="en-US" sz="4000">
                <a:solidFill>
                  <a:srgbClr val="800000"/>
                </a:solidFill>
              </a:rPr>
              <a:t>Would you like to see this olive oil experiment taking place? </a:t>
            </a:r>
          </a:p>
        </p:txBody>
      </p:sp>
      <p:sp>
        <p:nvSpPr>
          <p:cNvPr id="48131" name="Text Box 3"/>
          <p:cNvSpPr txBox="1">
            <a:spLocks noChangeArrowheads="1"/>
          </p:cNvSpPr>
          <p:nvPr/>
        </p:nvSpPr>
        <p:spPr bwMode="auto">
          <a:xfrm>
            <a:off x="1828800" y="3536950"/>
            <a:ext cx="4857750" cy="701675"/>
          </a:xfrm>
          <a:prstGeom prst="rect">
            <a:avLst/>
          </a:prstGeom>
          <a:noFill/>
          <a:ln w="9525">
            <a:noFill/>
            <a:miter lim="800000"/>
            <a:headEnd/>
            <a:tailEnd/>
          </a:ln>
          <a:effectLst/>
        </p:spPr>
        <p:txBody>
          <a:bodyPr wrap="none">
            <a:spAutoFit/>
          </a:bodyPr>
          <a:lstStyle/>
          <a:p>
            <a:r>
              <a:rPr lang="en-US" sz="4000">
                <a:solidFill>
                  <a:srgbClr val="FF9900"/>
                </a:solidFill>
              </a:rPr>
              <a:t>OK, watch this video.</a:t>
            </a:r>
            <a:endParaRPr lang="en-US" sz="24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0" fill="hold"/>
                                        <p:tgtEl>
                                          <p:spTgt spid="48130"/>
                                        </p:tgtEl>
                                        <p:attrNameLst>
                                          <p:attrName>ppt_x</p:attrName>
                                        </p:attrNameLst>
                                      </p:cBhvr>
                                      <p:tavLst>
                                        <p:tav tm="0">
                                          <p:val>
                                            <p:strVal val="#ppt_x"/>
                                          </p:val>
                                        </p:tav>
                                        <p:tav tm="100000">
                                          <p:val>
                                            <p:strVal val="#ppt_x"/>
                                          </p:val>
                                        </p:tav>
                                      </p:tavLst>
                                    </p:anim>
                                    <p:anim calcmode="lin" valueType="num">
                                      <p:cBhvr additive="base">
                                        <p:cTn id="8" dur="5000" fill="hold"/>
                                        <p:tgtEl>
                                          <p:spTgt spid="481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8131"/>
                                        </p:tgtEl>
                                        <p:attrNameLst>
                                          <p:attrName>style.visibility</p:attrName>
                                        </p:attrNameLst>
                                      </p:cBhvr>
                                      <p:to>
                                        <p:strVal val="visible"/>
                                      </p:to>
                                    </p:set>
                                    <p:anim calcmode="lin" valueType="num">
                                      <p:cBhvr additive="base">
                                        <p:cTn id="13" dur="500" fill="hold"/>
                                        <p:tgtEl>
                                          <p:spTgt spid="48131"/>
                                        </p:tgtEl>
                                        <p:attrNameLst>
                                          <p:attrName>ppt_x</p:attrName>
                                        </p:attrNameLst>
                                      </p:cBhvr>
                                      <p:tavLst>
                                        <p:tav tm="0">
                                          <p:val>
                                            <p:strVal val="1+#ppt_w/2"/>
                                          </p:val>
                                        </p:tav>
                                        <p:tav tm="100000">
                                          <p:val>
                                            <p:strVal val="#ppt_x"/>
                                          </p:val>
                                        </p:tav>
                                      </p:tavLst>
                                    </p:anim>
                                    <p:anim calcmode="lin" valueType="num">
                                      <p:cBhvr additive="base">
                                        <p:cTn id="14" dur="500" fill="hold"/>
                                        <p:tgtEl>
                                          <p:spTgt spid="4813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524000" y="457200"/>
            <a:ext cx="6019800" cy="1190625"/>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Now, it’s time to learn more about our atomic structure.</a:t>
            </a:r>
          </a:p>
        </p:txBody>
      </p:sp>
      <p:sp>
        <p:nvSpPr>
          <p:cNvPr id="52227" name="Text Box 3"/>
          <p:cNvSpPr txBox="1">
            <a:spLocks noChangeArrowheads="1"/>
          </p:cNvSpPr>
          <p:nvPr/>
        </p:nvSpPr>
        <p:spPr bwMode="auto">
          <a:xfrm>
            <a:off x="1066800" y="5257800"/>
            <a:ext cx="7010400" cy="701675"/>
          </a:xfrm>
          <a:prstGeom prst="rect">
            <a:avLst/>
          </a:prstGeom>
          <a:noFill/>
          <a:ln w="9525">
            <a:noFill/>
            <a:miter lim="800000"/>
            <a:headEnd/>
            <a:tailEnd/>
          </a:ln>
          <a:effectLst/>
        </p:spPr>
        <p:txBody>
          <a:bodyPr>
            <a:spAutoFit/>
          </a:bodyPr>
          <a:lstStyle/>
          <a:p>
            <a:pPr>
              <a:spcBef>
                <a:spcPct val="50000"/>
              </a:spcBef>
            </a:pPr>
            <a:r>
              <a:rPr lang="en-US" sz="4000">
                <a:solidFill>
                  <a:srgbClr val="FF3300"/>
                </a:solidFill>
              </a:rPr>
              <a:t>Let’s continue on our journey.</a:t>
            </a:r>
          </a:p>
        </p:txBody>
      </p:sp>
      <p:pic>
        <p:nvPicPr>
          <p:cNvPr id="52228" name="Picture 4" descr="E:\IMAGES.WMF\TRANSPRT\GROUND\TRNGR294.WMF"/>
          <p:cNvPicPr>
            <a:picLocks noChangeAspect="1" noChangeArrowheads="1"/>
          </p:cNvPicPr>
          <p:nvPr/>
        </p:nvPicPr>
        <p:blipFill>
          <a:blip r:embed="rId4"/>
          <a:srcRect/>
          <a:stretch>
            <a:fillRect/>
          </a:stretch>
        </p:blipFill>
        <p:spPr bwMode="auto">
          <a:xfrm>
            <a:off x="2362200" y="1676400"/>
            <a:ext cx="4597400" cy="330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ppt_x"/>
                                          </p:val>
                                        </p:tav>
                                        <p:tav tm="100000">
                                          <p:val>
                                            <p:strVal val="#ppt_x"/>
                                          </p:val>
                                        </p:tav>
                                      </p:tavLst>
                                    </p:anim>
                                    <p:anim calcmode="lin" valueType="num">
                                      <p:cBhvr additive="base">
                                        <p:cTn id="14" dur="500" fill="hold"/>
                                        <p:tgtEl>
                                          <p:spTgt spid="522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90600" y="304800"/>
            <a:ext cx="7620000" cy="1739900"/>
          </a:xfrm>
          <a:prstGeom prst="rect">
            <a:avLst/>
          </a:prstGeom>
          <a:noFill/>
          <a:ln w="9525">
            <a:noFill/>
            <a:miter lim="800000"/>
            <a:headEnd/>
            <a:tailEnd/>
          </a:ln>
          <a:effectLst/>
        </p:spPr>
        <p:txBody>
          <a:bodyPr>
            <a:spAutoFit/>
          </a:bodyPr>
          <a:lstStyle/>
          <a:p>
            <a:r>
              <a:rPr lang="en-US" dirty="0">
                <a:solidFill>
                  <a:srgbClr val="800000"/>
                </a:solidFill>
              </a:rPr>
              <a:t>In addition, all the particles (protons, neutrons, quarks, and electrons) are constantly in motion. </a:t>
            </a:r>
          </a:p>
        </p:txBody>
      </p:sp>
      <p:pic>
        <p:nvPicPr>
          <p:cNvPr id="15363" name="Picture 3" descr="E:\IMAGES.WMF\SYMBOLS\OTHER\SYMOT737.WMF"/>
          <p:cNvPicPr>
            <a:picLocks noChangeAspect="1" noChangeArrowheads="1"/>
          </p:cNvPicPr>
          <p:nvPr/>
        </p:nvPicPr>
        <p:blipFill>
          <a:blip r:embed="rId6"/>
          <a:srcRect/>
          <a:stretch>
            <a:fillRect/>
          </a:stretch>
        </p:blipFill>
        <p:spPr bwMode="auto">
          <a:xfrm>
            <a:off x="533400" y="2590800"/>
            <a:ext cx="630238" cy="2905125"/>
          </a:xfrm>
          <a:prstGeom prst="rect">
            <a:avLst/>
          </a:prstGeom>
          <a:noFill/>
        </p:spPr>
      </p:pic>
      <p:pic>
        <p:nvPicPr>
          <p:cNvPr id="15364" name="Picture 4" descr="E:\IMAGES.WMF\SYMBOLS\OTHER\SYMOT641.WMF"/>
          <p:cNvPicPr>
            <a:picLocks noChangeAspect="1" noChangeArrowheads="1"/>
          </p:cNvPicPr>
          <p:nvPr/>
        </p:nvPicPr>
        <p:blipFill>
          <a:blip r:embed="rId7"/>
          <a:srcRect/>
          <a:stretch>
            <a:fillRect/>
          </a:stretch>
        </p:blipFill>
        <p:spPr bwMode="auto">
          <a:xfrm>
            <a:off x="5943600" y="3886200"/>
            <a:ext cx="2836863" cy="2570163"/>
          </a:xfrm>
          <a:prstGeom prst="rect">
            <a:avLst/>
          </a:prstGeom>
          <a:noFill/>
        </p:spPr>
      </p:pic>
      <p:sp>
        <p:nvSpPr>
          <p:cNvPr id="15365" name="Text Box 5"/>
          <p:cNvSpPr txBox="1">
            <a:spLocks noChangeArrowheads="1"/>
          </p:cNvSpPr>
          <p:nvPr/>
        </p:nvSpPr>
        <p:spPr bwMode="auto">
          <a:xfrm>
            <a:off x="1524000" y="2286000"/>
            <a:ext cx="6248400" cy="641350"/>
          </a:xfrm>
          <a:prstGeom prst="rect">
            <a:avLst/>
          </a:prstGeom>
          <a:noFill/>
          <a:ln w="9525">
            <a:noFill/>
            <a:miter lim="800000"/>
            <a:headEnd/>
            <a:tailEnd/>
          </a:ln>
          <a:effectLst/>
        </p:spPr>
        <p:txBody>
          <a:bodyPr>
            <a:spAutoFit/>
          </a:bodyPr>
          <a:lstStyle/>
          <a:p>
            <a:pPr>
              <a:spcBef>
                <a:spcPct val="50000"/>
              </a:spcBef>
            </a:pPr>
            <a:r>
              <a:rPr lang="en-US" dirty="0">
                <a:solidFill>
                  <a:srgbClr val="6600FF"/>
                </a:solidFill>
              </a:rPr>
              <a:t>This motion is temperature.</a:t>
            </a:r>
            <a:endParaRPr lang="en-US" dirty="0">
              <a:solidFill>
                <a:srgbClr val="FF3300"/>
              </a:solidFill>
            </a:endParaRPr>
          </a:p>
        </p:txBody>
      </p:sp>
      <p:sp>
        <p:nvSpPr>
          <p:cNvPr id="15366" name="Text Box 6"/>
          <p:cNvSpPr txBox="1">
            <a:spLocks noChangeArrowheads="1"/>
          </p:cNvSpPr>
          <p:nvPr/>
        </p:nvSpPr>
        <p:spPr bwMode="auto">
          <a:xfrm>
            <a:off x="2133600" y="3124200"/>
            <a:ext cx="3733800" cy="2743200"/>
          </a:xfrm>
          <a:prstGeom prst="rect">
            <a:avLst/>
          </a:prstGeom>
          <a:noFill/>
          <a:ln w="9525">
            <a:noFill/>
            <a:miter lim="800000"/>
            <a:headEnd/>
            <a:tailEnd/>
          </a:ln>
          <a:effectLst/>
        </p:spPr>
        <p:txBody>
          <a:bodyPr>
            <a:spAutoFit/>
          </a:bodyPr>
          <a:lstStyle/>
          <a:p>
            <a:pPr>
              <a:spcBef>
                <a:spcPct val="50000"/>
              </a:spcBef>
            </a:pPr>
            <a:r>
              <a:rPr lang="en-US" sz="5400" i="1" dirty="0">
                <a:solidFill>
                  <a:srgbClr val="FF3300"/>
                </a:solidFill>
              </a:rPr>
              <a:t>This motion is </a:t>
            </a:r>
            <a:r>
              <a:rPr lang="en-US" sz="6600" i="1" u="sng" dirty="0">
                <a:solidFill>
                  <a:srgbClr val="FF3300"/>
                </a:solidFill>
              </a:rPr>
              <a:t>energy </a:t>
            </a:r>
            <a:r>
              <a:rPr lang="en-US" sz="5400" i="1" dirty="0">
                <a:solidFill>
                  <a:srgbClr val="FF3300"/>
                </a:solidFill>
              </a:rPr>
              <a:t>levels!!!!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additive="base">
                                        <p:cTn id="13" dur="500" fill="hold"/>
                                        <p:tgtEl>
                                          <p:spTgt spid="15363"/>
                                        </p:tgtEl>
                                        <p:attrNameLst>
                                          <p:attrName>ppt_x</p:attrName>
                                        </p:attrNameLst>
                                      </p:cBhvr>
                                      <p:tavLst>
                                        <p:tav tm="0">
                                          <p:val>
                                            <p:strVal val="1+#ppt_w/2"/>
                                          </p:val>
                                        </p:tav>
                                        <p:tav tm="100000">
                                          <p:val>
                                            <p:strVal val="#ppt_x"/>
                                          </p:val>
                                        </p:tav>
                                      </p:tavLst>
                                    </p:anim>
                                    <p:anim calcmode="lin" valueType="num">
                                      <p:cBhvr additive="base">
                                        <p:cTn id="14" dur="500" fill="hold"/>
                                        <p:tgtEl>
                                          <p:spTgt spid="153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additive="base">
                                        <p:cTn id="19" dur="500" fill="hold"/>
                                        <p:tgtEl>
                                          <p:spTgt spid="15365"/>
                                        </p:tgtEl>
                                        <p:attrNameLst>
                                          <p:attrName>ppt_x</p:attrName>
                                        </p:attrNameLst>
                                      </p:cBhvr>
                                      <p:tavLst>
                                        <p:tav tm="0">
                                          <p:val>
                                            <p:strVal val="1+#ppt_w/2"/>
                                          </p:val>
                                        </p:tav>
                                        <p:tav tm="100000">
                                          <p:val>
                                            <p:strVal val="#ppt_x"/>
                                          </p:val>
                                        </p:tav>
                                      </p:tavLst>
                                    </p:anim>
                                    <p:anim calcmode="lin" valueType="num">
                                      <p:cBhvr additive="base">
                                        <p:cTn id="20" dur="500" fill="hold"/>
                                        <p:tgtEl>
                                          <p:spTgt spid="153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364"/>
                                        </p:tgtEl>
                                        <p:attrNameLst>
                                          <p:attrName>style.visibility</p:attrName>
                                        </p:attrNameLst>
                                      </p:cBhvr>
                                      <p:to>
                                        <p:strVal val="visible"/>
                                      </p:to>
                                    </p:set>
                                    <p:anim calcmode="lin" valueType="num">
                                      <p:cBhvr additive="base">
                                        <p:cTn id="25" dur="500" fill="hold"/>
                                        <p:tgtEl>
                                          <p:spTgt spid="15364"/>
                                        </p:tgtEl>
                                        <p:attrNameLst>
                                          <p:attrName>ppt_x</p:attrName>
                                        </p:attrNameLst>
                                      </p:cBhvr>
                                      <p:tavLst>
                                        <p:tav tm="0">
                                          <p:val>
                                            <p:strVal val="0-#ppt_w/2"/>
                                          </p:val>
                                        </p:tav>
                                        <p:tav tm="100000">
                                          <p:val>
                                            <p:strVal val="#ppt_x"/>
                                          </p:val>
                                        </p:tav>
                                      </p:tavLst>
                                    </p:anim>
                                    <p:anim calcmode="lin" valueType="num">
                                      <p:cBhvr additive="base">
                                        <p:cTn id="26" dur="500" fill="hold"/>
                                        <p:tgtEl>
                                          <p:spTgt spid="153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366"/>
                                        </p:tgtEl>
                                        <p:attrNameLst>
                                          <p:attrName>style.visibility</p:attrName>
                                        </p:attrNameLst>
                                      </p:cBhvr>
                                      <p:to>
                                        <p:strVal val="visible"/>
                                      </p:to>
                                    </p:set>
                                    <p:anim calcmode="lin" valueType="num">
                                      <p:cBhvr additive="base">
                                        <p:cTn id="31" dur="500" fill="hold"/>
                                        <p:tgtEl>
                                          <p:spTgt spid="15366"/>
                                        </p:tgtEl>
                                        <p:attrNameLst>
                                          <p:attrName>ppt_x</p:attrName>
                                        </p:attrNameLst>
                                      </p:cBhvr>
                                      <p:tavLst>
                                        <p:tav tm="0">
                                          <p:val>
                                            <p:strVal val="#ppt_x"/>
                                          </p:val>
                                        </p:tav>
                                        <p:tav tm="100000">
                                          <p:val>
                                            <p:strVal val="#ppt_x"/>
                                          </p:val>
                                        </p:tav>
                                      </p:tavLst>
                                    </p:anim>
                                    <p:anim calcmode="lin" valueType="num">
                                      <p:cBhvr additive="base">
                                        <p:cTn id="32" dur="500" fill="hold"/>
                                        <p:tgtEl>
                                          <p:spTgt spid="1536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5" grpId="0" autoUpdateAnimBg="0"/>
      <p:bldP spid="1536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143000" y="914400"/>
            <a:ext cx="6619875" cy="5035550"/>
          </a:xfrm>
          <a:prstGeom prst="rect">
            <a:avLst/>
          </a:prstGeom>
          <a:noFill/>
          <a:ln w="9525">
            <a:noFill/>
            <a:miter lim="800000"/>
            <a:headEnd/>
            <a:tailEnd/>
          </a:ln>
          <a:effectLst/>
        </p:spPr>
        <p:txBody>
          <a:bodyPr>
            <a:spAutoFit/>
          </a:bodyPr>
          <a:lstStyle/>
          <a:p>
            <a:r>
              <a:rPr lang="en-US">
                <a:solidFill>
                  <a:srgbClr val="FFCC00"/>
                </a:solidFill>
              </a:rPr>
              <a:t>While we know for sure that quarks and electrons are smaller than 10 to the power of (-18) meters, it is possible that they have no size at all. It is also possible that quarks and electrons are not fundamental but are composites of more fundamental particles.</a:t>
            </a:r>
            <a:endParaRPr lang="en-US" sz="2400" b="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33400" y="990600"/>
            <a:ext cx="8153400" cy="2838450"/>
          </a:xfrm>
          <a:prstGeom prst="rect">
            <a:avLst/>
          </a:prstGeom>
          <a:noFill/>
          <a:ln w="9525">
            <a:noFill/>
            <a:miter lim="800000"/>
            <a:headEnd/>
            <a:tailEnd/>
          </a:ln>
          <a:effectLst/>
        </p:spPr>
        <p:txBody>
          <a:bodyPr>
            <a:spAutoFit/>
          </a:bodyPr>
          <a:lstStyle/>
          <a:p>
            <a:r>
              <a:rPr lang="en-US">
                <a:solidFill>
                  <a:srgbClr val="FF3300"/>
                </a:solidFill>
              </a:rPr>
              <a:t>In summary, we know that atoms are made of protons, neutrons, and electrons. Protons and neutrons are made of quarks, which are possibly made of more fundamental particles...</a:t>
            </a:r>
            <a:endParaRPr lang="en-US" sz="2400" b="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62000" y="838200"/>
            <a:ext cx="7391400" cy="1190625"/>
          </a:xfrm>
          <a:prstGeom prst="rect">
            <a:avLst/>
          </a:prstGeom>
          <a:noFill/>
          <a:ln w="9525">
            <a:noFill/>
            <a:miter lim="800000"/>
            <a:headEnd/>
            <a:tailEnd/>
          </a:ln>
          <a:effectLst/>
        </p:spPr>
        <p:txBody>
          <a:bodyPr>
            <a:spAutoFit/>
          </a:bodyPr>
          <a:lstStyle/>
          <a:p>
            <a:pPr>
              <a:spcBef>
                <a:spcPct val="50000"/>
              </a:spcBef>
            </a:pPr>
            <a:r>
              <a:rPr lang="en-US">
                <a:solidFill>
                  <a:srgbClr val="0099FF"/>
                </a:solidFill>
              </a:rPr>
              <a:t>It is believed that electrons are just a negative electric field or charge.</a:t>
            </a:r>
          </a:p>
        </p:txBody>
      </p:sp>
      <p:pic>
        <p:nvPicPr>
          <p:cNvPr id="18435" name="Picture 3" descr="E:\IMAGES.WMF\SCI_TECH\OTHER\S_TOT006.WMF"/>
          <p:cNvPicPr>
            <a:picLocks noChangeAspect="1" noChangeArrowheads="1"/>
          </p:cNvPicPr>
          <p:nvPr/>
        </p:nvPicPr>
        <p:blipFill>
          <a:blip r:embed="rId2"/>
          <a:srcRect/>
          <a:stretch>
            <a:fillRect/>
          </a:stretch>
        </p:blipFill>
        <p:spPr bwMode="auto">
          <a:xfrm>
            <a:off x="3200400" y="2514600"/>
            <a:ext cx="2409825" cy="350996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R. Cram Enterprises\presentations\standardmodelbanner.gif"/>
          <p:cNvPicPr>
            <a:picLocks noChangeAspect="1" noChangeArrowheads="1"/>
          </p:cNvPicPr>
          <p:nvPr/>
        </p:nvPicPr>
        <p:blipFill>
          <a:blip r:embed="rId2"/>
          <a:srcRect/>
          <a:stretch>
            <a:fillRect/>
          </a:stretch>
        </p:blipFill>
        <p:spPr bwMode="auto">
          <a:xfrm>
            <a:off x="1371600" y="533400"/>
            <a:ext cx="6934200" cy="1295400"/>
          </a:xfrm>
          <a:prstGeom prst="rect">
            <a:avLst/>
          </a:prstGeom>
          <a:noFill/>
        </p:spPr>
      </p:pic>
      <p:pic>
        <p:nvPicPr>
          <p:cNvPr id="21507" name="Picture 3" descr="C:\R. Cram Enterprises\presentations\atom_move.gif"/>
          <p:cNvPicPr>
            <a:picLocks noChangeAspect="1" noChangeArrowheads="1"/>
          </p:cNvPicPr>
          <p:nvPr/>
        </p:nvPicPr>
        <p:blipFill>
          <a:blip r:embed="rId3"/>
          <a:srcRect/>
          <a:stretch>
            <a:fillRect/>
          </a:stretch>
        </p:blipFill>
        <p:spPr bwMode="auto">
          <a:xfrm>
            <a:off x="3352800" y="1524000"/>
            <a:ext cx="2743200" cy="2590800"/>
          </a:xfrm>
          <a:prstGeom prst="rect">
            <a:avLst/>
          </a:prstGeom>
          <a:noFill/>
        </p:spPr>
      </p:pic>
      <p:sp>
        <p:nvSpPr>
          <p:cNvPr id="21508" name="Text Box 4"/>
          <p:cNvSpPr txBox="1">
            <a:spLocks noChangeArrowheads="1"/>
          </p:cNvSpPr>
          <p:nvPr/>
        </p:nvSpPr>
        <p:spPr bwMode="auto">
          <a:xfrm>
            <a:off x="685800" y="4343400"/>
            <a:ext cx="8077200" cy="17399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The Old, Outdated, Atom Model: Protons &amp; Neutrons in nucleus with surrounding electron fields.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905000" y="762000"/>
            <a:ext cx="5791200" cy="2289175"/>
          </a:xfrm>
          <a:prstGeom prst="rect">
            <a:avLst/>
          </a:prstGeom>
          <a:noFill/>
          <a:ln w="9525">
            <a:noFill/>
            <a:miter lim="800000"/>
            <a:headEnd/>
            <a:tailEnd/>
          </a:ln>
          <a:effectLst/>
        </p:spPr>
        <p:txBody>
          <a:bodyPr>
            <a:spAutoFit/>
          </a:bodyPr>
          <a:lstStyle/>
          <a:p>
            <a:r>
              <a:rPr lang="en-US">
                <a:solidFill>
                  <a:srgbClr val="660033"/>
                </a:solidFill>
              </a:rPr>
              <a:t>In ancient times, everyone thought that all “stuff” in the world was a made from only four elements:</a:t>
            </a:r>
            <a:r>
              <a:rPr lang="en-US" sz="2400" b="0">
                <a:solidFill>
                  <a:schemeClr val="tx1"/>
                </a:solidFill>
              </a:rPr>
              <a:t> </a:t>
            </a:r>
          </a:p>
        </p:txBody>
      </p:sp>
      <p:pic>
        <p:nvPicPr>
          <p:cNvPr id="5125" name="Picture 5" descr="C:\R. Cram Enterprises\presentations\airfirewaterearth.gif"/>
          <p:cNvPicPr>
            <a:picLocks noChangeAspect="1" noChangeArrowheads="1"/>
          </p:cNvPicPr>
          <p:nvPr/>
        </p:nvPicPr>
        <p:blipFill>
          <a:blip r:embed="rId4"/>
          <a:srcRect/>
          <a:stretch>
            <a:fillRect/>
          </a:stretch>
        </p:blipFill>
        <p:spPr bwMode="auto">
          <a:xfrm>
            <a:off x="2895600" y="3276600"/>
            <a:ext cx="3333750" cy="2638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box(out)">
                                      <p:cBhvr>
                                        <p:cTn id="7" dur="500"/>
                                        <p:tgtEl>
                                          <p:spTgt spid="51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0-#ppt_w/2"/>
                                          </p:val>
                                        </p:tav>
                                        <p:tav tm="100000">
                                          <p:val>
                                            <p:strVal val="#ppt_x"/>
                                          </p:val>
                                        </p:tav>
                                      </p:tavLst>
                                    </p:anim>
                                    <p:anim calcmode="lin" valueType="num">
                                      <p:cBhvr additive="base">
                                        <p:cTn id="13" dur="500" fill="hold"/>
                                        <p:tgtEl>
                                          <p:spTgt spid="51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1000" y="2133600"/>
            <a:ext cx="8382000" cy="4486275"/>
          </a:xfrm>
          <a:prstGeom prst="rect">
            <a:avLst/>
          </a:prstGeom>
          <a:noFill/>
          <a:ln w="9525">
            <a:noFill/>
            <a:miter lim="800000"/>
            <a:headEnd/>
            <a:tailEnd/>
          </a:ln>
          <a:effectLst/>
        </p:spPr>
        <p:txBody>
          <a:bodyPr>
            <a:spAutoFit/>
          </a:bodyPr>
          <a:lstStyle/>
          <a:p>
            <a:r>
              <a:rPr lang="en-US">
                <a:solidFill>
                  <a:srgbClr val="6600FF"/>
                </a:solidFill>
              </a:rPr>
              <a:t>Physicists have developed a theory called the Standard Model that attempts to describe all matter and forces in the</a:t>
            </a:r>
          </a:p>
          <a:p>
            <a:r>
              <a:rPr lang="en-US">
                <a:solidFill>
                  <a:srgbClr val="6600FF"/>
                </a:solidFill>
              </a:rPr>
              <a:t>universe (except for gravity). Its elegance lies in the ability to explain hundreds of particles and complex interactions in terms of a few fundamental particles and interactions. </a:t>
            </a:r>
          </a:p>
        </p:txBody>
      </p:sp>
      <p:pic>
        <p:nvPicPr>
          <p:cNvPr id="19459" name="Picture 3" descr="C:\R. Cram Enterprises\presentations\standardmodelbanner.gif"/>
          <p:cNvPicPr>
            <a:picLocks noChangeAspect="1" noChangeArrowheads="1"/>
          </p:cNvPicPr>
          <p:nvPr/>
        </p:nvPicPr>
        <p:blipFill>
          <a:blip r:embed="rId2"/>
          <a:srcRect/>
          <a:stretch>
            <a:fillRect/>
          </a:stretch>
        </p:blipFill>
        <p:spPr bwMode="auto">
          <a:xfrm>
            <a:off x="2514600" y="685800"/>
            <a:ext cx="4724400" cy="11715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09600" y="3429000"/>
            <a:ext cx="8112125" cy="1739900"/>
          </a:xfrm>
          <a:prstGeom prst="rect">
            <a:avLst/>
          </a:prstGeom>
          <a:noFill/>
          <a:ln w="9525">
            <a:noFill/>
            <a:miter lim="800000"/>
            <a:headEnd/>
            <a:tailEnd/>
          </a:ln>
          <a:effectLst/>
        </p:spPr>
        <p:txBody>
          <a:bodyPr>
            <a:spAutoFit/>
          </a:bodyPr>
          <a:lstStyle/>
          <a:p>
            <a:r>
              <a:rPr lang="en-US" u="sng">
                <a:solidFill>
                  <a:schemeClr val="tx1"/>
                </a:solidFill>
              </a:rPr>
              <a:t>(1) Force Carrier Particles:</a:t>
            </a:r>
            <a:r>
              <a:rPr lang="en-US">
                <a:solidFill>
                  <a:srgbClr val="CC3300"/>
                </a:solidFill>
              </a:rPr>
              <a:t> Each type of fundamental force is "carried" by a force-carrier particle. </a:t>
            </a:r>
          </a:p>
        </p:txBody>
      </p:sp>
      <p:pic>
        <p:nvPicPr>
          <p:cNvPr id="22531" name="Picture 3" descr="C:\R. Cram Enterprises\presentations\standardmodelbanner.gif"/>
          <p:cNvPicPr>
            <a:picLocks noChangeAspect="1" noChangeArrowheads="1"/>
          </p:cNvPicPr>
          <p:nvPr/>
        </p:nvPicPr>
        <p:blipFill>
          <a:blip r:embed="rId2"/>
          <a:srcRect/>
          <a:stretch>
            <a:fillRect/>
          </a:stretch>
        </p:blipFill>
        <p:spPr bwMode="auto">
          <a:xfrm>
            <a:off x="2133600" y="685800"/>
            <a:ext cx="4800600" cy="990600"/>
          </a:xfrm>
          <a:prstGeom prst="rect">
            <a:avLst/>
          </a:prstGeom>
          <a:noFill/>
        </p:spPr>
      </p:pic>
      <p:pic>
        <p:nvPicPr>
          <p:cNvPr id="22532" name="Picture 4" descr="C:\R. Cram Enterprises\presentations\key_ideas.gif"/>
          <p:cNvPicPr>
            <a:picLocks noChangeAspect="1" noChangeArrowheads="1"/>
          </p:cNvPicPr>
          <p:nvPr/>
        </p:nvPicPr>
        <p:blipFill>
          <a:blip r:embed="rId3"/>
          <a:srcRect/>
          <a:stretch>
            <a:fillRect/>
          </a:stretch>
        </p:blipFill>
        <p:spPr bwMode="auto">
          <a:xfrm>
            <a:off x="2667000" y="2133600"/>
            <a:ext cx="3657600" cy="762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3400" y="609600"/>
            <a:ext cx="7924800" cy="1190625"/>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Force carrier particles for magnetic waves are called “photons.”</a:t>
            </a:r>
          </a:p>
        </p:txBody>
      </p:sp>
      <p:sp>
        <p:nvSpPr>
          <p:cNvPr id="45059" name="Text Box 3"/>
          <p:cNvSpPr txBox="1">
            <a:spLocks noChangeArrowheads="1"/>
          </p:cNvSpPr>
          <p:nvPr/>
        </p:nvSpPr>
        <p:spPr bwMode="auto">
          <a:xfrm>
            <a:off x="609600" y="2286000"/>
            <a:ext cx="7391400" cy="1190625"/>
          </a:xfrm>
          <a:prstGeom prst="rect">
            <a:avLst/>
          </a:prstGeom>
          <a:noFill/>
          <a:ln w="9525">
            <a:noFill/>
            <a:miter lim="800000"/>
            <a:headEnd/>
            <a:tailEnd/>
          </a:ln>
          <a:effectLst/>
        </p:spPr>
        <p:txBody>
          <a:bodyPr>
            <a:spAutoFit/>
          </a:bodyPr>
          <a:lstStyle/>
          <a:p>
            <a:pPr>
              <a:spcBef>
                <a:spcPct val="50000"/>
              </a:spcBef>
            </a:pPr>
            <a:r>
              <a:rPr lang="en-US">
                <a:solidFill>
                  <a:srgbClr val="008000"/>
                </a:solidFill>
              </a:rPr>
              <a:t>Force carrier particles for gravity are called “gravitons.”</a:t>
            </a:r>
          </a:p>
        </p:txBody>
      </p:sp>
      <p:sp>
        <p:nvSpPr>
          <p:cNvPr id="45060" name="Text Box 4"/>
          <p:cNvSpPr txBox="1">
            <a:spLocks noChangeArrowheads="1"/>
          </p:cNvSpPr>
          <p:nvPr/>
        </p:nvSpPr>
        <p:spPr bwMode="auto">
          <a:xfrm>
            <a:off x="609600" y="4038600"/>
            <a:ext cx="7239000" cy="1190625"/>
          </a:xfrm>
          <a:prstGeom prst="rect">
            <a:avLst/>
          </a:prstGeom>
          <a:noFill/>
          <a:ln w="9525">
            <a:noFill/>
            <a:miter lim="800000"/>
            <a:headEnd/>
            <a:tailEnd/>
          </a:ln>
          <a:effectLst/>
        </p:spPr>
        <p:txBody>
          <a:bodyPr>
            <a:spAutoFit/>
          </a:bodyPr>
          <a:lstStyle/>
          <a:p>
            <a:pPr>
              <a:spcBef>
                <a:spcPct val="50000"/>
              </a:spcBef>
            </a:pPr>
            <a:r>
              <a:rPr lang="en-US">
                <a:solidFill>
                  <a:srgbClr val="FFCC00"/>
                </a:solidFill>
              </a:rPr>
              <a:t>We’ll talk more about these in a few minutes.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R. Cram Enterprises\presentations\key_ideas.gif"/>
          <p:cNvPicPr>
            <a:picLocks noChangeAspect="1" noChangeArrowheads="1"/>
          </p:cNvPicPr>
          <p:nvPr/>
        </p:nvPicPr>
        <p:blipFill>
          <a:blip r:embed="rId2"/>
          <a:srcRect/>
          <a:stretch>
            <a:fillRect/>
          </a:stretch>
        </p:blipFill>
        <p:spPr bwMode="auto">
          <a:xfrm>
            <a:off x="3048000" y="1295400"/>
            <a:ext cx="3400425" cy="747713"/>
          </a:xfrm>
          <a:prstGeom prst="rect">
            <a:avLst/>
          </a:prstGeom>
          <a:noFill/>
        </p:spPr>
      </p:pic>
      <p:pic>
        <p:nvPicPr>
          <p:cNvPr id="23555" name="Picture 3" descr="C:\R. Cram Enterprises\presentations\standardmodelbanner.gif"/>
          <p:cNvPicPr>
            <a:picLocks noChangeAspect="1" noChangeArrowheads="1"/>
          </p:cNvPicPr>
          <p:nvPr/>
        </p:nvPicPr>
        <p:blipFill>
          <a:blip r:embed="rId3"/>
          <a:srcRect/>
          <a:stretch>
            <a:fillRect/>
          </a:stretch>
        </p:blipFill>
        <p:spPr bwMode="auto">
          <a:xfrm>
            <a:off x="1828800" y="304800"/>
            <a:ext cx="5943600" cy="1371600"/>
          </a:xfrm>
          <a:prstGeom prst="rect">
            <a:avLst/>
          </a:prstGeom>
          <a:noFill/>
        </p:spPr>
      </p:pic>
      <p:sp>
        <p:nvSpPr>
          <p:cNvPr id="23556" name="Rectangle 4"/>
          <p:cNvSpPr>
            <a:spLocks noChangeArrowheads="1"/>
          </p:cNvSpPr>
          <p:nvPr/>
        </p:nvSpPr>
        <p:spPr bwMode="auto">
          <a:xfrm>
            <a:off x="1143000" y="2133600"/>
            <a:ext cx="8001000" cy="4486275"/>
          </a:xfrm>
          <a:prstGeom prst="rect">
            <a:avLst/>
          </a:prstGeom>
          <a:noFill/>
          <a:ln w="9525">
            <a:noFill/>
            <a:miter lim="800000"/>
            <a:headEnd/>
            <a:tailEnd/>
          </a:ln>
          <a:effectLst/>
        </p:spPr>
        <p:txBody>
          <a:bodyPr>
            <a:spAutoFit/>
          </a:bodyPr>
          <a:lstStyle/>
          <a:p>
            <a:r>
              <a:rPr lang="en-US" u="sng">
                <a:solidFill>
                  <a:schemeClr val="tx2"/>
                </a:solidFill>
              </a:rPr>
              <a:t>(2) Matter Particles:</a:t>
            </a:r>
            <a:r>
              <a:rPr lang="en-US">
                <a:solidFill>
                  <a:srgbClr val="0099FF"/>
                </a:solidFill>
              </a:rPr>
              <a:t> The Standard Model says that most matter particles we know of are actually composites of more fundamental particles called quarks. There is also another class of fundamental matter particles called leptons (an example of a lepton is the electron).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990600" y="1066800"/>
            <a:ext cx="7467600" cy="2289175"/>
          </a:xfrm>
          <a:prstGeom prst="rect">
            <a:avLst/>
          </a:prstGeom>
          <a:noFill/>
          <a:ln w="9525">
            <a:noFill/>
            <a:miter lim="800000"/>
            <a:headEnd/>
            <a:tailEnd/>
          </a:ln>
          <a:effectLst/>
        </p:spPr>
        <p:txBody>
          <a:bodyPr>
            <a:spAutoFit/>
          </a:bodyPr>
          <a:lstStyle/>
          <a:p>
            <a:r>
              <a:rPr lang="en-US">
                <a:solidFill>
                  <a:srgbClr val="CC00CC"/>
                </a:solidFill>
              </a:rPr>
              <a:t>So, there are two kinds of particles: matter particles (like leptons and quarks) and particles that carry forces (like photons and gravitons). </a:t>
            </a:r>
          </a:p>
        </p:txBody>
      </p:sp>
      <p:sp>
        <p:nvSpPr>
          <p:cNvPr id="24579" name="Text Box 3"/>
          <p:cNvSpPr txBox="1">
            <a:spLocks noChangeArrowheads="1"/>
          </p:cNvSpPr>
          <p:nvPr/>
        </p:nvSpPr>
        <p:spPr bwMode="auto">
          <a:xfrm>
            <a:off x="1066800" y="3581400"/>
            <a:ext cx="7086600" cy="2289175"/>
          </a:xfrm>
          <a:prstGeom prst="rect">
            <a:avLst/>
          </a:prstGeom>
          <a:noFill/>
          <a:ln w="9525">
            <a:noFill/>
            <a:miter lim="800000"/>
            <a:headEnd/>
            <a:tailEnd/>
          </a:ln>
          <a:effectLst/>
        </p:spPr>
        <p:txBody>
          <a:bodyPr>
            <a:spAutoFit/>
          </a:bodyPr>
          <a:lstStyle/>
          <a:p>
            <a:pPr>
              <a:spcBef>
                <a:spcPct val="50000"/>
              </a:spcBef>
            </a:pPr>
            <a:r>
              <a:rPr lang="en-US">
                <a:solidFill>
                  <a:srgbClr val="6600FF"/>
                </a:solidFill>
              </a:rPr>
              <a:t>Although these aren’t really particles like we think of matter (little beads of tiny “stuff”), but rather fields or levels of energy.</a:t>
            </a:r>
            <a:endParaRPr lang="en-US" sz="2400" b="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066800" y="914400"/>
            <a:ext cx="7696200" cy="1739900"/>
          </a:xfrm>
          <a:prstGeom prst="rect">
            <a:avLst/>
          </a:prstGeom>
          <a:noFill/>
          <a:ln w="9525">
            <a:noFill/>
            <a:miter lim="800000"/>
            <a:headEnd/>
            <a:tailEnd/>
          </a:ln>
          <a:effectLst/>
        </p:spPr>
        <p:txBody>
          <a:bodyPr>
            <a:spAutoFit/>
          </a:bodyPr>
          <a:lstStyle/>
          <a:p>
            <a:pPr>
              <a:spcBef>
                <a:spcPct val="50000"/>
              </a:spcBef>
            </a:pPr>
            <a:r>
              <a:rPr lang="en-US">
                <a:solidFill>
                  <a:srgbClr val="008000"/>
                </a:solidFill>
              </a:rPr>
              <a:t>Then if everything that we can detect from our senses is actually made of empty space and energy fields,</a:t>
            </a:r>
          </a:p>
        </p:txBody>
      </p:sp>
      <p:sp>
        <p:nvSpPr>
          <p:cNvPr id="53251" name="Text Box 3"/>
          <p:cNvSpPr txBox="1">
            <a:spLocks noChangeArrowheads="1"/>
          </p:cNvSpPr>
          <p:nvPr/>
        </p:nvSpPr>
        <p:spPr bwMode="auto">
          <a:xfrm>
            <a:off x="1447800" y="3657600"/>
            <a:ext cx="6858000" cy="1098550"/>
          </a:xfrm>
          <a:prstGeom prst="rect">
            <a:avLst/>
          </a:prstGeom>
          <a:noFill/>
          <a:ln w="9525">
            <a:noFill/>
            <a:miter lim="800000"/>
            <a:headEnd/>
            <a:tailEnd/>
          </a:ln>
          <a:effectLst/>
        </p:spPr>
        <p:txBody>
          <a:bodyPr>
            <a:spAutoFit/>
          </a:bodyPr>
          <a:lstStyle/>
          <a:p>
            <a:pPr>
              <a:spcBef>
                <a:spcPct val="50000"/>
              </a:spcBef>
            </a:pPr>
            <a:endParaRPr lang="en-US" sz="6600">
              <a:solidFill>
                <a:srgbClr val="800000"/>
              </a:solidFill>
              <a:effectLst>
                <a:outerShdw blurRad="38100" dist="38100" dir="2700000" algn="tl">
                  <a:srgbClr val="C0C0C0"/>
                </a:outerShdw>
              </a:effectLst>
            </a:endParaRPr>
          </a:p>
        </p:txBody>
      </p:sp>
      <p:sp>
        <p:nvSpPr>
          <p:cNvPr id="53252" name="Rectangle 4"/>
          <p:cNvSpPr>
            <a:spLocks noChangeArrowheads="1"/>
          </p:cNvSpPr>
          <p:nvPr/>
        </p:nvSpPr>
        <p:spPr bwMode="auto">
          <a:xfrm>
            <a:off x="457200" y="3124200"/>
            <a:ext cx="8686800" cy="3111500"/>
          </a:xfrm>
          <a:prstGeom prst="rect">
            <a:avLst/>
          </a:prstGeom>
          <a:noFill/>
          <a:ln w="9525">
            <a:noFill/>
            <a:miter lim="800000"/>
            <a:headEnd/>
            <a:tailEnd/>
          </a:ln>
          <a:effectLst/>
        </p:spPr>
        <p:txBody>
          <a:bodyPr>
            <a:spAutoFit/>
          </a:bodyPr>
          <a:lstStyle/>
          <a:p>
            <a:pPr>
              <a:spcBef>
                <a:spcPct val="50000"/>
              </a:spcBef>
            </a:pPr>
            <a:r>
              <a:rPr lang="en-US" sz="6600">
                <a:solidFill>
                  <a:srgbClr val="800000"/>
                </a:solidFill>
                <a:effectLst>
                  <a:outerShdw blurRad="38100" dist="38100" dir="2700000" algn="tl">
                    <a:srgbClr val="C0C0C0"/>
                  </a:outerShdw>
                </a:effectLst>
              </a:rPr>
              <a:t>…then all “stuff” is actually made of “non-stuff.”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0" fill="hold"/>
                                        <p:tgtEl>
                                          <p:spTgt spid="53252"/>
                                        </p:tgtEl>
                                        <p:attrNameLst>
                                          <p:attrName>ppt_x</p:attrName>
                                        </p:attrNameLst>
                                      </p:cBhvr>
                                      <p:tavLst>
                                        <p:tav tm="0">
                                          <p:val>
                                            <p:strVal val="#ppt_x"/>
                                          </p:val>
                                        </p:tav>
                                        <p:tav tm="100000">
                                          <p:val>
                                            <p:strVal val="#ppt_x"/>
                                          </p:val>
                                        </p:tav>
                                      </p:tavLst>
                                    </p:anim>
                                    <p:anim calcmode="lin" valueType="num">
                                      <p:cBhvr additive="base">
                                        <p:cTn id="14" dur="5000" fill="hold"/>
                                        <p:tgtEl>
                                          <p:spTgt spid="532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676400" y="2362200"/>
            <a:ext cx="5578475" cy="1739900"/>
          </a:xfrm>
          <a:prstGeom prst="rect">
            <a:avLst/>
          </a:prstGeom>
          <a:noFill/>
          <a:ln w="9525">
            <a:noFill/>
            <a:miter lim="800000"/>
            <a:headEnd/>
            <a:tailEnd/>
          </a:ln>
          <a:effectLst/>
        </p:spPr>
        <p:txBody>
          <a:bodyPr>
            <a:spAutoFit/>
          </a:bodyPr>
          <a:lstStyle/>
          <a:p>
            <a:r>
              <a:rPr lang="en-US" b="0">
                <a:solidFill>
                  <a:srgbClr val="0099FF"/>
                </a:solidFill>
              </a:rPr>
              <a:t>Let me say that quietly again in case you were not paying attention.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ssolve">
                                      <p:cBhvr>
                                        <p:cTn id="7" dur="500"/>
                                        <p:tgtEl>
                                          <p:spTgt spid="5427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1000" y="1524000"/>
            <a:ext cx="8763000" cy="3111500"/>
          </a:xfrm>
          <a:prstGeom prst="rect">
            <a:avLst/>
          </a:prstGeom>
          <a:noFill/>
          <a:ln w="9525">
            <a:noFill/>
            <a:miter lim="800000"/>
            <a:headEnd/>
            <a:tailEnd/>
          </a:ln>
          <a:effectLst/>
        </p:spPr>
        <p:txBody>
          <a:bodyPr>
            <a:spAutoFit/>
          </a:bodyPr>
          <a:lstStyle/>
          <a:p>
            <a:pPr>
              <a:spcBef>
                <a:spcPct val="50000"/>
              </a:spcBef>
            </a:pPr>
            <a:r>
              <a:rPr lang="en-US" sz="6600">
                <a:solidFill>
                  <a:srgbClr val="FF3300"/>
                </a:solidFill>
                <a:effectLst>
                  <a:outerShdw blurRad="38100" dist="38100" dir="2700000" algn="tl">
                    <a:srgbClr val="C0C0C0"/>
                  </a:outerShdw>
                </a:effectLst>
              </a:rPr>
              <a:t>…then all “stuff” is actually made of “non-stuff.”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GLAS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057400" y="3124200"/>
            <a:ext cx="4724400" cy="641350"/>
          </a:xfrm>
          <a:prstGeom prst="rect">
            <a:avLst/>
          </a:prstGeom>
          <a:noFill/>
          <a:ln w="9525">
            <a:noFill/>
            <a:miter lim="800000"/>
            <a:headEnd/>
            <a:tailEnd/>
          </a:ln>
          <a:effectLst/>
        </p:spPr>
        <p:txBody>
          <a:bodyPr>
            <a:spAutoFit/>
          </a:bodyPr>
          <a:lstStyle/>
          <a:p>
            <a:pPr>
              <a:spcBef>
                <a:spcPct val="50000"/>
              </a:spcBef>
            </a:pPr>
            <a:r>
              <a:rPr lang="en-US" b="0" i="1">
                <a:solidFill>
                  <a:srgbClr val="009999"/>
                </a:solidFill>
              </a:rPr>
              <a:t>Again...softly...</a:t>
            </a:r>
            <a:endParaRPr lang="en-US">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checkerboard(across)">
                                      <p:cBhvr>
                                        <p:cTn id="7" dur="500"/>
                                        <p:tgtEl>
                                          <p:spTgt spid="5632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09600" y="685800"/>
            <a:ext cx="7886700" cy="5457825"/>
          </a:xfrm>
          <a:prstGeom prst="rect">
            <a:avLst/>
          </a:prstGeom>
          <a:noFill/>
          <a:ln w="9525">
            <a:noFill/>
            <a:miter lim="800000"/>
            <a:headEnd/>
            <a:tailEnd/>
          </a:ln>
          <a:effectLst/>
        </p:spPr>
        <p:txBody>
          <a:bodyPr>
            <a:spAutoFit/>
          </a:bodyPr>
          <a:lstStyle/>
          <a:p>
            <a:pPr>
              <a:spcBef>
                <a:spcPct val="50000"/>
              </a:spcBef>
            </a:pPr>
            <a:r>
              <a:rPr lang="en-US" sz="8800" i="1" u="sng">
                <a:solidFill>
                  <a:srgbClr val="FF3300"/>
                </a:solidFill>
                <a:effectLst>
                  <a:outerShdw blurRad="38100" dist="38100" dir="2700000" algn="tl">
                    <a:srgbClr val="C0C0C0"/>
                  </a:outerShdw>
                </a:effectLst>
              </a:rPr>
              <a:t>…then all “stuff” is actually made of “non-stuff.” !!!</a:t>
            </a:r>
          </a:p>
        </p:txBody>
      </p:sp>
      <p:pic>
        <p:nvPicPr>
          <p:cNvPr id="57347" name="Picture 3" descr="E:\IMAGES.WMF\MILITARY\EQUIP\MILEQ002.WMF"/>
          <p:cNvPicPr>
            <a:picLocks noChangeAspect="1" noChangeArrowheads="1"/>
          </p:cNvPicPr>
          <p:nvPr/>
        </p:nvPicPr>
        <p:blipFill>
          <a:blip r:embed="rId3"/>
          <a:srcRect/>
          <a:stretch>
            <a:fillRect/>
          </a:stretch>
        </p:blipFill>
        <p:spPr bwMode="auto">
          <a:xfrm>
            <a:off x="5867400" y="1066800"/>
            <a:ext cx="27940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14400" y="914400"/>
            <a:ext cx="7315200" cy="2289175"/>
          </a:xfrm>
          <a:prstGeom prst="rect">
            <a:avLst/>
          </a:prstGeom>
          <a:noFill/>
          <a:ln w="9525">
            <a:noFill/>
            <a:miter lim="800000"/>
            <a:headEnd/>
            <a:tailEnd/>
          </a:ln>
          <a:effectLst/>
        </p:spPr>
        <p:txBody>
          <a:bodyPr>
            <a:spAutoFit/>
          </a:bodyPr>
          <a:lstStyle/>
          <a:p>
            <a:r>
              <a:rPr lang="en-US">
                <a:solidFill>
                  <a:srgbClr val="FF9900"/>
                </a:solidFill>
              </a:rPr>
              <a:t>In modern times, we know that all “stuff” is composed of more fundamental things than earth, water, air, and fire....</a:t>
            </a:r>
          </a:p>
        </p:txBody>
      </p:sp>
      <p:pic>
        <p:nvPicPr>
          <p:cNvPr id="6147" name="Picture 3" descr="C:\R. Cram Enterprises\presentations\atom_name.gif"/>
          <p:cNvPicPr>
            <a:picLocks noChangeAspect="1" noChangeArrowheads="1"/>
          </p:cNvPicPr>
          <p:nvPr/>
        </p:nvPicPr>
        <p:blipFill>
          <a:blip r:embed="rId4"/>
          <a:srcRect/>
          <a:stretch>
            <a:fillRect/>
          </a:stretch>
        </p:blipFill>
        <p:spPr bwMode="auto">
          <a:xfrm>
            <a:off x="2667000" y="3505200"/>
            <a:ext cx="4238625" cy="1514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0-#ppt_w/2"/>
                                          </p:val>
                                        </p:tav>
                                        <p:tav tm="100000">
                                          <p:val>
                                            <p:strVal val="#ppt_x"/>
                                          </p:val>
                                        </p:tav>
                                      </p:tavLst>
                                    </p:anim>
                                    <p:anim calcmode="lin" valueType="num">
                                      <p:cBhvr additive="base">
                                        <p:cTn id="14" dur="500" fill="hold"/>
                                        <p:tgtEl>
                                          <p:spTgt spid="614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914400" y="762000"/>
            <a:ext cx="7543800" cy="3140075"/>
          </a:xfrm>
          <a:prstGeom prst="rect">
            <a:avLst/>
          </a:prstGeom>
          <a:noFill/>
          <a:ln w="9525">
            <a:noFill/>
            <a:miter lim="800000"/>
            <a:headEnd/>
            <a:tailEnd/>
          </a:ln>
          <a:effectLst/>
        </p:spPr>
        <p:txBody>
          <a:bodyPr>
            <a:spAutoFit/>
          </a:bodyPr>
          <a:lstStyle/>
          <a:p>
            <a:pPr>
              <a:spcBef>
                <a:spcPct val="50000"/>
              </a:spcBef>
            </a:pPr>
            <a:r>
              <a:rPr lang="en-US" sz="4000" u="sng">
                <a:solidFill>
                  <a:srgbClr val="3399FF"/>
                </a:solidFill>
              </a:rPr>
              <a:t>Everything we can see, touch, hear, taste, or smell -- everything we can detect with our senses -- is made of lots and lots of empty space and the rest is all non-stuff!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295400" y="1371600"/>
            <a:ext cx="6934200" cy="1736725"/>
          </a:xfrm>
          <a:prstGeom prst="rect">
            <a:avLst/>
          </a:prstGeom>
          <a:noFill/>
          <a:ln w="9525">
            <a:noFill/>
            <a:miter lim="800000"/>
            <a:headEnd/>
            <a:tailEnd/>
          </a:ln>
          <a:effectLst/>
        </p:spPr>
        <p:txBody>
          <a:bodyPr>
            <a:spAutoFit/>
          </a:bodyPr>
          <a:lstStyle/>
          <a:p>
            <a:pPr>
              <a:spcBef>
                <a:spcPct val="50000"/>
              </a:spcBef>
            </a:pPr>
            <a:r>
              <a:rPr lang="en-US" sz="5400">
                <a:solidFill>
                  <a:srgbClr val="FF3300"/>
                </a:solidFill>
              </a:rPr>
              <a:t>Now, let’s get back to the standard model.</a:t>
            </a:r>
          </a:p>
        </p:txBody>
      </p:sp>
      <p:pic>
        <p:nvPicPr>
          <p:cNvPr id="70659" name="Picture 3" descr="E:\IMAGES.WMF\SCI_TECH\OTHER\S_TOT004.WMF"/>
          <p:cNvPicPr>
            <a:picLocks noChangeAspect="1" noChangeArrowheads="1"/>
          </p:cNvPicPr>
          <p:nvPr/>
        </p:nvPicPr>
        <p:blipFill>
          <a:blip r:embed="rId4"/>
          <a:srcRect/>
          <a:stretch>
            <a:fillRect/>
          </a:stretch>
        </p:blipFill>
        <p:spPr bwMode="auto">
          <a:xfrm>
            <a:off x="3429000" y="3810000"/>
            <a:ext cx="2362200" cy="22336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500" fill="hold"/>
                                        <p:tgtEl>
                                          <p:spTgt spid="70658"/>
                                        </p:tgtEl>
                                        <p:attrNameLst>
                                          <p:attrName>ppt_x</p:attrName>
                                        </p:attrNameLst>
                                      </p:cBhvr>
                                      <p:tavLst>
                                        <p:tav tm="0">
                                          <p:val>
                                            <p:strVal val="#ppt_x+#ppt_w/2"/>
                                          </p:val>
                                        </p:tav>
                                        <p:tav tm="100000">
                                          <p:val>
                                            <p:strVal val="#ppt_x"/>
                                          </p:val>
                                        </p:tav>
                                      </p:tavLst>
                                    </p:anim>
                                    <p:anim calcmode="lin" valueType="num">
                                      <p:cBhvr>
                                        <p:cTn id="8" dur="500" fill="hold"/>
                                        <p:tgtEl>
                                          <p:spTgt spid="70658"/>
                                        </p:tgtEl>
                                        <p:attrNameLst>
                                          <p:attrName>ppt_y</p:attrName>
                                        </p:attrNameLst>
                                      </p:cBhvr>
                                      <p:tavLst>
                                        <p:tav tm="0">
                                          <p:val>
                                            <p:strVal val="#ppt_y"/>
                                          </p:val>
                                        </p:tav>
                                        <p:tav tm="100000">
                                          <p:val>
                                            <p:strVal val="#ppt_y"/>
                                          </p:val>
                                        </p:tav>
                                      </p:tavLst>
                                    </p:anim>
                                    <p:anim calcmode="lin" valueType="num">
                                      <p:cBhvr>
                                        <p:cTn id="9" dur="500" fill="hold"/>
                                        <p:tgtEl>
                                          <p:spTgt spid="70658"/>
                                        </p:tgtEl>
                                        <p:attrNameLst>
                                          <p:attrName>ppt_w</p:attrName>
                                        </p:attrNameLst>
                                      </p:cBhvr>
                                      <p:tavLst>
                                        <p:tav tm="0">
                                          <p:val>
                                            <p:fltVal val="0"/>
                                          </p:val>
                                        </p:tav>
                                        <p:tav tm="100000">
                                          <p:val>
                                            <p:strVal val="#ppt_w"/>
                                          </p:val>
                                        </p:tav>
                                      </p:tavLst>
                                    </p:anim>
                                    <p:anim calcmode="lin" valueType="num">
                                      <p:cBhvr>
                                        <p:cTn id="10" dur="500" fill="hold"/>
                                        <p:tgtEl>
                                          <p:spTgt spid="7065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70659"/>
                                        </p:tgtEl>
                                        <p:attrNameLst>
                                          <p:attrName>style.visibility</p:attrName>
                                        </p:attrNameLst>
                                      </p:cBhvr>
                                      <p:to>
                                        <p:strVal val="visible"/>
                                      </p:to>
                                    </p:set>
                                    <p:anim calcmode="lin" valueType="num">
                                      <p:cBhvr>
                                        <p:cTn id="15" dur="5000" fill="hold"/>
                                        <p:tgtEl>
                                          <p:spTgt spid="70659"/>
                                        </p:tgtEl>
                                        <p:attrNameLst>
                                          <p:attrName>ppt_w</p:attrName>
                                        </p:attrNameLst>
                                      </p:cBhvr>
                                      <p:tavLst>
                                        <p:tav tm="0" fmla="#ppt_w*sin(2.5*pi*$)">
                                          <p:val>
                                            <p:fltVal val="0"/>
                                          </p:val>
                                        </p:tav>
                                        <p:tav tm="100000">
                                          <p:val>
                                            <p:fltVal val="1"/>
                                          </p:val>
                                        </p:tav>
                                      </p:tavLst>
                                    </p:anim>
                                    <p:anim calcmode="lin" valueType="num">
                                      <p:cBhvr>
                                        <p:cTn id="16" dur="5000" fill="hold"/>
                                        <p:tgtEl>
                                          <p:spTgt spid="7065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33400" y="304800"/>
            <a:ext cx="8305800" cy="2227263"/>
          </a:xfrm>
          <a:prstGeom prst="rect">
            <a:avLst/>
          </a:prstGeom>
          <a:noFill/>
          <a:ln w="9525">
            <a:noFill/>
            <a:miter lim="800000"/>
            <a:headEnd/>
            <a:tailEnd/>
          </a:ln>
          <a:effectLst/>
        </p:spPr>
        <p:txBody>
          <a:bodyPr>
            <a:spAutoFit/>
          </a:bodyPr>
          <a:lstStyle/>
          <a:p>
            <a:r>
              <a:rPr lang="en-US" sz="2800">
                <a:solidFill>
                  <a:srgbClr val="FF3300"/>
                </a:solidFill>
              </a:rPr>
              <a:t>What makes the Standard Model so comprehensive is that all observed particles can be explained by: </a:t>
            </a:r>
          </a:p>
          <a:p>
            <a:r>
              <a:rPr lang="en-US" sz="2800">
                <a:solidFill>
                  <a:srgbClr val="FF3300"/>
                </a:solidFill>
              </a:rPr>
              <a:t>     6 types of leptons </a:t>
            </a:r>
          </a:p>
          <a:p>
            <a:r>
              <a:rPr lang="en-US" sz="2800">
                <a:solidFill>
                  <a:srgbClr val="FF3300"/>
                </a:solidFill>
              </a:rPr>
              <a:t>     6 types of quarks, and... </a:t>
            </a:r>
          </a:p>
          <a:p>
            <a:r>
              <a:rPr lang="en-US" sz="2800">
                <a:solidFill>
                  <a:srgbClr val="FF3300"/>
                </a:solidFill>
              </a:rPr>
              <a:t>     Force carrier particles</a:t>
            </a:r>
            <a:r>
              <a:rPr lang="en-US" sz="2400" b="0">
                <a:solidFill>
                  <a:schemeClr val="tx1"/>
                </a:solidFill>
              </a:rPr>
              <a:t> </a:t>
            </a:r>
          </a:p>
        </p:txBody>
      </p:sp>
      <p:pic>
        <p:nvPicPr>
          <p:cNvPr id="25603" name="Picture 3" descr="C:\R. Cram Enterprises\presentations\reality_kitchen.gif"/>
          <p:cNvPicPr>
            <a:picLocks noChangeAspect="1" noChangeArrowheads="1"/>
          </p:cNvPicPr>
          <p:nvPr/>
        </p:nvPicPr>
        <p:blipFill>
          <a:blip r:embed="rId2"/>
          <a:srcRect/>
          <a:stretch>
            <a:fillRect/>
          </a:stretch>
        </p:blipFill>
        <p:spPr bwMode="auto">
          <a:xfrm>
            <a:off x="1143000" y="3048000"/>
            <a:ext cx="6705600" cy="35052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228600"/>
            <a:ext cx="7924800" cy="5940425"/>
          </a:xfrm>
          <a:prstGeom prst="rect">
            <a:avLst/>
          </a:prstGeom>
          <a:noFill/>
          <a:ln w="9525">
            <a:noFill/>
            <a:miter lim="800000"/>
            <a:headEnd/>
            <a:tailEnd/>
          </a:ln>
          <a:effectLst/>
        </p:spPr>
        <p:txBody>
          <a:bodyPr>
            <a:spAutoFit/>
          </a:bodyPr>
          <a:lstStyle/>
          <a:p>
            <a:r>
              <a:rPr lang="en-US" sz="3200">
                <a:solidFill>
                  <a:schemeClr val="tx1"/>
                </a:solidFill>
              </a:rPr>
              <a:t>The first type of matter particles we will discuss are the leptons. </a:t>
            </a:r>
          </a:p>
          <a:p>
            <a:endParaRPr lang="en-US" sz="3200">
              <a:solidFill>
                <a:schemeClr val="tx1"/>
              </a:solidFill>
            </a:endParaRPr>
          </a:p>
          <a:p>
            <a:r>
              <a:rPr lang="en-US" sz="3200">
                <a:solidFill>
                  <a:schemeClr val="tx1"/>
                </a:solidFill>
              </a:rPr>
              <a:t>There are six leptons, three of which have electrical charge and three of which don't. The best known charged lepton is the electron (e). </a:t>
            </a:r>
          </a:p>
          <a:p>
            <a:endParaRPr lang="en-US" sz="3200">
              <a:solidFill>
                <a:schemeClr val="tx1"/>
              </a:solidFill>
            </a:endParaRPr>
          </a:p>
          <a:p>
            <a:r>
              <a:rPr lang="en-US" sz="3200">
                <a:solidFill>
                  <a:schemeClr val="tx1"/>
                </a:solidFill>
              </a:rPr>
              <a:t>The other two charged leptons are the muon and the tau, which are essentially electrons with a lot more mass. The charged leptons are all negative.</a:t>
            </a:r>
            <a:r>
              <a:rPr lang="en-US" sz="2800">
                <a:solidFill>
                  <a:schemeClr val="tx1"/>
                </a:solidFill>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R. Cram Enterprises\presentations\lepton_cats.gif"/>
          <p:cNvPicPr>
            <a:picLocks noChangeAspect="1" noChangeArrowheads="1"/>
          </p:cNvPicPr>
          <p:nvPr/>
        </p:nvPicPr>
        <p:blipFill>
          <a:blip r:embed="rId2"/>
          <a:srcRect/>
          <a:stretch>
            <a:fillRect/>
          </a:stretch>
        </p:blipFill>
        <p:spPr bwMode="auto">
          <a:xfrm>
            <a:off x="838200" y="2590800"/>
            <a:ext cx="7467600" cy="3357563"/>
          </a:xfrm>
          <a:prstGeom prst="rect">
            <a:avLst/>
          </a:prstGeom>
          <a:noFill/>
        </p:spPr>
      </p:pic>
      <p:sp>
        <p:nvSpPr>
          <p:cNvPr id="27651" name="Rectangle 3"/>
          <p:cNvSpPr>
            <a:spLocks noChangeArrowheads="1"/>
          </p:cNvSpPr>
          <p:nvPr/>
        </p:nvSpPr>
        <p:spPr bwMode="auto">
          <a:xfrm>
            <a:off x="501650" y="685800"/>
            <a:ext cx="8642350" cy="1066800"/>
          </a:xfrm>
          <a:prstGeom prst="rect">
            <a:avLst/>
          </a:prstGeom>
          <a:noFill/>
          <a:ln w="9525">
            <a:noFill/>
            <a:miter lim="800000"/>
            <a:headEnd/>
            <a:tailEnd/>
          </a:ln>
          <a:effectLst/>
        </p:spPr>
        <p:txBody>
          <a:bodyPr>
            <a:spAutoFit/>
          </a:bodyPr>
          <a:lstStyle/>
          <a:p>
            <a:r>
              <a:rPr lang="en-US" sz="3200">
                <a:solidFill>
                  <a:schemeClr val="tx1"/>
                </a:solidFill>
              </a:rPr>
              <a:t>There are six leptons, three of which have an  electrical charge and three of which do not.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81000" y="228600"/>
            <a:ext cx="8177213" cy="2838450"/>
          </a:xfrm>
          <a:prstGeom prst="rect">
            <a:avLst/>
          </a:prstGeom>
          <a:noFill/>
          <a:ln w="9525">
            <a:noFill/>
            <a:miter lim="800000"/>
            <a:headEnd/>
            <a:tailEnd/>
          </a:ln>
          <a:effectLst/>
        </p:spPr>
        <p:txBody>
          <a:bodyPr>
            <a:spAutoFit/>
          </a:bodyPr>
          <a:lstStyle/>
          <a:p>
            <a:r>
              <a:rPr lang="en-US">
                <a:solidFill>
                  <a:srgbClr val="CC00CC"/>
                </a:solidFill>
              </a:rPr>
              <a:t>The other three leptons are the very elusive neutrinos. They have no electrical charge and little, if any, mass. There is one type of neutrino for every type of electrically charged lepton. </a:t>
            </a:r>
          </a:p>
        </p:txBody>
      </p:sp>
      <p:pic>
        <p:nvPicPr>
          <p:cNvPr id="28675" name="Picture 3" descr="C:\R. Cram Enterprises\presentations\lepton_cats.gif"/>
          <p:cNvPicPr>
            <a:picLocks noChangeAspect="1" noChangeArrowheads="1"/>
          </p:cNvPicPr>
          <p:nvPr/>
        </p:nvPicPr>
        <p:blipFill>
          <a:blip r:embed="rId2"/>
          <a:srcRect/>
          <a:stretch>
            <a:fillRect/>
          </a:stretch>
        </p:blipFill>
        <p:spPr bwMode="auto">
          <a:xfrm>
            <a:off x="457200" y="3581400"/>
            <a:ext cx="7772400" cy="28956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57200" y="838200"/>
            <a:ext cx="8229600" cy="1739900"/>
          </a:xfrm>
          <a:prstGeom prst="rect">
            <a:avLst/>
          </a:prstGeom>
          <a:noFill/>
          <a:ln w="9525">
            <a:noFill/>
            <a:miter lim="800000"/>
            <a:headEnd/>
            <a:tailEnd/>
          </a:ln>
          <a:effectLst/>
        </p:spPr>
        <p:txBody>
          <a:bodyPr>
            <a:spAutoFit/>
          </a:bodyPr>
          <a:lstStyle/>
          <a:p>
            <a:r>
              <a:rPr lang="en-US">
                <a:solidFill>
                  <a:schemeClr val="bg2"/>
                </a:solidFill>
              </a:rPr>
              <a:t>Leptons, like independent lonely felines, can exist without the companionship of other particles. </a:t>
            </a:r>
          </a:p>
        </p:txBody>
      </p:sp>
      <p:pic>
        <p:nvPicPr>
          <p:cNvPr id="29700" name="Picture 4" descr="C:\R. Cram Enterprises\presentations\lonely_lepton.gif"/>
          <p:cNvPicPr>
            <a:picLocks noChangeAspect="1" noChangeArrowheads="1"/>
          </p:cNvPicPr>
          <p:nvPr/>
        </p:nvPicPr>
        <p:blipFill>
          <a:blip r:embed="rId2"/>
          <a:srcRect/>
          <a:stretch>
            <a:fillRect/>
          </a:stretch>
        </p:blipFill>
        <p:spPr bwMode="auto">
          <a:xfrm>
            <a:off x="3581400" y="2971800"/>
            <a:ext cx="2390775" cy="1905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33400" y="533400"/>
            <a:ext cx="7772400" cy="1190625"/>
          </a:xfrm>
          <a:prstGeom prst="rect">
            <a:avLst/>
          </a:prstGeom>
          <a:noFill/>
          <a:ln w="9525">
            <a:noFill/>
            <a:miter lim="800000"/>
            <a:headEnd/>
            <a:tailEnd/>
          </a:ln>
          <a:effectLst/>
        </p:spPr>
        <p:txBody>
          <a:bodyPr>
            <a:spAutoFit/>
          </a:bodyPr>
          <a:lstStyle/>
          <a:p>
            <a:r>
              <a:rPr lang="en-US">
                <a:solidFill>
                  <a:schemeClr val="bg2"/>
                </a:solidFill>
              </a:rPr>
              <a:t>Quarks, on the other hand, are only found in groups. </a:t>
            </a:r>
          </a:p>
        </p:txBody>
      </p:sp>
      <p:sp>
        <p:nvSpPr>
          <p:cNvPr id="30723" name="Rectangle 3"/>
          <p:cNvSpPr>
            <a:spLocks noChangeArrowheads="1"/>
          </p:cNvSpPr>
          <p:nvPr/>
        </p:nvSpPr>
        <p:spPr bwMode="auto">
          <a:xfrm>
            <a:off x="533400" y="2133600"/>
            <a:ext cx="8229600" cy="1555750"/>
          </a:xfrm>
          <a:prstGeom prst="rect">
            <a:avLst/>
          </a:prstGeom>
          <a:noFill/>
          <a:ln w="9525">
            <a:noFill/>
            <a:miter lim="800000"/>
            <a:headEnd/>
            <a:tailEnd/>
          </a:ln>
          <a:effectLst/>
        </p:spPr>
        <p:txBody>
          <a:bodyPr>
            <a:spAutoFit/>
          </a:bodyPr>
          <a:lstStyle/>
          <a:p>
            <a:r>
              <a:rPr lang="en-US">
                <a:solidFill>
                  <a:schemeClr val="accent2"/>
                </a:solidFill>
              </a:rPr>
              <a:t>Like social elephants, quarks only exist in groups with other quarks. </a:t>
            </a:r>
          </a:p>
          <a:p>
            <a:endParaRPr lang="en-US" sz="2400" b="0">
              <a:solidFill>
                <a:schemeClr val="tx1"/>
              </a:solidFill>
            </a:endParaRPr>
          </a:p>
        </p:txBody>
      </p:sp>
      <p:pic>
        <p:nvPicPr>
          <p:cNvPr id="30724" name="Picture 4" descr="C:\R. Cram Enterprises\presentations\elephants3.gif"/>
          <p:cNvPicPr>
            <a:picLocks noChangeAspect="1" noChangeArrowheads="1"/>
          </p:cNvPicPr>
          <p:nvPr/>
        </p:nvPicPr>
        <p:blipFill>
          <a:blip r:embed="rId2"/>
          <a:srcRect/>
          <a:stretch>
            <a:fillRect/>
          </a:stretch>
        </p:blipFill>
        <p:spPr bwMode="auto">
          <a:xfrm>
            <a:off x="2286000" y="3886200"/>
            <a:ext cx="4876800" cy="14478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C:\R. Cram Enterprises\presentations\quark_chartf.gif"/>
          <p:cNvPicPr>
            <a:picLocks noChangeAspect="1" noChangeArrowheads="1"/>
          </p:cNvPicPr>
          <p:nvPr/>
        </p:nvPicPr>
        <p:blipFill>
          <a:blip r:embed="rId2"/>
          <a:srcRect/>
          <a:stretch>
            <a:fillRect/>
          </a:stretch>
        </p:blipFill>
        <p:spPr bwMode="auto">
          <a:xfrm>
            <a:off x="914400" y="3657600"/>
            <a:ext cx="7696200" cy="2109788"/>
          </a:xfrm>
          <a:prstGeom prst="rect">
            <a:avLst/>
          </a:prstGeom>
          <a:noFill/>
        </p:spPr>
      </p:pic>
      <p:sp>
        <p:nvSpPr>
          <p:cNvPr id="31748" name="Rectangle 4"/>
          <p:cNvSpPr>
            <a:spLocks noChangeArrowheads="1"/>
          </p:cNvSpPr>
          <p:nvPr/>
        </p:nvSpPr>
        <p:spPr bwMode="auto">
          <a:xfrm>
            <a:off x="457200" y="914400"/>
            <a:ext cx="8305800" cy="2289175"/>
          </a:xfrm>
          <a:prstGeom prst="rect">
            <a:avLst/>
          </a:prstGeom>
          <a:noFill/>
          <a:ln w="9525">
            <a:noFill/>
            <a:miter lim="800000"/>
            <a:headEnd/>
            <a:tailEnd/>
          </a:ln>
          <a:effectLst/>
        </p:spPr>
        <p:txBody>
          <a:bodyPr>
            <a:spAutoFit/>
          </a:bodyPr>
          <a:lstStyle/>
          <a:p>
            <a:r>
              <a:rPr lang="en-US">
                <a:solidFill>
                  <a:srgbClr val="008000"/>
                </a:solidFill>
              </a:rPr>
              <a:t>There are six quarks, but physicists usually talk about the three pairs of quarks: Up/Down, Charm/Strange, and</a:t>
            </a:r>
          </a:p>
          <a:p>
            <a:r>
              <a:rPr lang="en-US">
                <a:solidFill>
                  <a:srgbClr val="008000"/>
                </a:solidFill>
              </a:rPr>
              <a:t>Top/Bottom.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R. Cram Enterprises\presentations\quark_chartf.gif"/>
          <p:cNvPicPr>
            <a:picLocks noChangeAspect="1" noChangeArrowheads="1"/>
          </p:cNvPicPr>
          <p:nvPr/>
        </p:nvPicPr>
        <p:blipFill>
          <a:blip r:embed="rId2"/>
          <a:srcRect/>
          <a:stretch>
            <a:fillRect/>
          </a:stretch>
        </p:blipFill>
        <p:spPr bwMode="auto">
          <a:xfrm>
            <a:off x="1066800" y="4038600"/>
            <a:ext cx="7210425" cy="2566988"/>
          </a:xfrm>
          <a:prstGeom prst="rect">
            <a:avLst/>
          </a:prstGeom>
          <a:noFill/>
        </p:spPr>
      </p:pic>
      <p:sp>
        <p:nvSpPr>
          <p:cNvPr id="32771" name="Rectangle 3"/>
          <p:cNvSpPr>
            <a:spLocks noChangeArrowheads="1"/>
          </p:cNvSpPr>
          <p:nvPr/>
        </p:nvSpPr>
        <p:spPr bwMode="auto">
          <a:xfrm>
            <a:off x="533400" y="228600"/>
            <a:ext cx="8305800" cy="3387725"/>
          </a:xfrm>
          <a:prstGeom prst="rect">
            <a:avLst/>
          </a:prstGeom>
          <a:noFill/>
          <a:ln w="9525">
            <a:noFill/>
            <a:miter lim="800000"/>
            <a:headEnd/>
            <a:tailEnd/>
          </a:ln>
          <a:effectLst/>
        </p:spPr>
        <p:txBody>
          <a:bodyPr>
            <a:spAutoFit/>
          </a:bodyPr>
          <a:lstStyle/>
          <a:p>
            <a:r>
              <a:rPr lang="en-US">
                <a:solidFill>
                  <a:srgbClr val="800000"/>
                </a:solidFill>
              </a:rPr>
              <a:t>Quarks have the unusual characteristic of having fractional electric charge of either 2/3 or -1/3, unlike the -1 charge of an electron and the +1 charge of the proton. Quarks also carry another type of charge called color charge.</a:t>
            </a:r>
            <a:r>
              <a:rPr lang="en-US">
                <a:solidFill>
                  <a:schemeClr val="hlink"/>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295400" y="1146175"/>
            <a:ext cx="6781800" cy="1739900"/>
          </a:xfrm>
          <a:prstGeom prst="rect">
            <a:avLst/>
          </a:prstGeom>
          <a:noFill/>
          <a:ln w="9525">
            <a:noFill/>
            <a:miter lim="800000"/>
            <a:headEnd/>
            <a:tailEnd/>
          </a:ln>
          <a:effectLst/>
        </p:spPr>
        <p:txBody>
          <a:bodyPr>
            <a:spAutoFit/>
          </a:bodyPr>
          <a:lstStyle/>
          <a:p>
            <a:r>
              <a:rPr lang="en-US">
                <a:solidFill>
                  <a:srgbClr val="FF0066"/>
                </a:solidFill>
              </a:rPr>
              <a:t>Around 1900, people knew about atoms, but believed they were tiny spheres.</a:t>
            </a:r>
          </a:p>
        </p:txBody>
      </p:sp>
      <p:pic>
        <p:nvPicPr>
          <p:cNvPr id="8195" name="Picture 3" descr="C:\R. Cram Enterprises\presentations\1900atom.gif"/>
          <p:cNvPicPr>
            <a:picLocks noChangeAspect="1" noChangeArrowheads="1"/>
          </p:cNvPicPr>
          <p:nvPr/>
        </p:nvPicPr>
        <p:blipFill>
          <a:blip r:embed="rId4"/>
          <a:srcRect/>
          <a:stretch>
            <a:fillRect/>
          </a:stretch>
        </p:blipFill>
        <p:spPr bwMode="auto">
          <a:xfrm>
            <a:off x="2819400" y="3048000"/>
            <a:ext cx="3752850" cy="2409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0" fill="hold"/>
                                        <p:tgtEl>
                                          <p:spTgt spid="8194"/>
                                        </p:tgtEl>
                                        <p:attrNameLst>
                                          <p:attrName>ppt_x</p:attrName>
                                        </p:attrNameLst>
                                      </p:cBhvr>
                                      <p:tavLst>
                                        <p:tav tm="0">
                                          <p:val>
                                            <p:strVal val="#ppt_x"/>
                                          </p:val>
                                        </p:tav>
                                        <p:tav tm="100000">
                                          <p:val>
                                            <p:strVal val="#ppt_x"/>
                                          </p:val>
                                        </p:tav>
                                      </p:tavLst>
                                    </p:anim>
                                    <p:anim calcmode="lin" valueType="num">
                                      <p:cBhvr additive="base">
                                        <p:cTn id="8" dur="5000" fill="hold"/>
                                        <p:tgtEl>
                                          <p:spTgt spid="81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5" presetClass="entr" presetSubtype="5"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checkerboard(down)">
                                      <p:cBhvr>
                                        <p:cTn id="13" dur="500"/>
                                        <p:tgtEl>
                                          <p:spTgt spid="8195"/>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57200" y="685800"/>
            <a:ext cx="8153400" cy="2838450"/>
          </a:xfrm>
          <a:prstGeom prst="rect">
            <a:avLst/>
          </a:prstGeom>
          <a:noFill/>
          <a:ln w="9525">
            <a:noFill/>
            <a:miter lim="800000"/>
            <a:headEnd/>
            <a:tailEnd/>
          </a:ln>
          <a:effectLst/>
        </p:spPr>
        <p:txBody>
          <a:bodyPr>
            <a:spAutoFit/>
          </a:bodyPr>
          <a:lstStyle/>
          <a:p>
            <a:r>
              <a:rPr lang="en-US">
                <a:solidFill>
                  <a:srgbClr val="008000"/>
                </a:solidFill>
              </a:rPr>
              <a:t>Remember, quarks never hang out alone; instead, quarks will form composite particles called hadrons. The sum of the quarks’ electric charges in a hadron is always an integer number. </a:t>
            </a:r>
          </a:p>
        </p:txBody>
      </p:sp>
      <p:sp>
        <p:nvSpPr>
          <p:cNvPr id="33795" name="Rectangle 3"/>
          <p:cNvSpPr>
            <a:spLocks noChangeArrowheads="1"/>
          </p:cNvSpPr>
          <p:nvPr/>
        </p:nvSpPr>
        <p:spPr bwMode="auto">
          <a:xfrm>
            <a:off x="0" y="4724400"/>
            <a:ext cx="8610600" cy="457200"/>
          </a:xfrm>
          <a:prstGeom prst="rect">
            <a:avLst/>
          </a:prstGeom>
          <a:noFill/>
          <a:ln w="9525">
            <a:noFill/>
            <a:miter lim="800000"/>
            <a:headEnd/>
            <a:tailEnd/>
          </a:ln>
          <a:effectLst/>
        </p:spPr>
        <p:txBody>
          <a:bodyPr>
            <a:spAutoFit/>
          </a:bodyPr>
          <a:lstStyle/>
          <a:p>
            <a:endParaRPr lang="en-US" sz="2400" b="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1447800"/>
            <a:ext cx="7467600" cy="2838450"/>
          </a:xfrm>
          <a:prstGeom prst="rect">
            <a:avLst/>
          </a:prstGeom>
          <a:noFill/>
          <a:ln w="9525">
            <a:noFill/>
            <a:miter lim="800000"/>
            <a:headEnd/>
            <a:tailEnd/>
          </a:ln>
          <a:effectLst/>
        </p:spPr>
        <p:txBody>
          <a:bodyPr>
            <a:spAutoFit/>
          </a:bodyPr>
          <a:lstStyle/>
          <a:p>
            <a:r>
              <a:rPr lang="en-US">
                <a:solidFill>
                  <a:srgbClr val="FF3300"/>
                </a:solidFill>
              </a:rPr>
              <a:t>Baryons are any hadron made of three quarks (qqq). For example, protons are 2 up quarks and 1 down quark (uud) and neutrons are 1 up and 2 down quarks (udd). </a:t>
            </a:r>
          </a:p>
        </p:txBody>
      </p:sp>
      <p:sp>
        <p:nvSpPr>
          <p:cNvPr id="34819" name="Rectangle 3"/>
          <p:cNvSpPr>
            <a:spLocks noChangeArrowheads="1"/>
          </p:cNvSpPr>
          <p:nvPr/>
        </p:nvSpPr>
        <p:spPr bwMode="auto">
          <a:xfrm>
            <a:off x="3429000" y="685800"/>
            <a:ext cx="2286000" cy="701675"/>
          </a:xfrm>
          <a:prstGeom prst="rect">
            <a:avLst/>
          </a:prstGeom>
          <a:noFill/>
          <a:ln w="9525">
            <a:noFill/>
            <a:miter lim="800000"/>
            <a:headEnd/>
            <a:tailEnd/>
          </a:ln>
          <a:effectLst/>
        </p:spPr>
        <p:txBody>
          <a:bodyPr>
            <a:spAutoFit/>
          </a:bodyPr>
          <a:lstStyle/>
          <a:p>
            <a:r>
              <a:rPr lang="en-US" sz="4000">
                <a:solidFill>
                  <a:srgbClr val="6600FF"/>
                </a:solidFill>
              </a:rPr>
              <a:t>Baryons</a:t>
            </a:r>
          </a:p>
        </p:txBody>
      </p:sp>
      <p:pic>
        <p:nvPicPr>
          <p:cNvPr id="34820" name="Picture 4" descr="C:\R. Cram Enterprises\presentations\elephants3.gif"/>
          <p:cNvPicPr>
            <a:picLocks noChangeAspect="1" noChangeArrowheads="1"/>
          </p:cNvPicPr>
          <p:nvPr/>
        </p:nvPicPr>
        <p:blipFill>
          <a:blip r:embed="rId2"/>
          <a:srcRect/>
          <a:stretch>
            <a:fillRect/>
          </a:stretch>
        </p:blipFill>
        <p:spPr bwMode="auto">
          <a:xfrm>
            <a:off x="1066800" y="4648200"/>
            <a:ext cx="6781800" cy="13716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09600" y="1676400"/>
            <a:ext cx="8001000" cy="1190625"/>
          </a:xfrm>
          <a:prstGeom prst="rect">
            <a:avLst/>
          </a:prstGeom>
          <a:noFill/>
          <a:ln w="9525">
            <a:noFill/>
            <a:miter lim="800000"/>
            <a:headEnd/>
            <a:tailEnd/>
          </a:ln>
          <a:effectLst/>
        </p:spPr>
        <p:txBody>
          <a:bodyPr>
            <a:spAutoFit/>
          </a:bodyPr>
          <a:lstStyle/>
          <a:p>
            <a:r>
              <a:rPr lang="en-US">
                <a:solidFill>
                  <a:schemeClr val="accent2"/>
                </a:solidFill>
              </a:rPr>
              <a:t>Mesons contain one quark and one antiquark.</a:t>
            </a:r>
          </a:p>
        </p:txBody>
      </p:sp>
      <p:sp>
        <p:nvSpPr>
          <p:cNvPr id="35843" name="Rectangle 3"/>
          <p:cNvSpPr>
            <a:spLocks noChangeArrowheads="1"/>
          </p:cNvSpPr>
          <p:nvPr/>
        </p:nvSpPr>
        <p:spPr bwMode="auto">
          <a:xfrm>
            <a:off x="3429000" y="714375"/>
            <a:ext cx="1822450" cy="701675"/>
          </a:xfrm>
          <a:prstGeom prst="rect">
            <a:avLst/>
          </a:prstGeom>
          <a:noFill/>
          <a:ln w="9525">
            <a:noFill/>
            <a:miter lim="800000"/>
            <a:headEnd/>
            <a:tailEnd/>
          </a:ln>
          <a:effectLst/>
        </p:spPr>
        <p:txBody>
          <a:bodyPr wrap="none">
            <a:spAutoFit/>
          </a:bodyPr>
          <a:lstStyle/>
          <a:p>
            <a:r>
              <a:rPr lang="en-US" sz="4000">
                <a:solidFill>
                  <a:srgbClr val="FF3300"/>
                </a:solidFill>
              </a:rPr>
              <a:t>Mesons</a:t>
            </a:r>
            <a:endParaRPr lang="en-US">
              <a:solidFill>
                <a:schemeClr val="accent2"/>
              </a:solidFill>
            </a:endParaRPr>
          </a:p>
        </p:txBody>
      </p:sp>
      <p:pic>
        <p:nvPicPr>
          <p:cNvPr id="35844" name="Picture 4" descr="C:\R. Cram Enterprises\presentations\elephants2.gif"/>
          <p:cNvPicPr>
            <a:picLocks noChangeAspect="1" noChangeArrowheads="1"/>
          </p:cNvPicPr>
          <p:nvPr/>
        </p:nvPicPr>
        <p:blipFill>
          <a:blip r:embed="rId2"/>
          <a:srcRect/>
          <a:stretch>
            <a:fillRect/>
          </a:stretch>
        </p:blipFill>
        <p:spPr bwMode="auto">
          <a:xfrm>
            <a:off x="2438400" y="3429000"/>
            <a:ext cx="3962400" cy="150971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R. Cram Enterprises\presentations\generation_chart.gif"/>
          <p:cNvPicPr>
            <a:picLocks noChangeAspect="1" noChangeArrowheads="1"/>
          </p:cNvPicPr>
          <p:nvPr/>
        </p:nvPicPr>
        <p:blipFill>
          <a:blip r:embed="rId2"/>
          <a:srcRect/>
          <a:stretch>
            <a:fillRect/>
          </a:stretch>
        </p:blipFill>
        <p:spPr bwMode="auto">
          <a:xfrm>
            <a:off x="2590800" y="762000"/>
            <a:ext cx="4333875" cy="52578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04800" y="0"/>
            <a:ext cx="8534400" cy="3387725"/>
          </a:xfrm>
          <a:prstGeom prst="rect">
            <a:avLst/>
          </a:prstGeom>
          <a:noFill/>
          <a:ln w="9525">
            <a:noFill/>
            <a:miter lim="800000"/>
            <a:headEnd/>
            <a:tailEnd/>
          </a:ln>
          <a:effectLst/>
        </p:spPr>
        <p:txBody>
          <a:bodyPr>
            <a:spAutoFit/>
          </a:bodyPr>
          <a:lstStyle/>
          <a:p>
            <a:r>
              <a:rPr lang="en-US">
                <a:solidFill>
                  <a:schemeClr val="tx1"/>
                </a:solidFill>
              </a:rPr>
              <a:t>Notice that both quarks and leptons exist in 3 distinct sets. We call each of these sets a generation of matter particles. A generation is a set of one of each charge type of quark and lepton. Each generation tends to be heavier than the previous set.</a:t>
            </a:r>
            <a:endParaRPr lang="en-US">
              <a:solidFill>
                <a:srgbClr val="FFCC00"/>
              </a:solidFill>
            </a:endParaRPr>
          </a:p>
        </p:txBody>
      </p:sp>
      <p:pic>
        <p:nvPicPr>
          <p:cNvPr id="37891" name="Picture 3" descr="C:\R. Cram Enterprises\presentations\generation_chart.gif"/>
          <p:cNvPicPr>
            <a:picLocks noChangeAspect="1" noChangeArrowheads="1"/>
          </p:cNvPicPr>
          <p:nvPr/>
        </p:nvPicPr>
        <p:blipFill>
          <a:blip r:embed="rId2"/>
          <a:srcRect/>
          <a:stretch>
            <a:fillRect/>
          </a:stretch>
        </p:blipFill>
        <p:spPr bwMode="auto">
          <a:xfrm>
            <a:off x="3505200" y="3505200"/>
            <a:ext cx="2590800" cy="287655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04800" y="228600"/>
            <a:ext cx="8610600" cy="2654300"/>
          </a:xfrm>
          <a:prstGeom prst="rect">
            <a:avLst/>
          </a:prstGeom>
          <a:noFill/>
          <a:ln w="9525">
            <a:noFill/>
            <a:miter lim="800000"/>
            <a:headEnd/>
            <a:tailEnd/>
          </a:ln>
          <a:effectLst/>
        </p:spPr>
        <p:txBody>
          <a:bodyPr>
            <a:spAutoFit/>
          </a:bodyPr>
          <a:lstStyle/>
          <a:p>
            <a:pPr>
              <a:spcBef>
                <a:spcPct val="50000"/>
              </a:spcBef>
            </a:pPr>
            <a:r>
              <a:rPr lang="en-US" sz="2800">
                <a:solidFill>
                  <a:schemeClr val="accent1"/>
                </a:solidFill>
              </a:rPr>
              <a:t>Third generation quarks (top/bottom) and leptons (t-neutrino and tau) are larger than their second generation cousins.  Also, third generation quarks and leptons only live a micro second.  They are very unstable and immediately decay into second generation quarks and leptons.</a:t>
            </a:r>
          </a:p>
        </p:txBody>
      </p:sp>
      <p:pic>
        <p:nvPicPr>
          <p:cNvPr id="77827" name="Picture 3" descr="C:\R. Cram Enterprises\presentations\generation_chart.gif"/>
          <p:cNvPicPr>
            <a:picLocks noChangeAspect="1" noChangeArrowheads="1"/>
          </p:cNvPicPr>
          <p:nvPr/>
        </p:nvPicPr>
        <p:blipFill>
          <a:blip r:embed="rId2"/>
          <a:srcRect/>
          <a:stretch>
            <a:fillRect/>
          </a:stretch>
        </p:blipFill>
        <p:spPr bwMode="auto">
          <a:xfrm>
            <a:off x="3886200" y="2514600"/>
            <a:ext cx="4724400" cy="43434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026" descr="C:\R. Cram Enterprises\presentations\generation_chart.gif"/>
          <p:cNvPicPr>
            <a:picLocks noChangeAspect="1" noChangeArrowheads="1"/>
          </p:cNvPicPr>
          <p:nvPr/>
        </p:nvPicPr>
        <p:blipFill>
          <a:blip r:embed="rId2"/>
          <a:srcRect/>
          <a:stretch>
            <a:fillRect/>
          </a:stretch>
        </p:blipFill>
        <p:spPr bwMode="auto">
          <a:xfrm>
            <a:off x="4267200" y="2057400"/>
            <a:ext cx="4876800" cy="4800600"/>
          </a:xfrm>
          <a:prstGeom prst="rect">
            <a:avLst/>
          </a:prstGeom>
          <a:noFill/>
        </p:spPr>
      </p:pic>
      <p:sp>
        <p:nvSpPr>
          <p:cNvPr id="78851" name="Text Box 1027"/>
          <p:cNvSpPr txBox="1">
            <a:spLocks noChangeArrowheads="1"/>
          </p:cNvSpPr>
          <p:nvPr/>
        </p:nvSpPr>
        <p:spPr bwMode="auto">
          <a:xfrm>
            <a:off x="609600" y="0"/>
            <a:ext cx="8229600" cy="2528888"/>
          </a:xfrm>
          <a:prstGeom prst="rect">
            <a:avLst/>
          </a:prstGeom>
          <a:noFill/>
          <a:ln w="9525">
            <a:noFill/>
            <a:miter lim="800000"/>
            <a:headEnd/>
            <a:tailEnd/>
          </a:ln>
          <a:effectLst/>
        </p:spPr>
        <p:txBody>
          <a:bodyPr>
            <a:spAutoFit/>
          </a:bodyPr>
          <a:lstStyle/>
          <a:p>
            <a:pPr>
              <a:spcBef>
                <a:spcPct val="50000"/>
              </a:spcBef>
            </a:pPr>
            <a:r>
              <a:rPr lang="en-US" sz="3200">
                <a:solidFill>
                  <a:srgbClr val="FF3300"/>
                </a:solidFill>
              </a:rPr>
              <a:t>Second generation quarks (charm/strange) and leptons (u-neutrino/muon) are also very unstable and they immediately decay into first generation quarks (up/down) and leptons (e-neutrino/electron).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09600" y="228600"/>
            <a:ext cx="8229600" cy="3503613"/>
          </a:xfrm>
          <a:prstGeom prst="rect">
            <a:avLst/>
          </a:prstGeom>
          <a:noFill/>
          <a:ln w="9525">
            <a:noFill/>
            <a:miter lim="800000"/>
            <a:headEnd/>
            <a:tailEnd/>
          </a:ln>
          <a:effectLst/>
        </p:spPr>
        <p:txBody>
          <a:bodyPr>
            <a:spAutoFit/>
          </a:bodyPr>
          <a:lstStyle/>
          <a:p>
            <a:r>
              <a:rPr lang="en-US" sz="3200" u="sng">
                <a:solidFill>
                  <a:srgbClr val="FF3300"/>
                </a:solidFill>
              </a:rPr>
              <a:t>All visible matter in the universe is made from the first generation of matter particles-</a:t>
            </a:r>
          </a:p>
          <a:p>
            <a:r>
              <a:rPr lang="en-US" sz="3200">
                <a:solidFill>
                  <a:srgbClr val="0099FF"/>
                </a:solidFill>
              </a:rPr>
              <a:t>up and down quarks and electrons. Second and third generation particles are unstable, and decay into first generation particles. All the stable matter in the universe is made from first generation particles. </a:t>
            </a:r>
          </a:p>
        </p:txBody>
      </p:sp>
      <p:pic>
        <p:nvPicPr>
          <p:cNvPr id="38915" name="Picture 3" descr="C:\R. Cram Enterprises\presentations\generation_chart.gif"/>
          <p:cNvPicPr>
            <a:picLocks noChangeAspect="1" noChangeArrowheads="1"/>
          </p:cNvPicPr>
          <p:nvPr/>
        </p:nvPicPr>
        <p:blipFill>
          <a:blip r:embed="rId2"/>
          <a:srcRect/>
          <a:stretch>
            <a:fillRect/>
          </a:stretch>
        </p:blipFill>
        <p:spPr bwMode="auto">
          <a:xfrm>
            <a:off x="5562600" y="3200400"/>
            <a:ext cx="3581400" cy="36576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026"/>
          <p:cNvSpPr txBox="1">
            <a:spLocks noChangeArrowheads="1"/>
          </p:cNvSpPr>
          <p:nvPr/>
        </p:nvSpPr>
        <p:spPr bwMode="auto">
          <a:xfrm>
            <a:off x="1066800" y="381000"/>
            <a:ext cx="7315200" cy="1739900"/>
          </a:xfrm>
          <a:prstGeom prst="rect">
            <a:avLst/>
          </a:prstGeom>
          <a:noFill/>
          <a:ln w="9525">
            <a:noFill/>
            <a:miter lim="800000"/>
            <a:headEnd/>
            <a:tailEnd/>
          </a:ln>
          <a:effectLst/>
        </p:spPr>
        <p:txBody>
          <a:bodyPr>
            <a:spAutoFit/>
          </a:bodyPr>
          <a:lstStyle/>
          <a:p>
            <a:pPr>
              <a:spcBef>
                <a:spcPct val="50000"/>
              </a:spcBef>
            </a:pPr>
            <a:r>
              <a:rPr lang="en-US">
                <a:solidFill>
                  <a:srgbClr val="990000"/>
                </a:solidFill>
              </a:rPr>
              <a:t>Some third and second generation particles only live for a billionth of a billionth of a second.</a:t>
            </a:r>
          </a:p>
        </p:txBody>
      </p:sp>
      <p:sp>
        <p:nvSpPr>
          <p:cNvPr id="110595" name="Text Box 1027"/>
          <p:cNvSpPr txBox="1">
            <a:spLocks noChangeArrowheads="1"/>
          </p:cNvSpPr>
          <p:nvPr/>
        </p:nvSpPr>
        <p:spPr bwMode="auto">
          <a:xfrm>
            <a:off x="1143000" y="3962400"/>
            <a:ext cx="6934200" cy="2289175"/>
          </a:xfrm>
          <a:prstGeom prst="rect">
            <a:avLst/>
          </a:prstGeom>
          <a:noFill/>
          <a:ln w="9525">
            <a:noFill/>
            <a:miter lim="800000"/>
            <a:headEnd/>
            <a:tailEnd/>
          </a:ln>
          <a:effectLst/>
        </p:spPr>
        <p:txBody>
          <a:bodyPr>
            <a:spAutoFit/>
          </a:bodyPr>
          <a:lstStyle/>
          <a:p>
            <a:pPr>
              <a:spcBef>
                <a:spcPct val="50000"/>
              </a:spcBef>
            </a:pPr>
            <a:r>
              <a:rPr lang="en-US"/>
              <a:t>If their life is so short because they decay into first generation particles, how can scientists find them to study their behavior?</a:t>
            </a:r>
          </a:p>
        </p:txBody>
      </p:sp>
      <p:pic>
        <p:nvPicPr>
          <p:cNvPr id="110596" name="Picture 1028" descr="E:\IMAGES.WMF\SPORTS\OTHER\SPOOT068.WMF"/>
          <p:cNvPicPr>
            <a:picLocks noChangeAspect="1" noChangeArrowheads="1"/>
          </p:cNvPicPr>
          <p:nvPr/>
        </p:nvPicPr>
        <p:blipFill>
          <a:blip r:embed="rId2"/>
          <a:srcRect/>
          <a:stretch>
            <a:fillRect/>
          </a:stretch>
        </p:blipFill>
        <p:spPr bwMode="auto">
          <a:xfrm>
            <a:off x="6172200" y="1752600"/>
            <a:ext cx="1905000" cy="19812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1027"/>
          <p:cNvSpPr>
            <a:spLocks noChangeArrowheads="1"/>
          </p:cNvSpPr>
          <p:nvPr/>
        </p:nvSpPr>
        <p:spPr bwMode="auto">
          <a:xfrm>
            <a:off x="609600" y="533400"/>
            <a:ext cx="8534400" cy="3937000"/>
          </a:xfrm>
          <a:prstGeom prst="rect">
            <a:avLst/>
          </a:prstGeom>
          <a:noFill/>
          <a:ln w="9525">
            <a:noFill/>
            <a:miter lim="800000"/>
            <a:headEnd/>
            <a:tailEnd/>
          </a:ln>
          <a:effectLst/>
        </p:spPr>
        <p:txBody>
          <a:bodyPr>
            <a:spAutoFit/>
          </a:bodyPr>
          <a:lstStyle/>
          <a:p>
            <a:r>
              <a:rPr lang="en-US">
                <a:solidFill>
                  <a:srgbClr val="990099"/>
                </a:solidFill>
              </a:rPr>
              <a:t>When physicist wants to use particles from Generation I to produce particles from Generation II and III, all they have to do is put the low-mass particles into an accelerator, give them a lot of kinetic energy (speed), and then collide them together.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026"/>
          <p:cNvSpPr txBox="1">
            <a:spLocks noChangeArrowheads="1"/>
          </p:cNvSpPr>
          <p:nvPr/>
        </p:nvSpPr>
        <p:spPr bwMode="auto">
          <a:xfrm>
            <a:off x="914400" y="838200"/>
            <a:ext cx="7391400" cy="1739900"/>
          </a:xfrm>
          <a:prstGeom prst="rect">
            <a:avLst/>
          </a:prstGeom>
          <a:noFill/>
          <a:ln w="9525">
            <a:noFill/>
            <a:miter lim="800000"/>
            <a:headEnd/>
            <a:tailEnd/>
          </a:ln>
          <a:effectLst/>
        </p:spPr>
        <p:txBody>
          <a:bodyPr>
            <a:spAutoFit/>
          </a:bodyPr>
          <a:lstStyle/>
          <a:p>
            <a:pPr>
              <a:spcBef>
                <a:spcPct val="50000"/>
              </a:spcBef>
            </a:pPr>
            <a:r>
              <a:rPr lang="en-US">
                <a:solidFill>
                  <a:srgbClr val="0099FF"/>
                </a:solidFill>
              </a:rPr>
              <a:t>Scientists soon discovered that atoms were not tiny spheres, but rather had a center called a nucleus.</a:t>
            </a:r>
          </a:p>
        </p:txBody>
      </p:sp>
      <p:pic>
        <p:nvPicPr>
          <p:cNvPr id="49158" name="Picture 1030" descr="E:\IMAGES.WMF\SCI_TECH\OTHER\S_TOT003.WMF"/>
          <p:cNvPicPr>
            <a:picLocks noChangeAspect="1" noChangeArrowheads="1"/>
          </p:cNvPicPr>
          <p:nvPr/>
        </p:nvPicPr>
        <p:blipFill>
          <a:blip r:embed="rId3"/>
          <a:srcRect/>
          <a:stretch>
            <a:fillRect/>
          </a:stretch>
        </p:blipFill>
        <p:spPr bwMode="auto">
          <a:xfrm>
            <a:off x="3200400" y="3124200"/>
            <a:ext cx="25908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9158"/>
                                        </p:tgtEl>
                                        <p:attrNameLst>
                                          <p:attrName>style.visibility</p:attrName>
                                        </p:attrNameLst>
                                      </p:cBhvr>
                                      <p:to>
                                        <p:strVal val="visible"/>
                                      </p:to>
                                    </p:set>
                                    <p:anim calcmode="lin" valueType="num">
                                      <p:cBhvr additive="base">
                                        <p:cTn id="7" dur="500" fill="hold"/>
                                        <p:tgtEl>
                                          <p:spTgt spid="49158"/>
                                        </p:tgtEl>
                                        <p:attrNameLst>
                                          <p:attrName>ppt_x</p:attrName>
                                        </p:attrNameLst>
                                      </p:cBhvr>
                                      <p:tavLst>
                                        <p:tav tm="0">
                                          <p:val>
                                            <p:strVal val="#ppt_x"/>
                                          </p:val>
                                        </p:tav>
                                        <p:tav tm="100000">
                                          <p:val>
                                            <p:strVal val="#ppt_x"/>
                                          </p:val>
                                        </p:tav>
                                      </p:tavLst>
                                    </p:anim>
                                    <p:anim calcmode="lin" valueType="num">
                                      <p:cBhvr additive="base">
                                        <p:cTn id="8" dur="500" fill="hold"/>
                                        <p:tgtEl>
                                          <p:spTgt spid="491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457200" y="685800"/>
            <a:ext cx="8382000" cy="3937000"/>
          </a:xfrm>
          <a:prstGeom prst="rect">
            <a:avLst/>
          </a:prstGeom>
          <a:noFill/>
          <a:ln w="9525">
            <a:noFill/>
            <a:miter lim="800000"/>
            <a:headEnd/>
            <a:tailEnd/>
          </a:ln>
          <a:effectLst/>
        </p:spPr>
        <p:txBody>
          <a:bodyPr>
            <a:spAutoFit/>
          </a:bodyPr>
          <a:lstStyle/>
          <a:p>
            <a:r>
              <a:rPr lang="en-US">
                <a:solidFill>
                  <a:schemeClr val="accent1"/>
                </a:solidFill>
              </a:rPr>
              <a:t>During this collision, the particle's kinetic energy </a:t>
            </a:r>
            <a:r>
              <a:rPr lang="en-US">
                <a:solidFill>
                  <a:srgbClr val="FF0000"/>
                </a:solidFill>
              </a:rPr>
              <a:t>(from almost the speed of light)</a:t>
            </a:r>
            <a:r>
              <a:rPr lang="en-US">
                <a:solidFill>
                  <a:schemeClr val="accent1"/>
                </a:solidFill>
              </a:rPr>
              <a:t> is converted into the formation of new massive particles. It is through this process that we can create massive unstable particles and study their properties.</a:t>
            </a:r>
            <a:r>
              <a:rPr lang="en-US" sz="2400" b="0">
                <a:solidFill>
                  <a:schemeClr val="tx1"/>
                </a:solidFill>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762000" y="838200"/>
            <a:ext cx="7543800" cy="4486275"/>
          </a:xfrm>
          <a:prstGeom prst="rect">
            <a:avLst/>
          </a:prstGeom>
          <a:noFill/>
          <a:ln w="9525">
            <a:noFill/>
            <a:miter lim="800000"/>
            <a:headEnd/>
            <a:tailEnd/>
          </a:ln>
          <a:effectLst/>
        </p:spPr>
        <p:txBody>
          <a:bodyPr>
            <a:spAutoFit/>
          </a:bodyPr>
          <a:lstStyle/>
          <a:p>
            <a:pPr>
              <a:spcBef>
                <a:spcPct val="50000"/>
              </a:spcBef>
            </a:pPr>
            <a:r>
              <a:rPr lang="en-US"/>
              <a:t>These new, unstable particles from Generation II and III are created from the collision and immediately escape from the confines of the nucleus.  Their escaping trails are photographed.  Each particle has a different trail, thus they are identified.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ChangeArrowheads="1"/>
          </p:cNvSpPr>
          <p:nvPr/>
        </p:nvSpPr>
        <p:spPr bwMode="auto">
          <a:xfrm>
            <a:off x="228600" y="0"/>
            <a:ext cx="8915400" cy="2041525"/>
          </a:xfrm>
          <a:prstGeom prst="rect">
            <a:avLst/>
          </a:prstGeom>
          <a:noFill/>
          <a:ln w="9525">
            <a:noFill/>
            <a:miter lim="800000"/>
            <a:headEnd/>
            <a:tailEnd/>
          </a:ln>
          <a:effectLst/>
        </p:spPr>
        <p:txBody>
          <a:bodyPr>
            <a:spAutoFit/>
          </a:bodyPr>
          <a:lstStyle/>
          <a:p>
            <a:r>
              <a:rPr lang="en-US" sz="3200">
                <a:solidFill>
                  <a:srgbClr val="990000"/>
                </a:solidFill>
              </a:rPr>
              <a:t>It is as if you stage a head-on collision between two strawberries and get several new strawberries, lots of tiny acorns, a banana, a few pears, an apple, a walnut, and a plum. </a:t>
            </a:r>
          </a:p>
        </p:txBody>
      </p:sp>
      <p:pic>
        <p:nvPicPr>
          <p:cNvPr id="112643" name="Picture 1027" descr="C:\R. Cram Enterprises\presentations\fruit_explode.gif"/>
          <p:cNvPicPr>
            <a:picLocks noChangeAspect="1" noChangeArrowheads="1"/>
          </p:cNvPicPr>
          <p:nvPr/>
        </p:nvPicPr>
        <p:blipFill>
          <a:blip r:embed="rId2"/>
          <a:srcRect/>
          <a:stretch>
            <a:fillRect/>
          </a:stretch>
        </p:blipFill>
        <p:spPr bwMode="auto">
          <a:xfrm>
            <a:off x="2133600" y="2438400"/>
            <a:ext cx="5181600" cy="386715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1026"/>
          <p:cNvSpPr txBox="1">
            <a:spLocks noChangeArrowheads="1"/>
          </p:cNvSpPr>
          <p:nvPr/>
        </p:nvSpPr>
        <p:spPr bwMode="auto">
          <a:xfrm>
            <a:off x="381000" y="304800"/>
            <a:ext cx="8458200" cy="1190625"/>
          </a:xfrm>
          <a:prstGeom prst="rect">
            <a:avLst/>
          </a:prstGeom>
          <a:noFill/>
          <a:ln w="9525">
            <a:noFill/>
            <a:miter lim="800000"/>
            <a:headEnd/>
            <a:tailEnd/>
          </a:ln>
          <a:effectLst/>
        </p:spPr>
        <p:txBody>
          <a:bodyPr>
            <a:spAutoFit/>
          </a:bodyPr>
          <a:lstStyle/>
          <a:p>
            <a:pPr>
              <a:spcBef>
                <a:spcPct val="50000"/>
              </a:spcBef>
            </a:pPr>
            <a:r>
              <a:rPr lang="en-US">
                <a:solidFill>
                  <a:srgbClr val="000066"/>
                </a:solidFill>
              </a:rPr>
              <a:t>How can you take two small things and create many larger things from them?</a:t>
            </a:r>
          </a:p>
        </p:txBody>
      </p:sp>
      <p:sp>
        <p:nvSpPr>
          <p:cNvPr id="113667" name="Text Box 1027"/>
          <p:cNvSpPr txBox="1">
            <a:spLocks noChangeArrowheads="1"/>
          </p:cNvSpPr>
          <p:nvPr/>
        </p:nvSpPr>
        <p:spPr bwMode="auto">
          <a:xfrm>
            <a:off x="381000" y="3124200"/>
            <a:ext cx="7543800" cy="1190625"/>
          </a:xfrm>
          <a:prstGeom prst="rect">
            <a:avLst/>
          </a:prstGeom>
          <a:noFill/>
          <a:ln w="9525">
            <a:noFill/>
            <a:miter lim="800000"/>
            <a:headEnd/>
            <a:tailEnd/>
          </a:ln>
          <a:effectLst/>
        </p:spPr>
        <p:txBody>
          <a:bodyPr>
            <a:spAutoFit/>
          </a:bodyPr>
          <a:lstStyle/>
          <a:p>
            <a:pPr>
              <a:spcBef>
                <a:spcPct val="50000"/>
              </a:spcBef>
            </a:pPr>
            <a:r>
              <a:rPr lang="en-US">
                <a:solidFill>
                  <a:srgbClr val="FF6600"/>
                </a:solidFill>
              </a:rPr>
              <a:t>By converting their energy into material!</a:t>
            </a:r>
          </a:p>
        </p:txBody>
      </p:sp>
      <p:sp>
        <p:nvSpPr>
          <p:cNvPr id="113668" name="Text Box 1028"/>
          <p:cNvSpPr txBox="1">
            <a:spLocks noChangeArrowheads="1"/>
          </p:cNvSpPr>
          <p:nvPr/>
        </p:nvSpPr>
        <p:spPr bwMode="auto">
          <a:xfrm>
            <a:off x="381000" y="1752600"/>
            <a:ext cx="7848600" cy="1190625"/>
          </a:xfrm>
          <a:prstGeom prst="rect">
            <a:avLst/>
          </a:prstGeom>
          <a:noFill/>
          <a:ln w="9525">
            <a:noFill/>
            <a:miter lim="800000"/>
            <a:headEnd/>
            <a:tailEnd/>
          </a:ln>
          <a:effectLst/>
        </p:spPr>
        <p:txBody>
          <a:bodyPr>
            <a:spAutoFit/>
          </a:bodyPr>
          <a:lstStyle/>
          <a:p>
            <a:pPr>
              <a:spcBef>
                <a:spcPct val="50000"/>
              </a:spcBef>
            </a:pPr>
            <a:r>
              <a:rPr lang="en-US"/>
              <a:t>By converting their speed (kinetic energy) into matter!</a:t>
            </a:r>
          </a:p>
        </p:txBody>
      </p:sp>
      <p:pic>
        <p:nvPicPr>
          <p:cNvPr id="113669" name="Picture 1029" descr="C:\R. Cram Enterprises\presentations\einstein_sez.gif"/>
          <p:cNvPicPr>
            <a:picLocks noChangeAspect="1" noChangeArrowheads="1"/>
          </p:cNvPicPr>
          <p:nvPr/>
        </p:nvPicPr>
        <p:blipFill>
          <a:blip r:embed="rId2"/>
          <a:srcRect/>
          <a:stretch>
            <a:fillRect/>
          </a:stretch>
        </p:blipFill>
        <p:spPr bwMode="auto">
          <a:xfrm>
            <a:off x="4419600" y="4038600"/>
            <a:ext cx="3886200" cy="2438400"/>
          </a:xfrm>
          <a:prstGeom prst="rect">
            <a:avLst/>
          </a:prstGeom>
          <a:noFill/>
        </p:spPr>
      </p:pic>
      <p:pic>
        <p:nvPicPr>
          <p:cNvPr id="113671" name="Picture 1031" descr="C:\R. Cram Enterprises\presentations\emc.gif"/>
          <p:cNvPicPr>
            <a:picLocks noChangeAspect="1" noChangeArrowheads="1"/>
          </p:cNvPicPr>
          <p:nvPr/>
        </p:nvPicPr>
        <p:blipFill>
          <a:blip r:embed="rId3"/>
          <a:srcRect/>
          <a:stretch>
            <a:fillRect/>
          </a:stretch>
        </p:blipFill>
        <p:spPr bwMode="auto">
          <a:xfrm flipV="1">
            <a:off x="990600" y="4343400"/>
            <a:ext cx="2438400" cy="9144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457200" y="1371600"/>
            <a:ext cx="7848600" cy="1739900"/>
          </a:xfrm>
          <a:prstGeom prst="rect">
            <a:avLst/>
          </a:prstGeom>
          <a:noFill/>
          <a:ln w="9525">
            <a:noFill/>
            <a:miter lim="800000"/>
            <a:headEnd/>
            <a:tailEnd/>
          </a:ln>
          <a:effectLst/>
        </p:spPr>
        <p:txBody>
          <a:bodyPr>
            <a:spAutoFit/>
          </a:bodyPr>
          <a:lstStyle/>
          <a:p>
            <a:pPr>
              <a:spcBef>
                <a:spcPct val="50000"/>
              </a:spcBef>
            </a:pPr>
            <a:r>
              <a:rPr lang="en-US"/>
              <a:t>A neutron can be changed into a proton and in the process give off a created electron as an energy loss!!!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1219200" y="1447800"/>
            <a:ext cx="6629400" cy="2838450"/>
          </a:xfrm>
          <a:prstGeom prst="rect">
            <a:avLst/>
          </a:prstGeom>
          <a:noFill/>
          <a:ln w="9525">
            <a:noFill/>
            <a:miter lim="800000"/>
            <a:headEnd/>
            <a:tailEnd/>
          </a:ln>
          <a:effectLst/>
        </p:spPr>
        <p:txBody>
          <a:bodyPr>
            <a:spAutoFit/>
          </a:bodyPr>
          <a:lstStyle/>
          <a:p>
            <a:pPr>
              <a:spcBef>
                <a:spcPct val="50000"/>
              </a:spcBef>
            </a:pPr>
            <a:r>
              <a:rPr lang="en-US"/>
              <a:t>This video shows how particle acceleration is accomplished and the trails from escaping II and III Generation particles are photographed.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685800" y="1143000"/>
            <a:ext cx="7924800" cy="1555750"/>
          </a:xfrm>
          <a:prstGeom prst="rect">
            <a:avLst/>
          </a:prstGeom>
          <a:noFill/>
          <a:ln w="9525">
            <a:noFill/>
            <a:miter lim="800000"/>
            <a:headEnd/>
            <a:tailEnd/>
          </a:ln>
          <a:effectLst/>
        </p:spPr>
        <p:txBody>
          <a:bodyPr>
            <a:spAutoFit/>
          </a:bodyPr>
          <a:lstStyle/>
          <a:p>
            <a:pPr>
              <a:spcBef>
                <a:spcPct val="50000"/>
              </a:spcBef>
            </a:pPr>
            <a:r>
              <a:rPr lang="en-US" sz="4800">
                <a:solidFill>
                  <a:schemeClr val="bg2"/>
                </a:solidFill>
              </a:rPr>
              <a:t>Now back to our discussion about the atom.</a:t>
            </a:r>
          </a:p>
        </p:txBody>
      </p:sp>
      <p:pic>
        <p:nvPicPr>
          <p:cNvPr id="168963" name="Picture 3" descr="E:\IMAGES.WMF\SCI_TECH\OTHER\S_TOT005.WMF"/>
          <p:cNvPicPr>
            <a:picLocks noChangeAspect="1" noChangeArrowheads="1"/>
          </p:cNvPicPr>
          <p:nvPr/>
        </p:nvPicPr>
        <p:blipFill>
          <a:blip r:embed="rId2"/>
          <a:srcRect/>
          <a:stretch>
            <a:fillRect/>
          </a:stretch>
        </p:blipFill>
        <p:spPr bwMode="auto">
          <a:xfrm>
            <a:off x="3048000" y="3276600"/>
            <a:ext cx="3352800" cy="2667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04800" y="533400"/>
            <a:ext cx="8839200" cy="1190625"/>
          </a:xfrm>
          <a:prstGeom prst="rect">
            <a:avLst/>
          </a:prstGeom>
          <a:noFill/>
          <a:ln w="9525">
            <a:noFill/>
            <a:miter lim="800000"/>
            <a:headEnd/>
            <a:tailEnd/>
          </a:ln>
          <a:effectLst/>
        </p:spPr>
        <p:txBody>
          <a:bodyPr>
            <a:spAutoFit/>
          </a:bodyPr>
          <a:lstStyle/>
          <a:p>
            <a:r>
              <a:rPr lang="en-US">
                <a:solidFill>
                  <a:srgbClr val="008000"/>
                </a:solidFill>
              </a:rPr>
              <a:t>We have now discussed the matter particles described by the Standard Model.</a:t>
            </a:r>
            <a:r>
              <a:rPr lang="en-US" sz="2400" b="0">
                <a:solidFill>
                  <a:schemeClr val="tx1"/>
                </a:solidFill>
              </a:rPr>
              <a:t> </a:t>
            </a:r>
          </a:p>
        </p:txBody>
      </p:sp>
      <p:pic>
        <p:nvPicPr>
          <p:cNvPr id="39939" name="Picture 3" descr="C:\R. Cram Enterprises\presentations\matter_chart_sum.gif"/>
          <p:cNvPicPr>
            <a:picLocks noChangeAspect="1" noChangeArrowheads="1"/>
          </p:cNvPicPr>
          <p:nvPr/>
        </p:nvPicPr>
        <p:blipFill>
          <a:blip r:embed="rId2"/>
          <a:srcRect/>
          <a:stretch>
            <a:fillRect/>
          </a:stretch>
        </p:blipFill>
        <p:spPr bwMode="auto">
          <a:xfrm>
            <a:off x="990600" y="2209800"/>
            <a:ext cx="7162800" cy="35052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231775"/>
            <a:ext cx="8229600" cy="4668838"/>
          </a:xfrm>
          <a:prstGeom prst="rect">
            <a:avLst/>
          </a:prstGeom>
          <a:noFill/>
          <a:ln w="9525">
            <a:noFill/>
            <a:miter lim="800000"/>
            <a:headEnd/>
            <a:tailEnd/>
          </a:ln>
          <a:effectLst/>
        </p:spPr>
        <p:txBody>
          <a:bodyPr>
            <a:spAutoFit/>
          </a:bodyPr>
          <a:lstStyle/>
          <a:p>
            <a:r>
              <a:rPr lang="en-US">
                <a:solidFill>
                  <a:srgbClr val="FF3300"/>
                </a:solidFill>
              </a:rPr>
              <a:t>        We have answered the question,</a:t>
            </a:r>
          </a:p>
          <a:p>
            <a:endParaRPr lang="en-US">
              <a:solidFill>
                <a:srgbClr val="FF3300"/>
              </a:solidFill>
            </a:endParaRPr>
          </a:p>
          <a:p>
            <a:r>
              <a:rPr lang="en-US">
                <a:solidFill>
                  <a:srgbClr val="FF3300"/>
                </a:solidFill>
              </a:rPr>
              <a:t>        </a:t>
            </a:r>
            <a:r>
              <a:rPr lang="en-US">
                <a:solidFill>
                  <a:srgbClr val="008000"/>
                </a:solidFill>
              </a:rPr>
              <a:t>"Of what is the world made?" </a:t>
            </a:r>
          </a:p>
          <a:p>
            <a:endParaRPr lang="en-US">
              <a:solidFill>
                <a:srgbClr val="008000"/>
              </a:solidFill>
            </a:endParaRPr>
          </a:p>
          <a:p>
            <a:endParaRPr lang="en-US">
              <a:solidFill>
                <a:srgbClr val="008000"/>
              </a:solidFill>
            </a:endParaRPr>
          </a:p>
          <a:p>
            <a:endParaRPr lang="en-US">
              <a:solidFill>
                <a:srgbClr val="008000"/>
              </a:solidFill>
            </a:endParaRPr>
          </a:p>
          <a:p>
            <a:r>
              <a:rPr lang="en-US">
                <a:solidFill>
                  <a:srgbClr val="6600FF"/>
                </a:solidFill>
              </a:rPr>
              <a:t>      </a:t>
            </a:r>
            <a:r>
              <a:rPr lang="en-US" sz="4800">
                <a:solidFill>
                  <a:srgbClr val="6600FF"/>
                </a:solidFill>
              </a:rPr>
              <a:t>QUARKS and LEPTONS</a:t>
            </a:r>
            <a:r>
              <a:rPr lang="en-US" sz="4800" b="0">
                <a:solidFill>
                  <a:srgbClr val="6600FF"/>
                </a:solidFill>
              </a:rPr>
              <a:t> </a:t>
            </a:r>
          </a:p>
          <a:p>
            <a:endParaRPr lang="en-US" b="0">
              <a:solidFill>
                <a:srgbClr val="6600FF"/>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81000" y="685800"/>
            <a:ext cx="8305800" cy="5095875"/>
          </a:xfrm>
          <a:prstGeom prst="rect">
            <a:avLst/>
          </a:prstGeom>
          <a:noFill/>
          <a:ln w="9525">
            <a:noFill/>
            <a:miter lim="800000"/>
            <a:headEnd/>
            <a:tailEnd/>
          </a:ln>
          <a:effectLst/>
        </p:spPr>
        <p:txBody>
          <a:bodyPr>
            <a:spAutoFit/>
          </a:bodyPr>
          <a:lstStyle/>
          <a:p>
            <a:r>
              <a:rPr lang="en-US" b="0">
                <a:solidFill>
                  <a:srgbClr val="FF3300"/>
                </a:solidFill>
              </a:rPr>
              <a:t>That’s all there is: all matter, all earth, wind, fire, water, animals, highways, cars, TV sets, dogs, air, magazines, forests, mountains, grass, food, houses, furniture,</a:t>
            </a:r>
          </a:p>
          <a:p>
            <a:r>
              <a:rPr lang="en-US" b="0">
                <a:solidFill>
                  <a:srgbClr val="FF3300"/>
                </a:solidFill>
              </a:rPr>
              <a:t>people, computers, boats, insects, fish, flesh and blood, wobbling weebles, crying children, spiders in the corner, junk mail, dirty diapers, Keebler Elves, everything: </a:t>
            </a:r>
            <a:r>
              <a:rPr lang="en-US" sz="4000" b="0" u="sng">
                <a:solidFill>
                  <a:srgbClr val="800000"/>
                </a:solidFill>
              </a:rPr>
              <a:t>just quarks and leptons - nothing more.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04800" y="2057400"/>
            <a:ext cx="8382000" cy="1739900"/>
          </a:xfrm>
          <a:prstGeom prst="rect">
            <a:avLst/>
          </a:prstGeom>
          <a:noFill/>
          <a:ln w="9525">
            <a:noFill/>
            <a:miter lim="800000"/>
            <a:headEnd/>
            <a:tailEnd/>
          </a:ln>
          <a:effectLst/>
        </p:spPr>
        <p:txBody>
          <a:bodyPr>
            <a:spAutoFit/>
          </a:bodyPr>
          <a:lstStyle/>
          <a:p>
            <a:r>
              <a:rPr lang="en-US">
                <a:solidFill>
                  <a:srgbClr val="009999"/>
                </a:solidFill>
              </a:rPr>
              <a:t>Today, scientists know that the nucleus of an atom is composed of protons (p) and neutrons (n). </a:t>
            </a:r>
          </a:p>
        </p:txBody>
      </p:sp>
      <p:pic>
        <p:nvPicPr>
          <p:cNvPr id="64515" name="Picture 3" descr="C:\R. Cram Enterprises\presentations\nucleus.gif"/>
          <p:cNvPicPr>
            <a:picLocks noChangeAspect="1" noChangeArrowheads="1"/>
          </p:cNvPicPr>
          <p:nvPr/>
        </p:nvPicPr>
        <p:blipFill>
          <a:blip r:embed="rId5"/>
          <a:srcRect/>
          <a:stretch>
            <a:fillRect/>
          </a:stretch>
        </p:blipFill>
        <p:spPr bwMode="auto">
          <a:xfrm>
            <a:off x="3505200" y="4419600"/>
            <a:ext cx="2114550" cy="2038350"/>
          </a:xfrm>
          <a:prstGeom prst="rect">
            <a:avLst/>
          </a:prstGeom>
          <a:noFill/>
        </p:spPr>
      </p:pic>
      <p:sp>
        <p:nvSpPr>
          <p:cNvPr id="64516" name="Rectangle 4"/>
          <p:cNvSpPr>
            <a:spLocks noChangeArrowheads="1"/>
          </p:cNvSpPr>
          <p:nvPr/>
        </p:nvSpPr>
        <p:spPr bwMode="auto">
          <a:xfrm>
            <a:off x="1143000" y="304800"/>
            <a:ext cx="6858000" cy="701675"/>
          </a:xfrm>
          <a:prstGeom prst="rect">
            <a:avLst/>
          </a:prstGeom>
          <a:noFill/>
          <a:ln w="9525">
            <a:noFill/>
            <a:miter lim="800000"/>
            <a:headEnd/>
            <a:tailEnd/>
          </a:ln>
          <a:effectLst/>
        </p:spPr>
        <p:txBody>
          <a:bodyPr>
            <a:spAutoFit/>
          </a:bodyPr>
          <a:lstStyle/>
          <a:p>
            <a:r>
              <a:rPr lang="en-US" sz="4000">
                <a:solidFill>
                  <a:schemeClr val="tx1"/>
                </a:solidFill>
              </a:rPr>
              <a:t>Is the Nucleus Fundamental?</a:t>
            </a:r>
          </a:p>
        </p:txBody>
      </p:sp>
      <p:sp>
        <p:nvSpPr>
          <p:cNvPr id="64517" name="Text Box 5"/>
          <p:cNvSpPr txBox="1">
            <a:spLocks noChangeArrowheads="1"/>
          </p:cNvSpPr>
          <p:nvPr/>
        </p:nvSpPr>
        <p:spPr bwMode="auto">
          <a:xfrm>
            <a:off x="3048000" y="1219200"/>
            <a:ext cx="2895600" cy="641350"/>
          </a:xfrm>
          <a:prstGeom prst="rect">
            <a:avLst/>
          </a:prstGeom>
          <a:noFill/>
          <a:ln w="9525">
            <a:noFill/>
            <a:miter lim="800000"/>
            <a:headEnd/>
            <a:tailEnd/>
          </a:ln>
          <a:effectLst/>
        </p:spPr>
        <p:txBody>
          <a:bodyPr>
            <a:spAutoFit/>
          </a:bodyPr>
          <a:lstStyle/>
          <a:p>
            <a:pPr>
              <a:spcBef>
                <a:spcPct val="50000"/>
              </a:spcBef>
            </a:pPr>
            <a:r>
              <a:rPr lang="en-US">
                <a:solidFill>
                  <a:srgbClr val="FFCC00"/>
                </a:solidFill>
              </a:rPr>
              <a:t>No, it is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linds(horizontal)">
                                      <p:cBhvr>
                                        <p:cTn id="7" dur="500"/>
                                        <p:tgtEl>
                                          <p:spTgt spid="645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4517"/>
                                        </p:tgtEl>
                                        <p:attrNameLst>
                                          <p:attrName>style.visibility</p:attrName>
                                        </p:attrNameLst>
                                      </p:cBhvr>
                                      <p:to>
                                        <p:strVal val="visible"/>
                                      </p:to>
                                    </p:set>
                                    <p:animEffect transition="in" filter="blinds(vertical)">
                                      <p:cBhvr>
                                        <p:cTn id="12" dur="500"/>
                                        <p:tgtEl>
                                          <p:spTgt spid="645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4514"/>
                                        </p:tgtEl>
                                        <p:attrNameLst>
                                          <p:attrName>style.visibility</p:attrName>
                                        </p:attrNameLst>
                                      </p:cBhvr>
                                      <p:to>
                                        <p:strVal val="visible"/>
                                      </p:to>
                                    </p:set>
                                    <p:animEffect transition="in" filter="blinds(vertical)">
                                      <p:cBhvr>
                                        <p:cTn id="17" dur="500"/>
                                        <p:tgtEl>
                                          <p:spTgt spid="64514"/>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WAV" builtIn="1"/>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4515"/>
                                        </p:tgtEl>
                                        <p:attrNameLst>
                                          <p:attrName>style.visibility</p:attrName>
                                        </p:attrNameLst>
                                      </p:cBhvr>
                                      <p:to>
                                        <p:strVal val="visible"/>
                                      </p:to>
                                    </p:set>
                                    <p:animEffect transition="in" filter="checkerboard(across)">
                                      <p:cBhvr>
                                        <p:cTn id="22" dur="500"/>
                                        <p:tgtEl>
                                          <p:spTgt spid="64515"/>
                                        </p:tgtEl>
                                      </p:cBhvr>
                                    </p:animEffect>
                                  </p:childTnLst>
                                  <p:subTnLst>
                                    <p:audio>
                                      <p:cMediaNode>
                                        <p:cTn display="0" masterRel="sameClick">
                                          <p:stCondLst>
                                            <p:cond evt="begin" delay="0">
                                              <p:tn val="20"/>
                                            </p:cond>
                                          </p:stCondLst>
                                          <p:endCondLst>
                                            <p:cond evt="onStopAudio" delay="0">
                                              <p:tgtEl>
                                                <p:sldTgt/>
                                              </p:tgtEl>
                                            </p:cond>
                                          </p:endCondLst>
                                        </p:cTn>
                                        <p:tgtEl>
                                          <p:sndTgt r:embed="rId4"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6" grpId="0" autoUpdateAnimBg="0"/>
      <p:bldP spid="64517"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685800" y="304800"/>
            <a:ext cx="7772400" cy="1143000"/>
          </a:xfrm>
        </p:spPr>
        <p:txBody>
          <a:bodyPr/>
          <a:lstStyle/>
          <a:p>
            <a:r>
              <a:rPr lang="en-US" b="1"/>
              <a:t>Just quarks and leptons</a:t>
            </a:r>
            <a:endParaRPr lang="en-US"/>
          </a:p>
        </p:txBody>
      </p:sp>
      <p:sp>
        <p:nvSpPr>
          <p:cNvPr id="72707" name="Rectangle 3"/>
          <p:cNvSpPr>
            <a:spLocks noGrp="1" noChangeArrowheads="1"/>
          </p:cNvSpPr>
          <p:nvPr>
            <p:ph type="subTitle" idx="1"/>
          </p:nvPr>
        </p:nvSpPr>
        <p:spPr>
          <a:xfrm>
            <a:off x="5257800" y="5257800"/>
            <a:ext cx="3276600" cy="609600"/>
          </a:xfrm>
        </p:spPr>
        <p:txBody>
          <a:bodyPr/>
          <a:lstStyle/>
          <a:p>
            <a:r>
              <a:rPr lang="en-US"/>
              <a:t>“Nothing More”</a:t>
            </a:r>
          </a:p>
        </p:txBody>
      </p:sp>
      <p:sp>
        <p:nvSpPr>
          <p:cNvPr id="72708" name="Text Box 4"/>
          <p:cNvSpPr txBox="1">
            <a:spLocks noChangeArrowheads="1"/>
          </p:cNvSpPr>
          <p:nvPr/>
        </p:nvSpPr>
        <p:spPr bwMode="auto">
          <a:xfrm>
            <a:off x="381000" y="1219200"/>
            <a:ext cx="8534400" cy="1311275"/>
          </a:xfrm>
          <a:prstGeom prst="rect">
            <a:avLst/>
          </a:prstGeom>
          <a:noFill/>
          <a:ln w="9525">
            <a:noFill/>
            <a:miter lim="800000"/>
            <a:headEnd/>
            <a:tailEnd/>
          </a:ln>
          <a:effectLst/>
        </p:spPr>
        <p:txBody>
          <a:bodyPr>
            <a:spAutoFit/>
          </a:bodyPr>
          <a:lstStyle/>
          <a:p>
            <a:pPr>
              <a:spcBef>
                <a:spcPct val="50000"/>
              </a:spcBef>
            </a:pPr>
            <a:r>
              <a:rPr lang="en-US" sz="3200">
                <a:solidFill>
                  <a:srgbClr val="FF3300"/>
                </a:solidFill>
              </a:rPr>
              <a:t>  That’s all there is, “...and nothing more”</a:t>
            </a:r>
          </a:p>
          <a:p>
            <a:pPr>
              <a:spcBef>
                <a:spcPct val="50000"/>
              </a:spcBef>
            </a:pPr>
            <a:r>
              <a:rPr lang="en-US" sz="3200">
                <a:solidFill>
                  <a:srgbClr val="FF3300"/>
                </a:solidFill>
              </a:rPr>
              <a:t>  That’s all there is, “...forevermore.”</a:t>
            </a:r>
          </a:p>
        </p:txBody>
      </p:sp>
      <p:pic>
        <p:nvPicPr>
          <p:cNvPr id="72709" name="Picture 5" descr="C:\R. Cram Enterprises\presentations\raven.gif"/>
          <p:cNvPicPr>
            <a:picLocks noChangeAspect="1" noChangeArrowheads="1"/>
          </p:cNvPicPr>
          <p:nvPr/>
        </p:nvPicPr>
        <p:blipFill>
          <a:blip r:embed="rId5"/>
          <a:srcRect/>
          <a:stretch>
            <a:fillRect/>
          </a:stretch>
        </p:blipFill>
        <p:spPr bwMode="auto">
          <a:xfrm>
            <a:off x="0" y="2819400"/>
            <a:ext cx="54102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additive="base">
                                        <p:cTn id="7" dur="500" fill="hold"/>
                                        <p:tgtEl>
                                          <p:spTgt spid="72706"/>
                                        </p:tgtEl>
                                        <p:attrNameLst>
                                          <p:attrName>ppt_x</p:attrName>
                                        </p:attrNameLst>
                                      </p:cBhvr>
                                      <p:tavLst>
                                        <p:tav tm="0">
                                          <p:val>
                                            <p:strVal val="1+#ppt_w/2"/>
                                          </p:val>
                                        </p:tav>
                                        <p:tav tm="100000">
                                          <p:val>
                                            <p:strVal val="#ppt_x"/>
                                          </p:val>
                                        </p:tav>
                                      </p:tavLst>
                                    </p:anim>
                                    <p:anim calcmode="lin" valueType="num">
                                      <p:cBhvr additive="base">
                                        <p:cTn id="8" dur="500" fill="hold"/>
                                        <p:tgtEl>
                                          <p:spTgt spid="727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2709"/>
                                        </p:tgtEl>
                                        <p:attrNameLst>
                                          <p:attrName>style.visibility</p:attrName>
                                        </p:attrNameLst>
                                      </p:cBhvr>
                                      <p:to>
                                        <p:strVal val="visible"/>
                                      </p:to>
                                    </p:set>
                                    <p:animEffect transition="in" filter="dissolve">
                                      <p:cBhvr>
                                        <p:cTn id="13" dur="500"/>
                                        <p:tgtEl>
                                          <p:spTgt spid="72709"/>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builtIn="1"/>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72707">
                                            <p:txEl>
                                              <p:pRg st="0" end="0"/>
                                            </p:txEl>
                                          </p:spTgt>
                                        </p:tgtEl>
                                        <p:attrNameLst>
                                          <p:attrName>style.visibility</p:attrName>
                                        </p:attrNameLst>
                                      </p:cBhvr>
                                      <p:to>
                                        <p:strVal val="visible"/>
                                      </p:to>
                                    </p:set>
                                    <p:anim calcmode="lin" valueType="num">
                                      <p:cBhvr additive="base">
                                        <p:cTn id="18"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270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PROJCTOR.WAV" builtIn="1"/>
                                        </p:tgtEl>
                                      </p:cMediaNode>
                                    </p:audio>
                                  </p:sub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72708"/>
                                        </p:tgtEl>
                                        <p:attrNameLst>
                                          <p:attrName>style.visibility</p:attrName>
                                        </p:attrNameLst>
                                      </p:cBhvr>
                                      <p:to>
                                        <p:strVal val="visible"/>
                                      </p:to>
                                    </p:set>
                                    <p:anim calcmode="lin" valueType="num">
                                      <p:cBhvr>
                                        <p:cTn id="24" dur="1000" fill="hold"/>
                                        <p:tgtEl>
                                          <p:spTgt spid="72708"/>
                                        </p:tgtEl>
                                        <p:attrNameLst>
                                          <p:attrName>ppt_w</p:attrName>
                                        </p:attrNameLst>
                                      </p:cBhvr>
                                      <p:tavLst>
                                        <p:tav tm="0">
                                          <p:val>
                                            <p:fltVal val="0"/>
                                          </p:val>
                                        </p:tav>
                                        <p:tav tm="100000">
                                          <p:val>
                                            <p:strVal val="#ppt_w"/>
                                          </p:val>
                                        </p:tav>
                                      </p:tavLst>
                                    </p:anim>
                                    <p:anim calcmode="lin" valueType="num">
                                      <p:cBhvr>
                                        <p:cTn id="25" dur="1000" fill="hold"/>
                                        <p:tgtEl>
                                          <p:spTgt spid="72708"/>
                                        </p:tgtEl>
                                        <p:attrNameLst>
                                          <p:attrName>ppt_h</p:attrName>
                                        </p:attrNameLst>
                                      </p:cBhvr>
                                      <p:tavLst>
                                        <p:tav tm="0">
                                          <p:val>
                                            <p:fltVal val="0"/>
                                          </p:val>
                                        </p:tav>
                                        <p:tav tm="100000">
                                          <p:val>
                                            <p:strVal val="#ppt_h"/>
                                          </p:val>
                                        </p:tav>
                                      </p:tavLst>
                                    </p:anim>
                                    <p:anim calcmode="lin" valueType="num">
                                      <p:cBhvr>
                                        <p:cTn id="26" dur="1000" fill="hold"/>
                                        <p:tgtEl>
                                          <p:spTgt spid="7270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270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2"/>
                                            </p:cond>
                                          </p:stCondLst>
                                          <p:endCondLst>
                                            <p:cond evt="onStopAudio" delay="0">
                                              <p:tgtEl>
                                                <p:sldTgt/>
                                              </p:tgtEl>
                                            </p:cond>
                                          </p:endCondLst>
                                        </p:cTn>
                                        <p:tgtEl>
                                          <p:sndTgt r:embed="rId4"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P spid="72707" grpId="0" build="p" autoUpdateAnimBg="0"/>
      <p:bldP spid="72708"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9600" y="228600"/>
            <a:ext cx="7848600" cy="1190625"/>
          </a:xfrm>
          <a:prstGeom prst="rect">
            <a:avLst/>
          </a:prstGeom>
          <a:noFill/>
          <a:ln w="9525">
            <a:noFill/>
            <a:miter lim="800000"/>
            <a:headEnd/>
            <a:tailEnd/>
          </a:ln>
          <a:effectLst/>
        </p:spPr>
        <p:txBody>
          <a:bodyPr>
            <a:spAutoFit/>
          </a:bodyPr>
          <a:lstStyle/>
          <a:p>
            <a:pPr>
              <a:spcBef>
                <a:spcPct val="50000"/>
              </a:spcBef>
            </a:pPr>
            <a:r>
              <a:rPr lang="en-US">
                <a:solidFill>
                  <a:srgbClr val="008000"/>
                </a:solidFill>
              </a:rPr>
              <a:t>Now that we know what our universe is made of…….</a:t>
            </a:r>
          </a:p>
        </p:txBody>
      </p:sp>
      <p:sp>
        <p:nvSpPr>
          <p:cNvPr id="41987" name="Text Box 3"/>
          <p:cNvSpPr txBox="1">
            <a:spLocks noChangeArrowheads="1"/>
          </p:cNvSpPr>
          <p:nvPr/>
        </p:nvSpPr>
        <p:spPr bwMode="auto">
          <a:xfrm>
            <a:off x="609600" y="4114800"/>
            <a:ext cx="8153400" cy="1190625"/>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It’s time to discuss the FORCES of nature, and there are only 4 of them.</a:t>
            </a:r>
          </a:p>
        </p:txBody>
      </p:sp>
      <p:sp>
        <p:nvSpPr>
          <p:cNvPr id="41988" name="Text Box 4"/>
          <p:cNvSpPr txBox="1">
            <a:spLocks noChangeArrowheads="1"/>
          </p:cNvSpPr>
          <p:nvPr/>
        </p:nvSpPr>
        <p:spPr bwMode="auto">
          <a:xfrm>
            <a:off x="685800" y="2286000"/>
            <a:ext cx="7772400" cy="1190625"/>
          </a:xfrm>
          <a:prstGeom prst="rect">
            <a:avLst/>
          </a:prstGeom>
          <a:noFill/>
          <a:ln w="9525">
            <a:noFill/>
            <a:miter lim="800000"/>
            <a:headEnd/>
            <a:tailEnd/>
          </a:ln>
          <a:effectLst/>
        </p:spPr>
        <p:txBody>
          <a:bodyPr>
            <a:spAutoFit/>
          </a:bodyPr>
          <a:lstStyle/>
          <a:p>
            <a:pPr>
              <a:spcBef>
                <a:spcPct val="50000"/>
              </a:spcBef>
            </a:pPr>
            <a:r>
              <a:rPr lang="en-US">
                <a:solidFill>
                  <a:schemeClr val="tx1"/>
                </a:solidFill>
              </a:rPr>
              <a:t>Let’s find out what holds it together and makes it work.</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R. Cram Enterprises\presentations\4forces.gif"/>
          <p:cNvPicPr>
            <a:picLocks noChangeAspect="1" noChangeArrowheads="1"/>
          </p:cNvPicPr>
          <p:nvPr/>
        </p:nvPicPr>
        <p:blipFill>
          <a:blip r:embed="rId3"/>
          <a:srcRect/>
          <a:stretch>
            <a:fillRect/>
          </a:stretch>
        </p:blipFill>
        <p:spPr bwMode="auto">
          <a:xfrm>
            <a:off x="533400" y="1447800"/>
            <a:ext cx="8077200" cy="4876800"/>
          </a:xfrm>
          <a:prstGeom prst="rect">
            <a:avLst/>
          </a:prstGeom>
          <a:noFill/>
        </p:spPr>
      </p:pic>
      <p:sp>
        <p:nvSpPr>
          <p:cNvPr id="43011" name="Text Box 3"/>
          <p:cNvSpPr txBox="1">
            <a:spLocks noChangeArrowheads="1"/>
          </p:cNvSpPr>
          <p:nvPr/>
        </p:nvSpPr>
        <p:spPr bwMode="auto">
          <a:xfrm>
            <a:off x="1143000" y="457200"/>
            <a:ext cx="7696200" cy="579438"/>
          </a:xfrm>
          <a:prstGeom prst="rect">
            <a:avLst/>
          </a:prstGeom>
          <a:noFill/>
          <a:ln w="9525">
            <a:noFill/>
            <a:miter lim="800000"/>
            <a:headEnd/>
            <a:tailEnd/>
          </a:ln>
          <a:effectLst/>
        </p:spPr>
        <p:txBody>
          <a:bodyPr>
            <a:spAutoFit/>
          </a:bodyPr>
          <a:lstStyle/>
          <a:p>
            <a:pPr>
              <a:spcBef>
                <a:spcPct val="50000"/>
              </a:spcBef>
            </a:pPr>
            <a:r>
              <a:rPr lang="en-US" sz="3200">
                <a:solidFill>
                  <a:srgbClr val="FF3300"/>
                </a:solidFill>
              </a:rPr>
              <a:t>There are only 4 forces known to man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457200" y="2286000"/>
            <a:ext cx="8382000" cy="3937000"/>
          </a:xfrm>
          <a:prstGeom prst="rect">
            <a:avLst/>
          </a:prstGeom>
          <a:noFill/>
          <a:ln w="9525">
            <a:noFill/>
            <a:miter lim="800000"/>
            <a:headEnd/>
            <a:tailEnd/>
          </a:ln>
          <a:effectLst/>
        </p:spPr>
        <p:txBody>
          <a:bodyPr>
            <a:spAutoFit/>
          </a:bodyPr>
          <a:lstStyle/>
          <a:p>
            <a:r>
              <a:rPr lang="en-US">
                <a:solidFill>
                  <a:srgbClr val="FF3300"/>
                </a:solidFill>
              </a:rPr>
              <a:t>Gravitational force is perhaps the most familiar force to us, but it is not included in the Standard Model because its effects are so tiny in particle processes. Even though gravity acts on everything, it is a very weak force unless large masses are involved. </a:t>
            </a:r>
          </a:p>
        </p:txBody>
      </p:sp>
      <p:pic>
        <p:nvPicPr>
          <p:cNvPr id="80899" name="Picture 3" descr="C:\R. Cram Enterprises\presentations\gravity_banner.gif"/>
          <p:cNvPicPr>
            <a:picLocks noChangeAspect="1" noChangeArrowheads="1"/>
          </p:cNvPicPr>
          <p:nvPr/>
        </p:nvPicPr>
        <p:blipFill>
          <a:blip r:embed="rId2"/>
          <a:srcRect/>
          <a:stretch>
            <a:fillRect/>
          </a:stretch>
        </p:blipFill>
        <p:spPr bwMode="auto">
          <a:xfrm>
            <a:off x="2362200" y="457200"/>
            <a:ext cx="4191000" cy="14478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4800" y="533400"/>
            <a:ext cx="8534400" cy="2289175"/>
          </a:xfrm>
          <a:prstGeom prst="rect">
            <a:avLst/>
          </a:prstGeom>
          <a:noFill/>
          <a:ln w="9525">
            <a:noFill/>
            <a:miter lim="800000"/>
            <a:headEnd/>
            <a:tailEnd/>
          </a:ln>
          <a:effectLst/>
        </p:spPr>
        <p:txBody>
          <a:bodyPr>
            <a:spAutoFit/>
          </a:bodyPr>
          <a:lstStyle/>
          <a:p>
            <a:r>
              <a:rPr lang="en-US">
                <a:solidFill>
                  <a:srgbClr val="FFCC00"/>
                </a:solidFill>
              </a:rPr>
              <a:t>While physicists haven't discovered a carrier particle for gravity yet, they predict the existence of this particle and call it the "graviton."</a:t>
            </a:r>
            <a:r>
              <a:rPr lang="en-US" sz="2400" b="0">
                <a:solidFill>
                  <a:schemeClr val="tx1"/>
                </a:solidFill>
              </a:rPr>
              <a:t> </a:t>
            </a:r>
          </a:p>
        </p:txBody>
      </p:sp>
      <p:pic>
        <p:nvPicPr>
          <p:cNvPr id="81923" name="Picture 3" descr="C:\R. Cram Enterprises\presentations\gravityapple.gif"/>
          <p:cNvPicPr>
            <a:picLocks noChangeAspect="1" noChangeArrowheads="1"/>
          </p:cNvPicPr>
          <p:nvPr/>
        </p:nvPicPr>
        <p:blipFill>
          <a:blip r:embed="rId2"/>
          <a:srcRect/>
          <a:stretch>
            <a:fillRect/>
          </a:stretch>
        </p:blipFill>
        <p:spPr bwMode="auto">
          <a:xfrm>
            <a:off x="2819400" y="3429000"/>
            <a:ext cx="3276600" cy="29718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1752600"/>
            <a:ext cx="9144000" cy="2041525"/>
          </a:xfrm>
          <a:prstGeom prst="rect">
            <a:avLst/>
          </a:prstGeom>
          <a:noFill/>
          <a:ln w="9525">
            <a:noFill/>
            <a:miter lim="800000"/>
            <a:headEnd/>
            <a:tailEnd/>
          </a:ln>
          <a:effectLst/>
        </p:spPr>
        <p:txBody>
          <a:bodyPr>
            <a:spAutoFit/>
          </a:bodyPr>
          <a:lstStyle/>
          <a:p>
            <a:r>
              <a:rPr lang="en-US" sz="3200">
                <a:solidFill>
                  <a:srgbClr val="008000"/>
                </a:solidFill>
              </a:rPr>
              <a:t>Many everyday forces, such as the force the floor exerts on your feet, are due to the electromagnetic forces in matter that resist displacement of atoms from their equilibrium position in a material. </a:t>
            </a:r>
          </a:p>
        </p:txBody>
      </p:sp>
      <p:pic>
        <p:nvPicPr>
          <p:cNvPr id="82947" name="Picture 3" descr="C:\R. Cram Enterprises\presentations\electromagnetism_banner.gif"/>
          <p:cNvPicPr>
            <a:picLocks noChangeAspect="1" noChangeArrowheads="1"/>
          </p:cNvPicPr>
          <p:nvPr/>
        </p:nvPicPr>
        <p:blipFill>
          <a:blip r:embed="rId2"/>
          <a:srcRect/>
          <a:stretch>
            <a:fillRect/>
          </a:stretch>
        </p:blipFill>
        <p:spPr bwMode="auto">
          <a:xfrm>
            <a:off x="1066800" y="304800"/>
            <a:ext cx="6172200" cy="1066800"/>
          </a:xfrm>
          <a:prstGeom prst="rect">
            <a:avLst/>
          </a:prstGeom>
          <a:noFill/>
        </p:spPr>
      </p:pic>
      <p:pic>
        <p:nvPicPr>
          <p:cNvPr id="82948" name="Picture 4" descr="C:\R. Cram Enterprises\presentations\electromagnetism.gif"/>
          <p:cNvPicPr>
            <a:picLocks noChangeAspect="1" noChangeArrowheads="1"/>
          </p:cNvPicPr>
          <p:nvPr/>
        </p:nvPicPr>
        <p:blipFill>
          <a:blip r:embed="rId3"/>
          <a:srcRect/>
          <a:stretch>
            <a:fillRect/>
          </a:stretch>
        </p:blipFill>
        <p:spPr bwMode="auto">
          <a:xfrm>
            <a:off x="3276600" y="4343400"/>
            <a:ext cx="2590800" cy="25146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81000" y="2590800"/>
            <a:ext cx="8763000" cy="3503613"/>
          </a:xfrm>
          <a:prstGeom prst="rect">
            <a:avLst/>
          </a:prstGeom>
          <a:noFill/>
          <a:ln w="9525">
            <a:noFill/>
            <a:miter lim="800000"/>
            <a:headEnd/>
            <a:tailEnd/>
          </a:ln>
          <a:effectLst/>
        </p:spPr>
        <p:txBody>
          <a:bodyPr>
            <a:spAutoFit/>
          </a:bodyPr>
          <a:lstStyle/>
          <a:p>
            <a:r>
              <a:rPr lang="en-US" sz="3200">
                <a:solidFill>
                  <a:srgbClr val="0099FF"/>
                </a:solidFill>
              </a:rPr>
              <a:t>It is necessary to understand that electrical charge (positive/negative) and magnetism (north/south) are different aspects of the same force -- electromagnetism. Oppositely charged objects, such as a proton and an electron, attract one another, while particles with the same charge repel each other. </a:t>
            </a:r>
          </a:p>
        </p:txBody>
      </p:sp>
      <p:pic>
        <p:nvPicPr>
          <p:cNvPr id="83971" name="Picture 3" descr="C:\R. Cram Enterprises\presentations\pos_neg.gif"/>
          <p:cNvPicPr>
            <a:picLocks noChangeAspect="1" noChangeArrowheads="1"/>
          </p:cNvPicPr>
          <p:nvPr/>
        </p:nvPicPr>
        <p:blipFill>
          <a:blip r:embed="rId2"/>
          <a:srcRect/>
          <a:stretch>
            <a:fillRect/>
          </a:stretch>
        </p:blipFill>
        <p:spPr bwMode="auto">
          <a:xfrm>
            <a:off x="1295400" y="0"/>
            <a:ext cx="6934200" cy="24384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304800" y="228600"/>
            <a:ext cx="8534400" cy="4478338"/>
          </a:xfrm>
          <a:prstGeom prst="rect">
            <a:avLst/>
          </a:prstGeom>
          <a:noFill/>
          <a:ln w="9525">
            <a:noFill/>
            <a:miter lim="800000"/>
            <a:headEnd/>
            <a:tailEnd/>
          </a:ln>
          <a:effectLst/>
        </p:spPr>
        <p:txBody>
          <a:bodyPr>
            <a:spAutoFit/>
          </a:bodyPr>
          <a:lstStyle/>
          <a:p>
            <a:r>
              <a:rPr lang="en-US" sz="3200">
                <a:solidFill>
                  <a:srgbClr val="FF3300"/>
                </a:solidFill>
              </a:rPr>
              <a:t>If you take two magnets and bring the north poles close to each other, the magnets push each other away -- without touching each other! How is it possible to exert a force on something without touching it? It is easy to say that, "the magnets have an electromagnetic force field," but that still doesn't answer the question, what</a:t>
            </a:r>
          </a:p>
          <a:p>
            <a:r>
              <a:rPr lang="en-US" sz="3200">
                <a:solidFill>
                  <a:srgbClr val="FF3300"/>
                </a:solidFill>
              </a:rPr>
              <a:t>IS the force that the magnets exert on each other?</a:t>
            </a:r>
            <a:r>
              <a:rPr lang="en-US" sz="2400" b="0">
                <a:solidFill>
                  <a:schemeClr val="tx1"/>
                </a:solidFill>
              </a:rPr>
              <a:t> </a:t>
            </a:r>
          </a:p>
        </p:txBody>
      </p:sp>
      <p:pic>
        <p:nvPicPr>
          <p:cNvPr id="163843" name="Picture 3" descr="C:\R. Cram Enterprises\presentations\mag_rep.gif"/>
          <p:cNvPicPr>
            <a:picLocks noChangeAspect="1" noChangeArrowheads="1"/>
          </p:cNvPicPr>
          <p:nvPr/>
        </p:nvPicPr>
        <p:blipFill>
          <a:blip r:embed="rId4"/>
          <a:srcRect/>
          <a:stretch>
            <a:fillRect/>
          </a:stretch>
        </p:blipFill>
        <p:spPr bwMode="auto">
          <a:xfrm flipV="1">
            <a:off x="3505200" y="990600"/>
            <a:ext cx="1806575" cy="533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3842"/>
                                        </p:tgtEl>
                                        <p:attrNameLst>
                                          <p:attrName>style.visibility</p:attrName>
                                        </p:attrNameLst>
                                      </p:cBhvr>
                                      <p:to>
                                        <p:strVal val="visible"/>
                                      </p:to>
                                    </p:set>
                                    <p:anim calcmode="lin" valueType="num">
                                      <p:cBhvr additive="base">
                                        <p:cTn id="7" dur="500" fill="hold"/>
                                        <p:tgtEl>
                                          <p:spTgt spid="163842"/>
                                        </p:tgtEl>
                                        <p:attrNameLst>
                                          <p:attrName>ppt_x</p:attrName>
                                        </p:attrNameLst>
                                      </p:cBhvr>
                                      <p:tavLst>
                                        <p:tav tm="0">
                                          <p:val>
                                            <p:strVal val="0-#ppt_w/2"/>
                                          </p:val>
                                        </p:tav>
                                        <p:tav tm="100000">
                                          <p:val>
                                            <p:strVal val="#ppt_x"/>
                                          </p:val>
                                        </p:tav>
                                      </p:tavLst>
                                    </p:anim>
                                    <p:anim calcmode="lin" valueType="num">
                                      <p:cBhvr additive="base">
                                        <p:cTn id="8" dur="500" fill="hold"/>
                                        <p:tgtEl>
                                          <p:spTgt spid="16384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builtIn="1"/>
                                        </p:tgtEl>
                                      </p:cMediaNode>
                                    </p:audio>
                                  </p:sub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63843"/>
                                        </p:tgtEl>
                                        <p:attrNameLst>
                                          <p:attrName>style.visibility</p:attrName>
                                        </p:attrNameLst>
                                      </p:cBhvr>
                                      <p:to>
                                        <p:strVal val="visible"/>
                                      </p:to>
                                    </p:set>
                                    <p:anim calcmode="lin" valueType="num">
                                      <p:cBhvr>
                                        <p:cTn id="13" dur="1000" fill="hold"/>
                                        <p:tgtEl>
                                          <p:spTgt spid="163843"/>
                                        </p:tgtEl>
                                        <p:attrNameLst>
                                          <p:attrName>ppt_w</p:attrName>
                                        </p:attrNameLst>
                                      </p:cBhvr>
                                      <p:tavLst>
                                        <p:tav tm="0">
                                          <p:val>
                                            <p:fltVal val="0"/>
                                          </p:val>
                                        </p:tav>
                                        <p:tav tm="100000">
                                          <p:val>
                                            <p:strVal val="#ppt_w"/>
                                          </p:val>
                                        </p:tav>
                                      </p:tavLst>
                                    </p:anim>
                                    <p:anim calcmode="lin" valueType="num">
                                      <p:cBhvr>
                                        <p:cTn id="14" dur="1000" fill="hold"/>
                                        <p:tgtEl>
                                          <p:spTgt spid="163843"/>
                                        </p:tgtEl>
                                        <p:attrNameLst>
                                          <p:attrName>ppt_h</p:attrName>
                                        </p:attrNameLst>
                                      </p:cBhvr>
                                      <p:tavLst>
                                        <p:tav tm="0">
                                          <p:val>
                                            <p:fltVal val="0"/>
                                          </p:val>
                                        </p:tav>
                                        <p:tav tm="100000">
                                          <p:val>
                                            <p:strVal val="#ppt_h"/>
                                          </p:val>
                                        </p:tav>
                                      </p:tavLst>
                                    </p:anim>
                                    <p:anim calcmode="lin" valueType="num">
                                      <p:cBhvr>
                                        <p:cTn id="15" dur="1000" fill="hold"/>
                                        <p:tgtEl>
                                          <p:spTgt spid="16384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384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09600" y="533400"/>
            <a:ext cx="7391400" cy="2838450"/>
          </a:xfrm>
          <a:prstGeom prst="rect">
            <a:avLst/>
          </a:prstGeom>
          <a:noFill/>
          <a:ln w="9525">
            <a:noFill/>
            <a:miter lim="800000"/>
            <a:headEnd/>
            <a:tailEnd/>
          </a:ln>
          <a:effectLst/>
        </p:spPr>
        <p:txBody>
          <a:bodyPr>
            <a:spAutoFit/>
          </a:bodyPr>
          <a:lstStyle/>
          <a:p>
            <a:r>
              <a:rPr lang="en-US">
                <a:solidFill>
                  <a:srgbClr val="0099FF"/>
                </a:solidFill>
              </a:rPr>
              <a:t>The carrier particle of the electromagnetic force is the photon. Depending on their energy, they are called gamma rays, light, television, microwaves, radio waves, radar, etc. </a:t>
            </a:r>
          </a:p>
        </p:txBody>
      </p:sp>
      <p:pic>
        <p:nvPicPr>
          <p:cNvPr id="84995" name="Picture 3" descr="E:\IMAGES.WMF\SCI_TECH\EQUIPMT\S_TEQ110.WMF"/>
          <p:cNvPicPr>
            <a:picLocks noChangeAspect="1" noChangeArrowheads="1"/>
          </p:cNvPicPr>
          <p:nvPr/>
        </p:nvPicPr>
        <p:blipFill>
          <a:blip r:embed="rId2"/>
          <a:srcRect/>
          <a:stretch>
            <a:fillRect/>
          </a:stretch>
        </p:blipFill>
        <p:spPr bwMode="auto">
          <a:xfrm>
            <a:off x="3276600" y="3810000"/>
            <a:ext cx="2438400" cy="27432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09600" y="688975"/>
            <a:ext cx="7696200" cy="5584825"/>
          </a:xfrm>
          <a:prstGeom prst="rect">
            <a:avLst/>
          </a:prstGeom>
          <a:noFill/>
          <a:ln w="9525">
            <a:noFill/>
            <a:miter lim="800000"/>
            <a:headEnd/>
            <a:tailEnd/>
          </a:ln>
          <a:effectLst/>
        </p:spPr>
        <p:txBody>
          <a:bodyPr>
            <a:spAutoFit/>
          </a:bodyPr>
          <a:lstStyle/>
          <a:p>
            <a:r>
              <a:rPr lang="en-US">
                <a:solidFill>
                  <a:schemeClr val="accent2"/>
                </a:solidFill>
              </a:rPr>
              <a:t>The electromagnetic interaction is carried by photons. </a:t>
            </a:r>
          </a:p>
          <a:p>
            <a:endParaRPr lang="en-US">
              <a:solidFill>
                <a:schemeClr val="accent2"/>
              </a:solidFill>
            </a:endParaRPr>
          </a:p>
          <a:p>
            <a:r>
              <a:rPr lang="en-US">
                <a:solidFill>
                  <a:schemeClr val="accent2"/>
                </a:solidFill>
              </a:rPr>
              <a:t>Photons can be absorbed or radiated by any charged particle. </a:t>
            </a:r>
          </a:p>
          <a:p>
            <a:endParaRPr lang="en-US">
              <a:solidFill>
                <a:schemeClr val="accent2"/>
              </a:solidFill>
            </a:endParaRPr>
          </a:p>
          <a:p>
            <a:r>
              <a:rPr lang="en-US">
                <a:solidFill>
                  <a:schemeClr val="accent2"/>
                </a:solidFill>
              </a:rPr>
              <a:t>Photons have zero mass. </a:t>
            </a:r>
          </a:p>
          <a:p>
            <a:endParaRPr lang="en-US">
              <a:solidFill>
                <a:schemeClr val="accent2"/>
              </a:solidFill>
            </a:endParaRPr>
          </a:p>
          <a:p>
            <a:r>
              <a:rPr lang="en-US">
                <a:solidFill>
                  <a:schemeClr val="accent2"/>
                </a:solidFill>
              </a:rPr>
              <a:t>They always have the speed c = 300, 000, 000 m/s in a vacuum.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304800"/>
            <a:ext cx="8229600" cy="1190625"/>
          </a:xfrm>
          <a:prstGeom prst="rect">
            <a:avLst/>
          </a:prstGeom>
          <a:noFill/>
          <a:ln w="9525">
            <a:noFill/>
            <a:miter lim="800000"/>
            <a:headEnd/>
            <a:tailEnd/>
          </a:ln>
          <a:effectLst/>
        </p:spPr>
        <p:txBody>
          <a:bodyPr>
            <a:spAutoFit/>
          </a:bodyPr>
          <a:lstStyle/>
          <a:p>
            <a:pPr>
              <a:spcBef>
                <a:spcPct val="50000"/>
              </a:spcBef>
            </a:pPr>
            <a:r>
              <a:rPr lang="en-US" u="sng">
                <a:solidFill>
                  <a:srgbClr val="663300"/>
                </a:solidFill>
              </a:rPr>
              <a:t>It was once believed</a:t>
            </a:r>
            <a:r>
              <a:rPr lang="en-US">
                <a:solidFill>
                  <a:srgbClr val="663300"/>
                </a:solidFill>
              </a:rPr>
              <a:t> that the atom consisted of three particles:</a:t>
            </a:r>
          </a:p>
        </p:txBody>
      </p:sp>
      <p:sp>
        <p:nvSpPr>
          <p:cNvPr id="59395" name="Text Box 3"/>
          <p:cNvSpPr txBox="1">
            <a:spLocks noChangeArrowheads="1"/>
          </p:cNvSpPr>
          <p:nvPr/>
        </p:nvSpPr>
        <p:spPr bwMode="auto">
          <a:xfrm>
            <a:off x="609600" y="1752600"/>
            <a:ext cx="7696200" cy="2289175"/>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The electrons were negatively charged particles revolving around the nucleus much like the planets revolve around our sun.</a:t>
            </a:r>
          </a:p>
        </p:txBody>
      </p:sp>
      <p:sp>
        <p:nvSpPr>
          <p:cNvPr id="59396" name="Text Box 4"/>
          <p:cNvSpPr txBox="1">
            <a:spLocks noChangeArrowheads="1"/>
          </p:cNvSpPr>
          <p:nvPr/>
        </p:nvSpPr>
        <p:spPr bwMode="auto">
          <a:xfrm>
            <a:off x="685800" y="4419600"/>
            <a:ext cx="7924800" cy="1739900"/>
          </a:xfrm>
          <a:prstGeom prst="rect">
            <a:avLst/>
          </a:prstGeom>
          <a:noFill/>
          <a:ln w="9525">
            <a:noFill/>
            <a:miter lim="800000"/>
            <a:headEnd/>
            <a:tailEnd/>
          </a:ln>
          <a:effectLst/>
        </p:spPr>
        <p:txBody>
          <a:bodyPr>
            <a:spAutoFit/>
          </a:bodyPr>
          <a:lstStyle/>
          <a:p>
            <a:pPr>
              <a:spcBef>
                <a:spcPct val="50000"/>
              </a:spcBef>
            </a:pPr>
            <a:r>
              <a:rPr lang="en-US">
                <a:solidFill>
                  <a:srgbClr val="008000"/>
                </a:solidFill>
              </a:rPr>
              <a:t>The nucleus was composed of positively charged protons and neutrally charged neutrons.</a:t>
            </a:r>
            <a:endParaRPr lang="en-US" sz="24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gtEl>
                                        <p:attrNameLst>
                                          <p:attrName>style.visibility</p:attrName>
                                        </p:attrNameLst>
                                      </p:cBhvr>
                                      <p:to>
                                        <p:strVal val="visible"/>
                                      </p:to>
                                    </p:set>
                                    <p:anim calcmode="lin" valueType="num">
                                      <p:cBhvr additive="base">
                                        <p:cTn id="13" dur="500" fill="hold"/>
                                        <p:tgtEl>
                                          <p:spTgt spid="59395"/>
                                        </p:tgtEl>
                                        <p:attrNameLst>
                                          <p:attrName>ppt_x</p:attrName>
                                        </p:attrNameLst>
                                      </p:cBhvr>
                                      <p:tavLst>
                                        <p:tav tm="0">
                                          <p:val>
                                            <p:strVal val="#ppt_x"/>
                                          </p:val>
                                        </p:tav>
                                        <p:tav tm="100000">
                                          <p:val>
                                            <p:strVal val="#ppt_x"/>
                                          </p:val>
                                        </p:tav>
                                      </p:tavLst>
                                    </p:anim>
                                    <p:anim calcmode="lin" valueType="num">
                                      <p:cBhvr additive="base">
                                        <p:cTn id="14" dur="500" fill="hold"/>
                                        <p:tgtEl>
                                          <p:spTgt spid="593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9396"/>
                                        </p:tgtEl>
                                        <p:attrNameLst>
                                          <p:attrName>style.visibility</p:attrName>
                                        </p:attrNameLst>
                                      </p:cBhvr>
                                      <p:to>
                                        <p:strVal val="visible"/>
                                      </p:to>
                                    </p:set>
                                    <p:anim calcmode="lin" valueType="num">
                                      <p:cBhvr additive="base">
                                        <p:cTn id="19" dur="500" fill="hold"/>
                                        <p:tgtEl>
                                          <p:spTgt spid="59396"/>
                                        </p:tgtEl>
                                        <p:attrNameLst>
                                          <p:attrName>ppt_x</p:attrName>
                                        </p:attrNameLst>
                                      </p:cBhvr>
                                      <p:tavLst>
                                        <p:tav tm="0">
                                          <p:val>
                                            <p:strVal val="#ppt_x"/>
                                          </p:val>
                                        </p:tav>
                                        <p:tav tm="100000">
                                          <p:val>
                                            <p:strVal val="#ppt_x"/>
                                          </p:val>
                                        </p:tav>
                                      </p:tavLst>
                                    </p:anim>
                                    <p:anim calcmode="lin" valueType="num">
                                      <p:cBhvr additive="base">
                                        <p:cTn id="20" dur="500" fill="hold"/>
                                        <p:tgtEl>
                                          <p:spTgt spid="593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utoUpdateAnimBg="0"/>
      <p:bldP spid="59396"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609600" y="914400"/>
            <a:ext cx="7772400" cy="1739900"/>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Because like charges repel each other, two electrons (each negatively charged) will never touch.</a:t>
            </a:r>
          </a:p>
        </p:txBody>
      </p:sp>
      <p:sp>
        <p:nvSpPr>
          <p:cNvPr id="140291" name="Text Box 3"/>
          <p:cNvSpPr txBox="1">
            <a:spLocks noChangeArrowheads="1"/>
          </p:cNvSpPr>
          <p:nvPr/>
        </p:nvSpPr>
        <p:spPr bwMode="auto">
          <a:xfrm>
            <a:off x="838200" y="5486400"/>
            <a:ext cx="6781800" cy="457200"/>
          </a:xfrm>
          <a:prstGeom prst="rect">
            <a:avLst/>
          </a:prstGeom>
          <a:noFill/>
          <a:ln w="9525">
            <a:noFill/>
            <a:miter lim="800000"/>
            <a:headEnd/>
            <a:tailEnd/>
          </a:ln>
          <a:effectLst/>
        </p:spPr>
        <p:txBody>
          <a:bodyPr>
            <a:spAutoFit/>
          </a:bodyPr>
          <a:lstStyle/>
          <a:p>
            <a:pPr>
              <a:spcBef>
                <a:spcPct val="50000"/>
              </a:spcBef>
            </a:pPr>
            <a:endParaRPr lang="en-US" sz="2400" b="0">
              <a:solidFill>
                <a:schemeClr val="tx1"/>
              </a:solidFill>
            </a:endParaRPr>
          </a:p>
        </p:txBody>
      </p:sp>
      <p:sp>
        <p:nvSpPr>
          <p:cNvPr id="140292" name="Text Box 4"/>
          <p:cNvSpPr txBox="1">
            <a:spLocks noChangeArrowheads="1"/>
          </p:cNvSpPr>
          <p:nvPr/>
        </p:nvSpPr>
        <p:spPr bwMode="auto">
          <a:xfrm>
            <a:off x="762000" y="3886200"/>
            <a:ext cx="6705600" cy="457200"/>
          </a:xfrm>
          <a:prstGeom prst="rect">
            <a:avLst/>
          </a:prstGeom>
          <a:noFill/>
          <a:ln w="9525">
            <a:noFill/>
            <a:miter lim="800000"/>
            <a:headEnd/>
            <a:tailEnd/>
          </a:ln>
          <a:effectLst/>
        </p:spPr>
        <p:txBody>
          <a:bodyPr>
            <a:spAutoFit/>
          </a:bodyPr>
          <a:lstStyle/>
          <a:p>
            <a:pPr>
              <a:spcBef>
                <a:spcPct val="50000"/>
              </a:spcBef>
            </a:pPr>
            <a:endParaRPr lang="en-US" sz="2400" b="0">
              <a:solidFill>
                <a:schemeClr val="tx1"/>
              </a:solidFill>
            </a:endParaRPr>
          </a:p>
        </p:txBody>
      </p:sp>
      <p:sp>
        <p:nvSpPr>
          <p:cNvPr id="140293" name="Text Box 5"/>
          <p:cNvSpPr txBox="1">
            <a:spLocks noChangeArrowheads="1"/>
          </p:cNvSpPr>
          <p:nvPr/>
        </p:nvSpPr>
        <p:spPr bwMode="auto">
          <a:xfrm>
            <a:off x="685800" y="2819400"/>
            <a:ext cx="7315200" cy="1190625"/>
          </a:xfrm>
          <a:prstGeom prst="rect">
            <a:avLst/>
          </a:prstGeom>
          <a:noFill/>
          <a:ln w="9525">
            <a:noFill/>
            <a:miter lim="800000"/>
            <a:headEnd/>
            <a:tailEnd/>
          </a:ln>
          <a:effectLst/>
        </p:spPr>
        <p:txBody>
          <a:bodyPr>
            <a:spAutoFit/>
          </a:bodyPr>
          <a:lstStyle/>
          <a:p>
            <a:pPr>
              <a:spcBef>
                <a:spcPct val="50000"/>
              </a:spcBef>
            </a:pPr>
            <a:r>
              <a:rPr lang="en-US">
                <a:solidFill>
                  <a:srgbClr val="CC0000"/>
                </a:solidFill>
              </a:rPr>
              <a:t>The force required to have two electrons touch does not exist.</a:t>
            </a:r>
          </a:p>
        </p:txBody>
      </p:sp>
      <p:sp>
        <p:nvSpPr>
          <p:cNvPr id="140294" name="Text Box 6"/>
          <p:cNvSpPr txBox="1">
            <a:spLocks noChangeArrowheads="1"/>
          </p:cNvSpPr>
          <p:nvPr/>
        </p:nvSpPr>
        <p:spPr bwMode="auto">
          <a:xfrm>
            <a:off x="762000" y="4343400"/>
            <a:ext cx="6934200" cy="1739900"/>
          </a:xfrm>
          <a:prstGeom prst="rect">
            <a:avLst/>
          </a:prstGeom>
          <a:noFill/>
          <a:ln w="9525">
            <a:noFill/>
            <a:miter lim="800000"/>
            <a:headEnd/>
            <a:tailEnd/>
          </a:ln>
          <a:effectLst/>
        </p:spPr>
        <p:txBody>
          <a:bodyPr>
            <a:spAutoFit/>
          </a:bodyPr>
          <a:lstStyle/>
          <a:p>
            <a:pPr>
              <a:spcBef>
                <a:spcPct val="50000"/>
              </a:spcBef>
            </a:pPr>
            <a:r>
              <a:rPr lang="en-US">
                <a:solidFill>
                  <a:srgbClr val="CCCC00"/>
                </a:solidFill>
              </a:rPr>
              <a:t>The closer two electrons get to each other, the force repelling them increases exponentially.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685800" y="914400"/>
            <a:ext cx="7772400" cy="1190625"/>
          </a:xfrm>
          <a:prstGeom prst="rect">
            <a:avLst/>
          </a:prstGeom>
          <a:noFill/>
          <a:ln w="9525">
            <a:noFill/>
            <a:miter lim="800000"/>
            <a:headEnd/>
            <a:tailEnd/>
          </a:ln>
          <a:effectLst/>
        </p:spPr>
        <p:txBody>
          <a:bodyPr>
            <a:spAutoFit/>
          </a:bodyPr>
          <a:lstStyle/>
          <a:p>
            <a:pPr>
              <a:spcBef>
                <a:spcPct val="50000"/>
              </a:spcBef>
            </a:pPr>
            <a:r>
              <a:rPr lang="en-US">
                <a:solidFill>
                  <a:srgbClr val="CC0000"/>
                </a:solidFill>
              </a:rPr>
              <a:t>You have never touched anything in your life.</a:t>
            </a:r>
          </a:p>
        </p:txBody>
      </p:sp>
      <p:sp>
        <p:nvSpPr>
          <p:cNvPr id="142339" name="Text Box 3"/>
          <p:cNvSpPr txBox="1">
            <a:spLocks noChangeArrowheads="1"/>
          </p:cNvSpPr>
          <p:nvPr/>
        </p:nvSpPr>
        <p:spPr bwMode="auto">
          <a:xfrm>
            <a:off x="762000" y="2362200"/>
            <a:ext cx="7315200" cy="1190625"/>
          </a:xfrm>
          <a:prstGeom prst="rect">
            <a:avLst/>
          </a:prstGeom>
          <a:noFill/>
          <a:ln w="9525">
            <a:noFill/>
            <a:miter lim="800000"/>
            <a:headEnd/>
            <a:tailEnd/>
          </a:ln>
          <a:effectLst/>
        </p:spPr>
        <p:txBody>
          <a:bodyPr>
            <a:spAutoFit/>
          </a:bodyPr>
          <a:lstStyle/>
          <a:p>
            <a:pPr>
              <a:spcBef>
                <a:spcPct val="50000"/>
              </a:spcBef>
            </a:pPr>
            <a:r>
              <a:rPr lang="en-US">
                <a:solidFill>
                  <a:srgbClr val="339933"/>
                </a:solidFill>
              </a:rPr>
              <a:t>If you cut yourself with a knife, the knife never touches you.</a:t>
            </a:r>
          </a:p>
        </p:txBody>
      </p:sp>
      <p:sp>
        <p:nvSpPr>
          <p:cNvPr id="142340" name="Text Box 4"/>
          <p:cNvSpPr txBox="1">
            <a:spLocks noChangeArrowheads="1"/>
          </p:cNvSpPr>
          <p:nvPr/>
        </p:nvSpPr>
        <p:spPr bwMode="auto">
          <a:xfrm>
            <a:off x="762000" y="3962400"/>
            <a:ext cx="7315200" cy="1190625"/>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As you walk on the sidewalk, your shoes never touch the concrete.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990600" y="304800"/>
            <a:ext cx="7391400" cy="2289175"/>
          </a:xfrm>
          <a:prstGeom prst="rect">
            <a:avLst/>
          </a:prstGeom>
          <a:noFill/>
          <a:ln w="9525">
            <a:noFill/>
            <a:miter lim="800000"/>
            <a:headEnd/>
            <a:tailEnd/>
          </a:ln>
          <a:effectLst/>
        </p:spPr>
        <p:txBody>
          <a:bodyPr>
            <a:spAutoFit/>
          </a:bodyPr>
          <a:lstStyle/>
          <a:p>
            <a:pPr>
              <a:spcBef>
                <a:spcPct val="50000"/>
              </a:spcBef>
            </a:pPr>
            <a:r>
              <a:rPr lang="en-US"/>
              <a:t>The negative outer electron force fields repel each other (like charges repel) so atoms never touch each other.</a:t>
            </a:r>
          </a:p>
        </p:txBody>
      </p:sp>
      <p:pic>
        <p:nvPicPr>
          <p:cNvPr id="148483" name="Picture 3" descr="C:\R. Cram Enterprises\presentations\atomwithnucleus.jpg"/>
          <p:cNvPicPr>
            <a:picLocks noChangeAspect="1" noChangeArrowheads="1"/>
          </p:cNvPicPr>
          <p:nvPr/>
        </p:nvPicPr>
        <p:blipFill>
          <a:blip r:embed="rId4"/>
          <a:srcRect/>
          <a:stretch>
            <a:fillRect/>
          </a:stretch>
        </p:blipFill>
        <p:spPr bwMode="auto">
          <a:xfrm>
            <a:off x="1752600" y="4267200"/>
            <a:ext cx="2286000" cy="2181225"/>
          </a:xfrm>
          <a:prstGeom prst="rect">
            <a:avLst/>
          </a:prstGeom>
          <a:noFill/>
        </p:spPr>
      </p:pic>
      <p:pic>
        <p:nvPicPr>
          <p:cNvPr id="148484" name="Picture 4" descr="C:\R. Cram Enterprises\presentations\atomwithnucleus.jpg"/>
          <p:cNvPicPr>
            <a:picLocks noChangeAspect="1" noChangeArrowheads="1"/>
          </p:cNvPicPr>
          <p:nvPr/>
        </p:nvPicPr>
        <p:blipFill>
          <a:blip r:embed="rId4"/>
          <a:srcRect/>
          <a:stretch>
            <a:fillRect/>
          </a:stretch>
        </p:blipFill>
        <p:spPr bwMode="auto">
          <a:xfrm>
            <a:off x="5334000" y="4267200"/>
            <a:ext cx="2286000" cy="2181225"/>
          </a:xfrm>
          <a:prstGeom prst="rect">
            <a:avLst/>
          </a:prstGeom>
          <a:noFill/>
        </p:spPr>
      </p:pic>
      <p:sp>
        <p:nvSpPr>
          <p:cNvPr id="148486" name="AutoShape 6"/>
          <p:cNvSpPr>
            <a:spLocks noChangeArrowheads="1"/>
          </p:cNvSpPr>
          <p:nvPr/>
        </p:nvSpPr>
        <p:spPr bwMode="auto">
          <a:xfrm>
            <a:off x="4191000" y="5029200"/>
            <a:ext cx="990600" cy="609600"/>
          </a:xfrm>
          <a:prstGeom prst="leftRightArrow">
            <a:avLst>
              <a:gd name="adj1" fmla="val 50000"/>
              <a:gd name="adj2" fmla="val 32500"/>
            </a:avLst>
          </a:prstGeom>
          <a:solidFill>
            <a:schemeClr val="accent1"/>
          </a:solidFill>
          <a:ln w="9525">
            <a:solidFill>
              <a:schemeClr val="tx1"/>
            </a:solidFill>
            <a:miter lim="800000"/>
            <a:headEnd/>
            <a:tailEnd/>
          </a:ln>
          <a:effectLst/>
        </p:spPr>
        <p:txBody>
          <a:bodyPr wrap="none" anchor="ctr"/>
          <a:lstStyle/>
          <a:p>
            <a:endParaRPr lang="en-US"/>
          </a:p>
        </p:txBody>
      </p:sp>
      <p:sp>
        <p:nvSpPr>
          <p:cNvPr id="148487" name="Text Box 7"/>
          <p:cNvSpPr txBox="1">
            <a:spLocks noChangeArrowheads="1"/>
          </p:cNvSpPr>
          <p:nvPr/>
        </p:nvSpPr>
        <p:spPr bwMode="auto">
          <a:xfrm>
            <a:off x="685800" y="3733800"/>
            <a:ext cx="7924800" cy="641350"/>
          </a:xfrm>
          <a:prstGeom prst="rect">
            <a:avLst/>
          </a:prstGeom>
          <a:noFill/>
          <a:ln w="9525">
            <a:noFill/>
            <a:miter lim="800000"/>
            <a:headEnd/>
            <a:tailEnd/>
          </a:ln>
          <a:effectLst/>
        </p:spPr>
        <p:txBody>
          <a:bodyPr>
            <a:spAutoFit/>
          </a:bodyPr>
          <a:lstStyle/>
          <a:p>
            <a:pPr>
              <a:spcBef>
                <a:spcPct val="50000"/>
              </a:spcBef>
            </a:pPr>
            <a:r>
              <a:rPr lang="en-US"/>
              <a:t>   </a:t>
            </a:r>
            <a:r>
              <a:rPr lang="en-US">
                <a:solidFill>
                  <a:srgbClr val="339933"/>
                </a:solidFill>
              </a:rPr>
              <a:t>Negative electrons repel each other!</a:t>
            </a:r>
          </a:p>
        </p:txBody>
      </p:sp>
      <p:sp>
        <p:nvSpPr>
          <p:cNvPr id="148488" name="Text Box 8"/>
          <p:cNvSpPr txBox="1">
            <a:spLocks noChangeArrowheads="1"/>
          </p:cNvSpPr>
          <p:nvPr/>
        </p:nvSpPr>
        <p:spPr bwMode="auto">
          <a:xfrm>
            <a:off x="2286000" y="2971800"/>
            <a:ext cx="4876800" cy="641350"/>
          </a:xfrm>
          <a:prstGeom prst="rect">
            <a:avLst/>
          </a:prstGeom>
          <a:noFill/>
          <a:ln w="9525">
            <a:noFill/>
            <a:miter lim="800000"/>
            <a:headEnd/>
            <a:tailEnd/>
          </a:ln>
          <a:effectLst/>
        </p:spPr>
        <p:txBody>
          <a:bodyPr>
            <a:spAutoFit/>
          </a:bodyPr>
          <a:lstStyle/>
          <a:p>
            <a:pPr>
              <a:spcBef>
                <a:spcPct val="50000"/>
              </a:spcBef>
            </a:pPr>
            <a:r>
              <a:rPr lang="en-US">
                <a:solidFill>
                  <a:srgbClr val="CC0000"/>
                </a:solidFill>
              </a:rPr>
              <a:t>The atoms won’t touch!</a:t>
            </a:r>
          </a:p>
        </p:txBody>
      </p:sp>
      <p:sp>
        <p:nvSpPr>
          <p:cNvPr id="148489" name="Text Box 9"/>
          <p:cNvSpPr txBox="1">
            <a:spLocks noChangeArrowheads="1"/>
          </p:cNvSpPr>
          <p:nvPr/>
        </p:nvSpPr>
        <p:spPr bwMode="auto">
          <a:xfrm>
            <a:off x="3886200" y="4038600"/>
            <a:ext cx="381000" cy="823913"/>
          </a:xfrm>
          <a:prstGeom prst="rect">
            <a:avLst/>
          </a:prstGeom>
          <a:noFill/>
          <a:ln w="9525">
            <a:noFill/>
            <a:miter lim="800000"/>
            <a:headEnd/>
            <a:tailEnd/>
          </a:ln>
          <a:effectLst/>
        </p:spPr>
        <p:txBody>
          <a:bodyPr>
            <a:spAutoFit/>
          </a:bodyPr>
          <a:lstStyle/>
          <a:p>
            <a:pPr>
              <a:spcBef>
                <a:spcPct val="50000"/>
              </a:spcBef>
            </a:pPr>
            <a:r>
              <a:rPr lang="en-US" sz="4800">
                <a:solidFill>
                  <a:schemeClr val="tx1"/>
                </a:solidFill>
              </a:rPr>
              <a:t>_</a:t>
            </a:r>
            <a:endParaRPr lang="en-US"/>
          </a:p>
        </p:txBody>
      </p:sp>
      <p:sp>
        <p:nvSpPr>
          <p:cNvPr id="148490" name="Text Box 10"/>
          <p:cNvSpPr txBox="1">
            <a:spLocks noChangeArrowheads="1"/>
          </p:cNvSpPr>
          <p:nvPr/>
        </p:nvSpPr>
        <p:spPr bwMode="auto">
          <a:xfrm>
            <a:off x="4953000" y="4038600"/>
            <a:ext cx="381000" cy="823913"/>
          </a:xfrm>
          <a:prstGeom prst="rect">
            <a:avLst/>
          </a:prstGeom>
          <a:noFill/>
          <a:ln w="9525">
            <a:noFill/>
            <a:miter lim="800000"/>
            <a:headEnd/>
            <a:tailEnd/>
          </a:ln>
          <a:effectLst/>
        </p:spPr>
        <p:txBody>
          <a:bodyPr>
            <a:spAutoFit/>
          </a:bodyPr>
          <a:lstStyle/>
          <a:p>
            <a:pPr>
              <a:spcBef>
                <a:spcPct val="50000"/>
              </a:spcBef>
            </a:pPr>
            <a:r>
              <a:rPr lang="en-US" sz="4800">
                <a:solidFill>
                  <a:schemeClr val="tx1"/>
                </a:solidFill>
              </a:rPr>
              <a:t>_</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 calcmode="lin" valueType="num">
                                      <p:cBhvr>
                                        <p:cTn id="7" dur="1000" fill="hold"/>
                                        <p:tgtEl>
                                          <p:spTgt spid="148482"/>
                                        </p:tgtEl>
                                        <p:attrNameLst>
                                          <p:attrName>ppt_w</p:attrName>
                                        </p:attrNameLst>
                                      </p:cBhvr>
                                      <p:tavLst>
                                        <p:tav tm="0">
                                          <p:val>
                                            <p:fltVal val="0"/>
                                          </p:val>
                                        </p:tav>
                                        <p:tav tm="100000">
                                          <p:val>
                                            <p:strVal val="#ppt_w"/>
                                          </p:val>
                                        </p:tav>
                                      </p:tavLst>
                                    </p:anim>
                                    <p:anim calcmode="lin" valueType="num">
                                      <p:cBhvr>
                                        <p:cTn id="8" dur="1000" fill="hold"/>
                                        <p:tgtEl>
                                          <p:spTgt spid="148482"/>
                                        </p:tgtEl>
                                        <p:attrNameLst>
                                          <p:attrName>ppt_h</p:attrName>
                                        </p:attrNameLst>
                                      </p:cBhvr>
                                      <p:tavLst>
                                        <p:tav tm="0">
                                          <p:val>
                                            <p:fltVal val="0"/>
                                          </p:val>
                                        </p:tav>
                                        <p:tav tm="100000">
                                          <p:val>
                                            <p:strVal val="#ppt_h"/>
                                          </p:val>
                                        </p:tav>
                                      </p:tavLst>
                                    </p:anim>
                                    <p:anim calcmode="lin" valueType="num">
                                      <p:cBhvr>
                                        <p:cTn id="9" dur="1000" fill="hold"/>
                                        <p:tgtEl>
                                          <p:spTgt spid="1484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848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148488"/>
                                        </p:tgtEl>
                                        <p:attrNameLst>
                                          <p:attrName>style.visibility</p:attrName>
                                        </p:attrNameLst>
                                      </p:cBhvr>
                                      <p:to>
                                        <p:strVal val="visible"/>
                                      </p:to>
                                    </p:set>
                                    <p:anim calcmode="lin" valueType="num">
                                      <p:cBhvr>
                                        <p:cTn id="15" dur="500" fill="hold"/>
                                        <p:tgtEl>
                                          <p:spTgt spid="148488"/>
                                        </p:tgtEl>
                                        <p:attrNameLst>
                                          <p:attrName>ppt_x</p:attrName>
                                        </p:attrNameLst>
                                      </p:cBhvr>
                                      <p:tavLst>
                                        <p:tav tm="0">
                                          <p:val>
                                            <p:strVal val="#ppt_x"/>
                                          </p:val>
                                        </p:tav>
                                        <p:tav tm="100000">
                                          <p:val>
                                            <p:strVal val="#ppt_x"/>
                                          </p:val>
                                        </p:tav>
                                      </p:tavLst>
                                    </p:anim>
                                    <p:anim calcmode="lin" valueType="num">
                                      <p:cBhvr>
                                        <p:cTn id="16" dur="500" fill="hold"/>
                                        <p:tgtEl>
                                          <p:spTgt spid="148488"/>
                                        </p:tgtEl>
                                        <p:attrNameLst>
                                          <p:attrName>ppt_y</p:attrName>
                                        </p:attrNameLst>
                                      </p:cBhvr>
                                      <p:tavLst>
                                        <p:tav tm="0">
                                          <p:val>
                                            <p:strVal val="#ppt_y+#ppt_h/2"/>
                                          </p:val>
                                        </p:tav>
                                        <p:tav tm="100000">
                                          <p:val>
                                            <p:strVal val="#ppt_y"/>
                                          </p:val>
                                        </p:tav>
                                      </p:tavLst>
                                    </p:anim>
                                    <p:anim calcmode="lin" valueType="num">
                                      <p:cBhvr>
                                        <p:cTn id="17" dur="500" fill="hold"/>
                                        <p:tgtEl>
                                          <p:spTgt spid="148488"/>
                                        </p:tgtEl>
                                        <p:attrNameLst>
                                          <p:attrName>ppt_w</p:attrName>
                                        </p:attrNameLst>
                                      </p:cBhvr>
                                      <p:tavLst>
                                        <p:tav tm="0">
                                          <p:val>
                                            <p:strVal val="#ppt_w"/>
                                          </p:val>
                                        </p:tav>
                                        <p:tav tm="100000">
                                          <p:val>
                                            <p:strVal val="#ppt_w"/>
                                          </p:val>
                                        </p:tav>
                                      </p:tavLst>
                                    </p:anim>
                                    <p:anim calcmode="lin" valueType="num">
                                      <p:cBhvr>
                                        <p:cTn id="18" dur="500" fill="hold"/>
                                        <p:tgtEl>
                                          <p:spTgt spid="14848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builtIn="1"/>
                                        </p:tgtEl>
                                      </p:cMediaNode>
                                    </p:audio>
                                  </p:sub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48486"/>
                                        </p:tgtEl>
                                        <p:attrNameLst>
                                          <p:attrName>style.visibility</p:attrName>
                                        </p:attrNameLst>
                                      </p:cBhvr>
                                      <p:to>
                                        <p:strVal val="visible"/>
                                      </p:to>
                                    </p:set>
                                    <p:anim calcmode="lin" valueType="num">
                                      <p:cBhvr>
                                        <p:cTn id="23" dur="1000" fill="hold"/>
                                        <p:tgtEl>
                                          <p:spTgt spid="148486"/>
                                        </p:tgtEl>
                                        <p:attrNameLst>
                                          <p:attrName>ppt_w</p:attrName>
                                        </p:attrNameLst>
                                      </p:cBhvr>
                                      <p:tavLst>
                                        <p:tav tm="0">
                                          <p:val>
                                            <p:fltVal val="0"/>
                                          </p:val>
                                        </p:tav>
                                        <p:tav tm="100000">
                                          <p:val>
                                            <p:strVal val="#ppt_w"/>
                                          </p:val>
                                        </p:tav>
                                      </p:tavLst>
                                    </p:anim>
                                    <p:anim calcmode="lin" valueType="num">
                                      <p:cBhvr>
                                        <p:cTn id="24" dur="1000" fill="hold"/>
                                        <p:tgtEl>
                                          <p:spTgt spid="148486"/>
                                        </p:tgtEl>
                                        <p:attrNameLst>
                                          <p:attrName>ppt_h</p:attrName>
                                        </p:attrNameLst>
                                      </p:cBhvr>
                                      <p:tavLst>
                                        <p:tav tm="0">
                                          <p:val>
                                            <p:fltVal val="0"/>
                                          </p:val>
                                        </p:tav>
                                        <p:tav tm="100000">
                                          <p:val>
                                            <p:strVal val="#ppt_h"/>
                                          </p:val>
                                        </p:tav>
                                      </p:tavLst>
                                    </p:anim>
                                    <p:anim calcmode="lin" valueType="num">
                                      <p:cBhvr>
                                        <p:cTn id="25" dur="1000" fill="hold"/>
                                        <p:tgtEl>
                                          <p:spTgt spid="14848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848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3" name="GUNSHOT.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6" grpId="0" animBg="1"/>
      <p:bldP spid="148488"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09600" y="762000"/>
            <a:ext cx="8001000" cy="1190625"/>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Negative electrons and positive protons will attract each other.</a:t>
            </a:r>
          </a:p>
        </p:txBody>
      </p:sp>
      <p:pic>
        <p:nvPicPr>
          <p:cNvPr id="141316" name="Picture 4" descr="E:\IMAGES.WMF\PEOPLE\COUPLES\PPLCP108.WMF"/>
          <p:cNvPicPr>
            <a:picLocks noChangeAspect="1" noChangeArrowheads="1"/>
          </p:cNvPicPr>
          <p:nvPr/>
        </p:nvPicPr>
        <p:blipFill>
          <a:blip r:embed="rId2"/>
          <a:srcRect/>
          <a:stretch>
            <a:fillRect/>
          </a:stretch>
        </p:blipFill>
        <p:spPr bwMode="auto">
          <a:xfrm>
            <a:off x="2057400" y="2362200"/>
            <a:ext cx="4897438" cy="3711575"/>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04800" y="609600"/>
            <a:ext cx="8458200" cy="5584825"/>
          </a:xfrm>
          <a:prstGeom prst="rect">
            <a:avLst/>
          </a:prstGeom>
          <a:noFill/>
          <a:ln w="9525">
            <a:noFill/>
            <a:miter lim="800000"/>
            <a:headEnd/>
            <a:tailEnd/>
          </a:ln>
          <a:effectLst/>
        </p:spPr>
        <p:txBody>
          <a:bodyPr>
            <a:spAutoFit/>
          </a:bodyPr>
          <a:lstStyle/>
          <a:p>
            <a:r>
              <a:rPr lang="en-US" sz="2400" b="0">
                <a:solidFill>
                  <a:schemeClr val="tx1"/>
                </a:solidFill>
              </a:rPr>
              <a:t> </a:t>
            </a:r>
            <a:r>
              <a:rPr lang="en-US">
                <a:solidFill>
                  <a:srgbClr val="FFCC00"/>
                </a:solidFill>
              </a:rPr>
              <a:t>Here's a question for you: </a:t>
            </a:r>
          </a:p>
          <a:p>
            <a:endParaRPr lang="en-US">
              <a:solidFill>
                <a:srgbClr val="FFCC00"/>
              </a:solidFill>
            </a:endParaRPr>
          </a:p>
          <a:p>
            <a:r>
              <a:rPr lang="en-US">
                <a:solidFill>
                  <a:srgbClr val="FFCC00"/>
                </a:solidFill>
              </a:rPr>
              <a:t>Atoms usually have equal numbers of protons and electrons. Therefore, they are electrically neutral since the positive</a:t>
            </a:r>
          </a:p>
          <a:p>
            <a:r>
              <a:rPr lang="en-US">
                <a:solidFill>
                  <a:srgbClr val="FFCC00"/>
                </a:solidFill>
              </a:rPr>
              <a:t>protons cancel the negative electrons. </a:t>
            </a:r>
          </a:p>
          <a:p>
            <a:endParaRPr lang="en-US">
              <a:solidFill>
                <a:srgbClr val="FFCC00"/>
              </a:solidFill>
            </a:endParaRPr>
          </a:p>
          <a:p>
            <a:r>
              <a:rPr lang="en-US">
                <a:solidFill>
                  <a:srgbClr val="FFCC00"/>
                </a:solidFill>
              </a:rPr>
              <a:t>What holds atoms together to make molecules, if most atoms have no electrical charge?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1+#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81000" y="0"/>
            <a:ext cx="8763000" cy="2528888"/>
          </a:xfrm>
          <a:prstGeom prst="rect">
            <a:avLst/>
          </a:prstGeom>
          <a:noFill/>
          <a:ln w="9525">
            <a:noFill/>
            <a:miter lim="800000"/>
            <a:headEnd/>
            <a:tailEnd/>
          </a:ln>
          <a:effectLst/>
        </p:spPr>
        <p:txBody>
          <a:bodyPr>
            <a:spAutoFit/>
          </a:bodyPr>
          <a:lstStyle/>
          <a:p>
            <a:r>
              <a:rPr lang="en-US" sz="3200">
                <a:solidFill>
                  <a:schemeClr val="accent1"/>
                </a:solidFill>
              </a:rPr>
              <a:t>The Answer:</a:t>
            </a:r>
            <a:r>
              <a:rPr lang="en-US" sz="3200">
                <a:solidFill>
                  <a:srgbClr val="FF3300"/>
                </a:solidFill>
              </a:rPr>
              <a:t> </a:t>
            </a:r>
          </a:p>
          <a:p>
            <a:r>
              <a:rPr lang="en-US" sz="3200">
                <a:solidFill>
                  <a:srgbClr val="FF3300"/>
                </a:solidFill>
              </a:rPr>
              <a:t>The charged parts of one atom can interact with the charged parts of another atom. This allows different atoms to bind together, an effect called the residual electromagnetic force.</a:t>
            </a:r>
          </a:p>
        </p:txBody>
      </p:sp>
      <p:pic>
        <p:nvPicPr>
          <p:cNvPr id="88067" name="Picture 3" descr="C:\R. Cram Enterprises\presentations\residual_e_m.gif"/>
          <p:cNvPicPr>
            <a:picLocks noChangeAspect="1" noChangeArrowheads="1"/>
          </p:cNvPicPr>
          <p:nvPr/>
        </p:nvPicPr>
        <p:blipFill>
          <a:blip r:embed="rId4"/>
          <a:srcRect/>
          <a:stretch>
            <a:fillRect/>
          </a:stretch>
        </p:blipFill>
        <p:spPr bwMode="auto">
          <a:xfrm>
            <a:off x="1524000" y="3276600"/>
            <a:ext cx="6019800" cy="2819400"/>
          </a:xfrm>
          <a:prstGeom prst="rect">
            <a:avLst/>
          </a:prstGeom>
          <a:noFill/>
        </p:spPr>
      </p:pic>
      <p:pic>
        <p:nvPicPr>
          <p:cNvPr id="88068" name="Picture 4" descr="C:\R. Cram Enterprises\presentations\residual_e_m.gif"/>
          <p:cNvPicPr>
            <a:picLocks noChangeAspect="1" noChangeArrowheads="1"/>
          </p:cNvPicPr>
          <p:nvPr/>
        </p:nvPicPr>
        <p:blipFill>
          <a:blip r:embed="rId4"/>
          <a:srcRect/>
          <a:stretch>
            <a:fillRect/>
          </a:stretch>
        </p:blipFill>
        <p:spPr bwMode="auto">
          <a:xfrm>
            <a:off x="1524000" y="3276600"/>
            <a:ext cx="60198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1000" fill="hold"/>
                                        <p:tgtEl>
                                          <p:spTgt spid="88066"/>
                                        </p:tgtEl>
                                        <p:attrNameLst>
                                          <p:attrName>ppt_w</p:attrName>
                                        </p:attrNameLst>
                                      </p:cBhvr>
                                      <p:tavLst>
                                        <p:tav tm="0">
                                          <p:val>
                                            <p:fltVal val="0"/>
                                          </p:val>
                                        </p:tav>
                                        <p:tav tm="100000">
                                          <p:val>
                                            <p:strVal val="#ppt_w"/>
                                          </p:val>
                                        </p:tav>
                                      </p:tavLst>
                                    </p:anim>
                                    <p:anim calcmode="lin" valueType="num">
                                      <p:cBhvr>
                                        <p:cTn id="8" dur="1000" fill="hold"/>
                                        <p:tgtEl>
                                          <p:spTgt spid="88066"/>
                                        </p:tgtEl>
                                        <p:attrNameLst>
                                          <p:attrName>ppt_h</p:attrName>
                                        </p:attrNameLst>
                                      </p:cBhvr>
                                      <p:tavLst>
                                        <p:tav tm="0">
                                          <p:val>
                                            <p:fltVal val="0"/>
                                          </p:val>
                                        </p:tav>
                                        <p:tav tm="100000">
                                          <p:val>
                                            <p:strVal val="#ppt_h"/>
                                          </p:val>
                                        </p:tav>
                                      </p:tavLst>
                                    </p:anim>
                                    <p:anim calcmode="lin" valueType="num">
                                      <p:cBhvr>
                                        <p:cTn id="9" dur="1000" fill="hold"/>
                                        <p:tgtEl>
                                          <p:spTgt spid="880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806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builtIn="1"/>
                                        </p:tgtEl>
                                      </p:cMediaNode>
                                    </p:audio>
                                  </p:subTnLst>
                                </p:cTn>
                              </p:par>
                            </p:childTnLst>
                          </p:cTn>
                        </p:par>
                      </p:childTnLst>
                    </p:cTn>
                  </p:par>
                  <p:par>
                    <p:cTn id="11" fill="hold">
                      <p:stCondLst>
                        <p:cond delay="indefinite"/>
                      </p:stCondLst>
                      <p:childTnLst>
                        <p:par>
                          <p:cTn id="12" fill="hold">
                            <p:stCondLst>
                              <p:cond delay="0"/>
                            </p:stCondLst>
                            <p:childTnLst>
                              <p:par>
                                <p:cTn id="13" presetID="5" presetClass="entr" presetSubtype="5" fill="hold" nodeType="clickEffect">
                                  <p:stCondLst>
                                    <p:cond delay="0"/>
                                  </p:stCondLst>
                                  <p:childTnLst>
                                    <p:set>
                                      <p:cBhvr>
                                        <p:cTn id="14" dur="1" fill="hold">
                                          <p:stCondLst>
                                            <p:cond delay="0"/>
                                          </p:stCondLst>
                                        </p:cTn>
                                        <p:tgtEl>
                                          <p:spTgt spid="88068"/>
                                        </p:tgtEl>
                                        <p:attrNameLst>
                                          <p:attrName>style.visibility</p:attrName>
                                        </p:attrNameLst>
                                      </p:cBhvr>
                                      <p:to>
                                        <p:strVal val="visible"/>
                                      </p:to>
                                    </p:set>
                                    <p:animEffect transition="in" filter="checkerboard(down)">
                                      <p:cBhvr>
                                        <p:cTn id="15" dur="500"/>
                                        <p:tgtEl>
                                          <p:spTgt spid="88068"/>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E:\IMAGES.WMF\SCI_TECH\OTHER\S_TOT021.WMF"/>
          <p:cNvPicPr>
            <a:picLocks noChangeAspect="1" noChangeArrowheads="1"/>
          </p:cNvPicPr>
          <p:nvPr/>
        </p:nvPicPr>
        <p:blipFill>
          <a:blip r:embed="rId3"/>
          <a:srcRect/>
          <a:stretch>
            <a:fillRect/>
          </a:stretch>
        </p:blipFill>
        <p:spPr bwMode="auto">
          <a:xfrm>
            <a:off x="2209800" y="3733800"/>
            <a:ext cx="4114800" cy="2466975"/>
          </a:xfrm>
          <a:prstGeom prst="rect">
            <a:avLst/>
          </a:prstGeom>
          <a:noFill/>
        </p:spPr>
      </p:pic>
      <p:pic>
        <p:nvPicPr>
          <p:cNvPr id="139267" name="Picture 3" descr="C:\R. Cram Enterprises\presentations\residual_e_m.gif"/>
          <p:cNvPicPr>
            <a:picLocks noChangeAspect="1" noChangeArrowheads="1"/>
          </p:cNvPicPr>
          <p:nvPr/>
        </p:nvPicPr>
        <p:blipFill>
          <a:blip r:embed="rId4"/>
          <a:srcRect/>
          <a:stretch>
            <a:fillRect/>
          </a:stretch>
        </p:blipFill>
        <p:spPr bwMode="auto">
          <a:xfrm>
            <a:off x="1447800" y="381000"/>
            <a:ext cx="60198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p:cTn id="7" dur="1000" fill="hold"/>
                                        <p:tgtEl>
                                          <p:spTgt spid="139266"/>
                                        </p:tgtEl>
                                        <p:attrNameLst>
                                          <p:attrName>ppt_w</p:attrName>
                                        </p:attrNameLst>
                                      </p:cBhvr>
                                      <p:tavLst>
                                        <p:tav tm="0">
                                          <p:val>
                                            <p:fltVal val="0"/>
                                          </p:val>
                                        </p:tav>
                                        <p:tav tm="100000">
                                          <p:val>
                                            <p:strVal val="#ppt_w"/>
                                          </p:val>
                                        </p:tav>
                                      </p:tavLst>
                                    </p:anim>
                                    <p:anim calcmode="lin" valueType="num">
                                      <p:cBhvr>
                                        <p:cTn id="8" dur="1000" fill="hold"/>
                                        <p:tgtEl>
                                          <p:spTgt spid="139266"/>
                                        </p:tgtEl>
                                        <p:attrNameLst>
                                          <p:attrName>ppt_h</p:attrName>
                                        </p:attrNameLst>
                                      </p:cBhvr>
                                      <p:tavLst>
                                        <p:tav tm="0">
                                          <p:val>
                                            <p:fltVal val="0"/>
                                          </p:val>
                                        </p:tav>
                                        <p:tav tm="100000">
                                          <p:val>
                                            <p:strVal val="#ppt_h"/>
                                          </p:val>
                                        </p:tav>
                                      </p:tavLst>
                                    </p:anim>
                                    <p:anim calcmode="lin" valueType="num">
                                      <p:cBhvr>
                                        <p:cTn id="9" dur="1000" fill="hold"/>
                                        <p:tgtEl>
                                          <p:spTgt spid="1392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926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762000" y="838200"/>
            <a:ext cx="7848600" cy="2530475"/>
          </a:xfrm>
          <a:prstGeom prst="rect">
            <a:avLst/>
          </a:prstGeom>
          <a:noFill/>
          <a:ln w="9525">
            <a:noFill/>
            <a:miter lim="800000"/>
            <a:headEnd/>
            <a:tailEnd/>
          </a:ln>
          <a:effectLst/>
        </p:spPr>
        <p:txBody>
          <a:bodyPr>
            <a:spAutoFit/>
          </a:bodyPr>
          <a:lstStyle/>
          <a:p>
            <a:r>
              <a:rPr lang="en-US" sz="4000">
                <a:solidFill>
                  <a:srgbClr val="FF3300"/>
                </a:solidFill>
              </a:rPr>
              <a:t>Therefore, </a:t>
            </a:r>
            <a:r>
              <a:rPr lang="en-US" sz="4000" u="sng">
                <a:solidFill>
                  <a:srgbClr val="FF3300"/>
                </a:solidFill>
              </a:rPr>
              <a:t>the electromagnetic force accounts for all of chemistry, and therefore all of biology, and therefore for life itself!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25954"/>
                                        </p:tgtEl>
                                        <p:attrNameLst>
                                          <p:attrName>style.visibility</p:attrName>
                                        </p:attrNameLst>
                                      </p:cBhvr>
                                      <p:to>
                                        <p:strVal val="visible"/>
                                      </p:to>
                                    </p:set>
                                    <p:anim to="" calcmode="lin" valueType="num">
                                      <p:cBhvr>
                                        <p:cTn id="7" dur="1" fill="hold"/>
                                        <p:tgtEl>
                                          <p:spTgt spid="12595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685800" y="457200"/>
            <a:ext cx="7696200" cy="1311275"/>
          </a:xfrm>
          <a:prstGeom prst="rect">
            <a:avLst/>
          </a:prstGeom>
          <a:noFill/>
          <a:ln w="9525">
            <a:noFill/>
            <a:miter lim="800000"/>
            <a:headEnd/>
            <a:tailEnd/>
          </a:ln>
          <a:effectLst/>
        </p:spPr>
        <p:txBody>
          <a:bodyPr>
            <a:spAutoFit/>
          </a:bodyPr>
          <a:lstStyle/>
          <a:p>
            <a:pPr>
              <a:spcBef>
                <a:spcPct val="50000"/>
              </a:spcBef>
            </a:pPr>
            <a:r>
              <a:rPr lang="en-US" sz="4000" u="sng">
                <a:solidFill>
                  <a:srgbClr val="FF3300"/>
                </a:solidFill>
              </a:rPr>
              <a:t>Did you get the impact of that last statement???? !!!!</a:t>
            </a:r>
          </a:p>
        </p:txBody>
      </p:sp>
      <p:sp>
        <p:nvSpPr>
          <p:cNvPr id="128003" name="Text Box 3"/>
          <p:cNvSpPr txBox="1">
            <a:spLocks noChangeArrowheads="1"/>
          </p:cNvSpPr>
          <p:nvPr/>
        </p:nvSpPr>
        <p:spPr bwMode="auto">
          <a:xfrm>
            <a:off x="838200" y="2514600"/>
            <a:ext cx="7162800" cy="641350"/>
          </a:xfrm>
          <a:prstGeom prst="rect">
            <a:avLst/>
          </a:prstGeom>
          <a:noFill/>
          <a:ln w="9525">
            <a:noFill/>
            <a:miter lim="800000"/>
            <a:headEnd/>
            <a:tailEnd/>
          </a:ln>
          <a:effectLst/>
        </p:spPr>
        <p:txBody>
          <a:bodyPr>
            <a:spAutoFit/>
          </a:bodyPr>
          <a:lstStyle/>
          <a:p>
            <a:pPr>
              <a:spcBef>
                <a:spcPct val="50000"/>
              </a:spcBef>
            </a:pPr>
            <a:r>
              <a:rPr lang="en-US" u="sng">
                <a:solidFill>
                  <a:srgbClr val="FFCC00"/>
                </a:solidFill>
              </a:rPr>
              <a:t>Were you paying close attention???</a:t>
            </a:r>
          </a:p>
        </p:txBody>
      </p:sp>
      <p:sp>
        <p:nvSpPr>
          <p:cNvPr id="128004" name="Text Box 4"/>
          <p:cNvSpPr txBox="1">
            <a:spLocks noChangeArrowheads="1"/>
          </p:cNvSpPr>
          <p:nvPr/>
        </p:nvSpPr>
        <p:spPr bwMode="auto">
          <a:xfrm>
            <a:off x="838200" y="3886200"/>
            <a:ext cx="7391400" cy="641350"/>
          </a:xfrm>
          <a:prstGeom prst="rect">
            <a:avLst/>
          </a:prstGeom>
          <a:noFill/>
          <a:ln w="9525">
            <a:noFill/>
            <a:miter lim="800000"/>
            <a:headEnd/>
            <a:tailEnd/>
          </a:ln>
          <a:effectLst/>
        </p:spPr>
        <p:txBody>
          <a:bodyPr>
            <a:spAutoFit/>
          </a:bodyPr>
          <a:lstStyle/>
          <a:p>
            <a:pPr>
              <a:spcBef>
                <a:spcPct val="50000"/>
              </a:spcBef>
            </a:pPr>
            <a:r>
              <a:rPr lang="en-US" u="sng">
                <a:solidFill>
                  <a:srgbClr val="FF3300"/>
                </a:solidFill>
              </a:rPr>
              <a:t>Do you realize what was just said???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28002"/>
                                        </p:tgtEl>
                                        <p:attrNameLst>
                                          <p:attrName>style.visibility</p:attrName>
                                        </p:attrNameLst>
                                      </p:cBhvr>
                                      <p:to>
                                        <p:strVal val="visible"/>
                                      </p:to>
                                    </p:set>
                                    <p:anim to="" calcmode="lin" valueType="num">
                                      <p:cBhvr>
                                        <p:cTn id="7" dur="1" fill="hold"/>
                                        <p:tgtEl>
                                          <p:spTgt spid="12800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28003"/>
                                        </p:tgtEl>
                                        <p:attrNameLst>
                                          <p:attrName>style.visibility</p:attrName>
                                        </p:attrNameLst>
                                      </p:cBhvr>
                                      <p:to>
                                        <p:strVal val="visible"/>
                                      </p:to>
                                    </p:set>
                                    <p:anim to="" calcmode="lin" valueType="num">
                                      <p:cBhvr>
                                        <p:cTn id="12" dur="1" fill="hold"/>
                                        <p:tgtEl>
                                          <p:spTgt spid="128003"/>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28004"/>
                                        </p:tgtEl>
                                        <p:attrNameLst>
                                          <p:attrName>style.visibility</p:attrName>
                                        </p:attrNameLst>
                                      </p:cBhvr>
                                      <p:to>
                                        <p:strVal val="visible"/>
                                      </p:to>
                                    </p:set>
                                    <p:anim to="" calcmode="lin" valueType="num">
                                      <p:cBhvr>
                                        <p:cTn id="17" dur="1" fill="hold"/>
                                        <p:tgtEl>
                                          <p:spTgt spid="128004"/>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RICOCHET.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P spid="128003" grpId="0" autoUpdateAnimBg="0"/>
      <p:bldP spid="128004"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143000" y="2819400"/>
            <a:ext cx="6553200" cy="579438"/>
          </a:xfrm>
          <a:prstGeom prst="rect">
            <a:avLst/>
          </a:prstGeom>
          <a:noFill/>
          <a:ln w="9525">
            <a:noFill/>
            <a:miter lim="800000"/>
            <a:headEnd/>
            <a:tailEnd/>
          </a:ln>
          <a:effectLst/>
        </p:spPr>
        <p:txBody>
          <a:bodyPr>
            <a:spAutoFit/>
          </a:bodyPr>
          <a:lstStyle/>
          <a:p>
            <a:pPr>
              <a:spcBef>
                <a:spcPct val="50000"/>
              </a:spcBef>
            </a:pPr>
            <a:r>
              <a:rPr lang="en-US" sz="3200">
                <a:solidFill>
                  <a:srgbClr val="0099FF"/>
                </a:solidFill>
              </a:rPr>
              <a:t>Let’s try this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29026"/>
                                        </p:tgtEl>
                                        <p:attrNameLst>
                                          <p:attrName>style.visibility</p:attrName>
                                        </p:attrNameLst>
                                      </p:cBhvr>
                                      <p:to>
                                        <p:strVal val="visible"/>
                                      </p:to>
                                    </p:set>
                                    <p:anim to="" calcmode="lin" valueType="num">
                                      <p:cBhvr>
                                        <p:cTn id="7" dur="1" fill="hold"/>
                                        <p:tgtEl>
                                          <p:spTgt spid="12902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utoUpdateAnimBg="0"/>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66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66FF"/>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2899</TotalTime>
  <Words>5580</Words>
  <Application>Microsoft PowerPoint</Application>
  <PresentationFormat>On-screen Show (4:3)</PresentationFormat>
  <Paragraphs>509</Paragraphs>
  <Slides>166</Slides>
  <Notes>1</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166</vt:i4>
      </vt:variant>
    </vt:vector>
  </HeadingPairs>
  <TitlesOfParts>
    <vt:vector size="169" baseType="lpstr">
      <vt:lpstr>Times New Roman</vt:lpstr>
      <vt:lpstr>Office Theme</vt:lpstr>
      <vt:lpstr>Microsoft Clip Gallery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Just quarks and leptons</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vector>
  </TitlesOfParts>
  <Company>R CRAM ENTERPRISES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ROGER CRAM</dc:creator>
  <cp:lastModifiedBy>cramrf</cp:lastModifiedBy>
  <cp:revision>43</cp:revision>
  <dcterms:created xsi:type="dcterms:W3CDTF">1999-09-15T02:17:31Z</dcterms:created>
  <dcterms:modified xsi:type="dcterms:W3CDTF">2010-05-27T18:34:36Z</dcterms:modified>
</cp:coreProperties>
</file>