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Lst>
  <p:notesMasterIdLst>
    <p:notesMasterId r:id="rId127"/>
  </p:notesMasterIdLst>
  <p:handoutMasterIdLst>
    <p:handoutMasterId r:id="rId128"/>
  </p:handoutMasterIdLst>
  <p:sldIdLst>
    <p:sldId id="768" r:id="rId2"/>
    <p:sldId id="849" r:id="rId3"/>
    <p:sldId id="759" r:id="rId4"/>
    <p:sldId id="566" r:id="rId5"/>
    <p:sldId id="575" r:id="rId6"/>
    <p:sldId id="761" r:id="rId7"/>
    <p:sldId id="760" r:id="rId8"/>
    <p:sldId id="573" r:id="rId9"/>
    <p:sldId id="574" r:id="rId10"/>
    <p:sldId id="545" r:id="rId11"/>
    <p:sldId id="696" r:id="rId12"/>
    <p:sldId id="779" r:id="rId13"/>
    <p:sldId id="586" r:id="rId14"/>
    <p:sldId id="546" r:id="rId15"/>
    <p:sldId id="680" r:id="rId16"/>
    <p:sldId id="681" r:id="rId17"/>
    <p:sldId id="682" r:id="rId18"/>
    <p:sldId id="547" r:id="rId19"/>
    <p:sldId id="678" r:id="rId20"/>
    <p:sldId id="813" r:id="rId21"/>
    <p:sldId id="667" r:id="rId22"/>
    <p:sldId id="769" r:id="rId23"/>
    <p:sldId id="770" r:id="rId24"/>
    <p:sldId id="771" r:id="rId25"/>
    <p:sldId id="772" r:id="rId26"/>
    <p:sldId id="773" r:id="rId27"/>
    <p:sldId id="774" r:id="rId28"/>
    <p:sldId id="775" r:id="rId29"/>
    <p:sldId id="776" r:id="rId30"/>
    <p:sldId id="777" r:id="rId31"/>
    <p:sldId id="778" r:id="rId32"/>
    <p:sldId id="780" r:id="rId33"/>
    <p:sldId id="781" r:id="rId34"/>
    <p:sldId id="697" r:id="rId35"/>
    <p:sldId id="757" r:id="rId36"/>
    <p:sldId id="756" r:id="rId37"/>
    <p:sldId id="782" r:id="rId38"/>
    <p:sldId id="783" r:id="rId39"/>
    <p:sldId id="785" r:id="rId40"/>
    <p:sldId id="786" r:id="rId41"/>
    <p:sldId id="787" r:id="rId42"/>
    <p:sldId id="814" r:id="rId43"/>
    <p:sldId id="827" r:id="rId44"/>
    <p:sldId id="828" r:id="rId45"/>
    <p:sldId id="829" r:id="rId46"/>
    <p:sldId id="831" r:id="rId47"/>
    <p:sldId id="832" r:id="rId48"/>
    <p:sldId id="833" r:id="rId49"/>
    <p:sldId id="835" r:id="rId50"/>
    <p:sldId id="836" r:id="rId51"/>
    <p:sldId id="840" r:id="rId52"/>
    <p:sldId id="815" r:id="rId53"/>
    <p:sldId id="816" r:id="rId54"/>
    <p:sldId id="817" r:id="rId55"/>
    <p:sldId id="818" r:id="rId56"/>
    <p:sldId id="819" r:id="rId57"/>
    <p:sldId id="820" r:id="rId58"/>
    <p:sldId id="821" r:id="rId59"/>
    <p:sldId id="822" r:id="rId60"/>
    <p:sldId id="823" r:id="rId61"/>
    <p:sldId id="841" r:id="rId62"/>
    <p:sldId id="842" r:id="rId63"/>
    <p:sldId id="843" r:id="rId64"/>
    <p:sldId id="844" r:id="rId65"/>
    <p:sldId id="845" r:id="rId66"/>
    <p:sldId id="846" r:id="rId67"/>
    <p:sldId id="847" r:id="rId68"/>
    <p:sldId id="848" r:id="rId69"/>
    <p:sldId id="788" r:id="rId70"/>
    <p:sldId id="824" r:id="rId71"/>
    <p:sldId id="825" r:id="rId72"/>
    <p:sldId id="789" r:id="rId73"/>
    <p:sldId id="790" r:id="rId74"/>
    <p:sldId id="791" r:id="rId75"/>
    <p:sldId id="792" r:id="rId76"/>
    <p:sldId id="793" r:id="rId77"/>
    <p:sldId id="794" r:id="rId78"/>
    <p:sldId id="826" r:id="rId79"/>
    <p:sldId id="796" r:id="rId80"/>
    <p:sldId id="797" r:id="rId81"/>
    <p:sldId id="807" r:id="rId82"/>
    <p:sldId id="808" r:id="rId83"/>
    <p:sldId id="809" r:id="rId84"/>
    <p:sldId id="810" r:id="rId85"/>
    <p:sldId id="811" r:id="rId86"/>
    <p:sldId id="625" r:id="rId87"/>
    <p:sldId id="590" r:id="rId88"/>
    <p:sldId id="752" r:id="rId89"/>
    <p:sldId id="755" r:id="rId90"/>
    <p:sldId id="758" r:id="rId91"/>
    <p:sldId id="753" r:id="rId92"/>
    <p:sldId id="743" r:id="rId93"/>
    <p:sldId id="744" r:id="rId94"/>
    <p:sldId id="585" r:id="rId95"/>
    <p:sldId id="505" r:id="rId96"/>
    <p:sldId id="506" r:id="rId97"/>
    <p:sldId id="507" r:id="rId98"/>
    <p:sldId id="732" r:id="rId99"/>
    <p:sldId id="731" r:id="rId100"/>
    <p:sldId id="499" r:id="rId101"/>
    <p:sldId id="694" r:id="rId102"/>
    <p:sldId id="705" r:id="rId103"/>
    <p:sldId id="735" r:id="rId104"/>
    <p:sldId id="736" r:id="rId105"/>
    <p:sldId id="738" r:id="rId106"/>
    <p:sldId id="740" r:id="rId107"/>
    <p:sldId id="336" r:id="rId108"/>
    <p:sldId id="665" r:id="rId109"/>
    <p:sldId id="434" r:id="rId110"/>
    <p:sldId id="438" r:id="rId111"/>
    <p:sldId id="722" r:id="rId112"/>
    <p:sldId id="702" r:id="rId113"/>
    <p:sldId id="703" r:id="rId114"/>
    <p:sldId id="725" r:id="rId115"/>
    <p:sldId id="712" r:id="rId116"/>
    <p:sldId id="741" r:id="rId117"/>
    <p:sldId id="724" r:id="rId118"/>
    <p:sldId id="435" r:id="rId119"/>
    <p:sldId id="662" r:id="rId120"/>
    <p:sldId id="663" r:id="rId121"/>
    <p:sldId id="763" r:id="rId122"/>
    <p:sldId id="764" r:id="rId123"/>
    <p:sldId id="766" r:id="rId124"/>
    <p:sldId id="767" r:id="rId125"/>
    <p:sldId id="369" r:id="rId126"/>
  </p:sldIdLst>
  <p:sldSz cx="9144000" cy="6858000" type="screen4x3"/>
  <p:notesSz cx="6858000" cy="9117013"/>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4386"/>
    <a:srgbClr val="D9D9D9"/>
    <a:srgbClr val="CCECFF"/>
    <a:srgbClr val="66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824" autoAdjust="0"/>
    <p:restoredTop sz="87922" autoAdjust="0"/>
  </p:normalViewPr>
  <p:slideViewPr>
    <p:cSldViewPr>
      <p:cViewPr varScale="1">
        <p:scale>
          <a:sx n="64" d="100"/>
          <a:sy n="64" d="100"/>
        </p:scale>
        <p:origin x="-1638"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5" d="100"/>
        <a:sy n="75" d="100"/>
      </p:scale>
      <p:origin x="0" y="3354"/>
    </p:cViewPr>
  </p:sorterViewPr>
  <p:notesViewPr>
    <p:cSldViewPr>
      <p:cViewPr>
        <p:scale>
          <a:sx n="75" d="100"/>
          <a:sy n="75" d="100"/>
        </p:scale>
        <p:origin x="-2400" y="-48"/>
      </p:cViewPr>
      <p:guideLst>
        <p:guide orient="horz" pos="2871"/>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handoutMaster" Target="handoutMasters/handoutMaster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slide" Target="slides/slide117.xml"/><Relationship Id="rId126" Type="http://schemas.openxmlformats.org/officeDocument/2006/relationships/slide" Target="slides/slide125.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notesMaster" Target="notesMasters/notes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theme" Target="theme/theme1.xml"/><Relationship Id="rId61" Type="http://schemas.openxmlformats.org/officeDocument/2006/relationships/slide" Target="slides/slide60.xml"/><Relationship Id="rId82" Type="http://schemas.openxmlformats.org/officeDocument/2006/relationships/slide" Target="slides/slide8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9394" name="Rectangle 2"/>
          <p:cNvSpPr>
            <a:spLocks noGrp="1" noChangeArrowheads="1"/>
          </p:cNvSpPr>
          <p:nvPr>
            <p:ph type="hdr" sz="quarter"/>
          </p:nvPr>
        </p:nvSpPr>
        <p:spPr bwMode="auto">
          <a:xfrm>
            <a:off x="0" y="0"/>
            <a:ext cx="2972060" cy="455461"/>
          </a:xfrm>
          <a:prstGeom prst="rect">
            <a:avLst/>
          </a:prstGeom>
          <a:noFill/>
          <a:ln w="9525">
            <a:noFill/>
            <a:miter lim="800000"/>
            <a:headEnd/>
            <a:tailEnd/>
          </a:ln>
          <a:effectLst/>
        </p:spPr>
        <p:txBody>
          <a:bodyPr vert="horz" wrap="square" lIns="91275" tIns="45637" rIns="91275" bIns="45637" numCol="1" anchor="t" anchorCtr="0" compatLnSpc="1">
            <a:prstTxWarp prst="textNoShape">
              <a:avLst/>
            </a:prstTxWarp>
          </a:bodyPr>
          <a:lstStyle>
            <a:lvl1pPr defTabSz="913251">
              <a:defRPr sz="1200">
                <a:latin typeface="Times New Roman" pitchFamily="18" charset="0"/>
              </a:defRPr>
            </a:lvl1pPr>
          </a:lstStyle>
          <a:p>
            <a:pPr>
              <a:defRPr/>
            </a:pPr>
            <a:endParaRPr lang="en-US"/>
          </a:p>
        </p:txBody>
      </p:sp>
      <p:sp>
        <p:nvSpPr>
          <p:cNvPr id="59395" name="Rectangle 3"/>
          <p:cNvSpPr>
            <a:spLocks noGrp="1" noChangeArrowheads="1"/>
          </p:cNvSpPr>
          <p:nvPr>
            <p:ph type="dt" sz="quarter" idx="1"/>
          </p:nvPr>
        </p:nvSpPr>
        <p:spPr bwMode="auto">
          <a:xfrm>
            <a:off x="3885940" y="0"/>
            <a:ext cx="2972060" cy="455461"/>
          </a:xfrm>
          <a:prstGeom prst="rect">
            <a:avLst/>
          </a:prstGeom>
          <a:noFill/>
          <a:ln w="9525">
            <a:noFill/>
            <a:miter lim="800000"/>
            <a:headEnd/>
            <a:tailEnd/>
          </a:ln>
          <a:effectLst/>
        </p:spPr>
        <p:txBody>
          <a:bodyPr vert="horz" wrap="square" lIns="91275" tIns="45637" rIns="91275" bIns="45637" numCol="1" anchor="t" anchorCtr="0" compatLnSpc="1">
            <a:prstTxWarp prst="textNoShape">
              <a:avLst/>
            </a:prstTxWarp>
          </a:bodyPr>
          <a:lstStyle>
            <a:lvl1pPr algn="r" defTabSz="913251">
              <a:defRPr sz="1200">
                <a:latin typeface="Times New Roman" pitchFamily="18" charset="0"/>
              </a:defRPr>
            </a:lvl1pPr>
          </a:lstStyle>
          <a:p>
            <a:pPr>
              <a:defRPr/>
            </a:pPr>
            <a:endParaRPr lang="en-US"/>
          </a:p>
        </p:txBody>
      </p:sp>
      <p:sp>
        <p:nvSpPr>
          <p:cNvPr id="59396" name="Rectangle 4"/>
          <p:cNvSpPr>
            <a:spLocks noGrp="1" noChangeArrowheads="1"/>
          </p:cNvSpPr>
          <p:nvPr>
            <p:ph type="ftr" sz="quarter" idx="2"/>
          </p:nvPr>
        </p:nvSpPr>
        <p:spPr bwMode="auto">
          <a:xfrm>
            <a:off x="0" y="8661552"/>
            <a:ext cx="2972060" cy="455461"/>
          </a:xfrm>
          <a:prstGeom prst="rect">
            <a:avLst/>
          </a:prstGeom>
          <a:noFill/>
          <a:ln w="9525">
            <a:noFill/>
            <a:miter lim="800000"/>
            <a:headEnd/>
            <a:tailEnd/>
          </a:ln>
          <a:effectLst/>
        </p:spPr>
        <p:txBody>
          <a:bodyPr vert="horz" wrap="square" lIns="91275" tIns="45637" rIns="91275" bIns="45637" numCol="1" anchor="b" anchorCtr="0" compatLnSpc="1">
            <a:prstTxWarp prst="textNoShape">
              <a:avLst/>
            </a:prstTxWarp>
          </a:bodyPr>
          <a:lstStyle>
            <a:lvl1pPr defTabSz="913251">
              <a:defRPr sz="1200">
                <a:latin typeface="Times New Roman" pitchFamily="18" charset="0"/>
              </a:defRPr>
            </a:lvl1pPr>
          </a:lstStyle>
          <a:p>
            <a:pPr>
              <a:defRPr/>
            </a:pPr>
            <a:endParaRPr lang="en-US"/>
          </a:p>
        </p:txBody>
      </p:sp>
      <p:sp>
        <p:nvSpPr>
          <p:cNvPr id="59397" name="Rectangle 5"/>
          <p:cNvSpPr>
            <a:spLocks noGrp="1" noChangeArrowheads="1"/>
          </p:cNvSpPr>
          <p:nvPr>
            <p:ph type="sldNum" sz="quarter" idx="3"/>
          </p:nvPr>
        </p:nvSpPr>
        <p:spPr bwMode="auto">
          <a:xfrm>
            <a:off x="3885940" y="8661552"/>
            <a:ext cx="2972060" cy="455461"/>
          </a:xfrm>
          <a:prstGeom prst="rect">
            <a:avLst/>
          </a:prstGeom>
          <a:noFill/>
          <a:ln w="9525">
            <a:noFill/>
            <a:miter lim="800000"/>
            <a:headEnd/>
            <a:tailEnd/>
          </a:ln>
          <a:effectLst/>
        </p:spPr>
        <p:txBody>
          <a:bodyPr vert="horz" wrap="square" lIns="91275" tIns="45637" rIns="91275" bIns="45637" numCol="1" anchor="b" anchorCtr="0" compatLnSpc="1">
            <a:prstTxWarp prst="textNoShape">
              <a:avLst/>
            </a:prstTxWarp>
          </a:bodyPr>
          <a:lstStyle>
            <a:lvl1pPr algn="r" defTabSz="913251">
              <a:defRPr sz="1200">
                <a:latin typeface="Times New Roman" pitchFamily="18" charset="0"/>
              </a:defRPr>
            </a:lvl1pPr>
          </a:lstStyle>
          <a:p>
            <a:pPr>
              <a:defRPr/>
            </a:pPr>
            <a:fld id="{0ECEE58E-FFAD-40E5-91AB-63E2ED7A35E4}" type="slidenum">
              <a:rPr lang="en-US"/>
              <a:pPr>
                <a:defRPr/>
              </a:pPr>
              <a:t>‹#›</a:t>
            </a:fld>
            <a:endParaRPr lang="en-US"/>
          </a:p>
        </p:txBody>
      </p:sp>
    </p:spTree>
    <p:extLst>
      <p:ext uri="{BB962C8B-B14F-4D97-AF65-F5344CB8AC3E}">
        <p14:creationId xmlns:p14="http://schemas.microsoft.com/office/powerpoint/2010/main" val="631482162"/>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2060" cy="455461"/>
          </a:xfrm>
          <a:prstGeom prst="rect">
            <a:avLst/>
          </a:prstGeom>
          <a:noFill/>
          <a:ln w="9525">
            <a:noFill/>
            <a:miter lim="800000"/>
            <a:headEnd/>
            <a:tailEnd/>
          </a:ln>
          <a:effectLst/>
        </p:spPr>
        <p:txBody>
          <a:bodyPr vert="horz" wrap="square" lIns="91275" tIns="45637" rIns="91275" bIns="45637" numCol="1" anchor="t" anchorCtr="0" compatLnSpc="1">
            <a:prstTxWarp prst="textNoShape">
              <a:avLst/>
            </a:prstTxWarp>
          </a:bodyPr>
          <a:lstStyle>
            <a:lvl1pPr defTabSz="913251">
              <a:defRPr sz="1200">
                <a:latin typeface="Times New Roman" pitchFamily="18" charset="0"/>
              </a:defRPr>
            </a:lvl1pPr>
          </a:lstStyle>
          <a:p>
            <a:pPr>
              <a:defRPr/>
            </a:pPr>
            <a:endParaRPr lang="en-US"/>
          </a:p>
        </p:txBody>
      </p:sp>
      <p:sp>
        <p:nvSpPr>
          <p:cNvPr id="4099" name="Rectangle 3"/>
          <p:cNvSpPr>
            <a:spLocks noGrp="1" noChangeArrowheads="1"/>
          </p:cNvSpPr>
          <p:nvPr>
            <p:ph type="dt" idx="1"/>
          </p:nvPr>
        </p:nvSpPr>
        <p:spPr bwMode="auto">
          <a:xfrm>
            <a:off x="3885940" y="0"/>
            <a:ext cx="2972060" cy="455461"/>
          </a:xfrm>
          <a:prstGeom prst="rect">
            <a:avLst/>
          </a:prstGeom>
          <a:noFill/>
          <a:ln w="9525">
            <a:noFill/>
            <a:miter lim="800000"/>
            <a:headEnd/>
            <a:tailEnd/>
          </a:ln>
          <a:effectLst/>
        </p:spPr>
        <p:txBody>
          <a:bodyPr vert="horz" wrap="square" lIns="91275" tIns="45637" rIns="91275" bIns="45637" numCol="1" anchor="t" anchorCtr="0" compatLnSpc="1">
            <a:prstTxWarp prst="textNoShape">
              <a:avLst/>
            </a:prstTxWarp>
          </a:bodyPr>
          <a:lstStyle>
            <a:lvl1pPr algn="r" defTabSz="913251">
              <a:defRPr sz="1200">
                <a:latin typeface="Times New Roman" pitchFamily="18" charset="0"/>
              </a:defRPr>
            </a:lvl1pPr>
          </a:lstStyle>
          <a:p>
            <a:pPr>
              <a:defRPr/>
            </a:pPr>
            <a:endParaRPr lang="en-US"/>
          </a:p>
        </p:txBody>
      </p:sp>
      <p:sp>
        <p:nvSpPr>
          <p:cNvPr id="58372" name="Rectangle 4"/>
          <p:cNvSpPr>
            <a:spLocks noGrp="1" noRot="1" noChangeAspect="1" noChangeArrowheads="1" noTextEdit="1"/>
          </p:cNvSpPr>
          <p:nvPr>
            <p:ph type="sldImg" idx="2"/>
          </p:nvPr>
        </p:nvSpPr>
        <p:spPr bwMode="auto">
          <a:xfrm>
            <a:off x="1149350" y="682625"/>
            <a:ext cx="4559300" cy="3419475"/>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913882" y="4329996"/>
            <a:ext cx="5030237" cy="4103826"/>
          </a:xfrm>
          <a:prstGeom prst="rect">
            <a:avLst/>
          </a:prstGeom>
          <a:noFill/>
          <a:ln w="9525">
            <a:noFill/>
            <a:miter lim="800000"/>
            <a:headEnd/>
            <a:tailEnd/>
          </a:ln>
          <a:effectLst/>
        </p:spPr>
        <p:txBody>
          <a:bodyPr vert="horz" wrap="square" lIns="91275" tIns="45637" rIns="91275" bIns="45637"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102" name="Rectangle 6"/>
          <p:cNvSpPr>
            <a:spLocks noGrp="1" noChangeArrowheads="1"/>
          </p:cNvSpPr>
          <p:nvPr>
            <p:ph type="ftr" sz="quarter" idx="4"/>
          </p:nvPr>
        </p:nvSpPr>
        <p:spPr bwMode="auto">
          <a:xfrm>
            <a:off x="0" y="8661552"/>
            <a:ext cx="2972060" cy="455461"/>
          </a:xfrm>
          <a:prstGeom prst="rect">
            <a:avLst/>
          </a:prstGeom>
          <a:noFill/>
          <a:ln w="9525">
            <a:noFill/>
            <a:miter lim="800000"/>
            <a:headEnd/>
            <a:tailEnd/>
          </a:ln>
          <a:effectLst/>
        </p:spPr>
        <p:txBody>
          <a:bodyPr vert="horz" wrap="square" lIns="91275" tIns="45637" rIns="91275" bIns="45637" numCol="1" anchor="b" anchorCtr="0" compatLnSpc="1">
            <a:prstTxWarp prst="textNoShape">
              <a:avLst/>
            </a:prstTxWarp>
          </a:bodyPr>
          <a:lstStyle>
            <a:lvl1pPr defTabSz="913251">
              <a:defRPr sz="1200">
                <a:latin typeface="Times New Roman" pitchFamily="18" charset="0"/>
              </a:defRPr>
            </a:lvl1pPr>
          </a:lstStyle>
          <a:p>
            <a:pPr>
              <a:defRPr/>
            </a:pPr>
            <a:endParaRPr lang="en-US"/>
          </a:p>
        </p:txBody>
      </p:sp>
      <p:sp>
        <p:nvSpPr>
          <p:cNvPr id="4103" name="Rectangle 7"/>
          <p:cNvSpPr>
            <a:spLocks noGrp="1" noChangeArrowheads="1"/>
          </p:cNvSpPr>
          <p:nvPr>
            <p:ph type="sldNum" sz="quarter" idx="5"/>
          </p:nvPr>
        </p:nvSpPr>
        <p:spPr bwMode="auto">
          <a:xfrm>
            <a:off x="3885940" y="8661552"/>
            <a:ext cx="2972060" cy="455461"/>
          </a:xfrm>
          <a:prstGeom prst="rect">
            <a:avLst/>
          </a:prstGeom>
          <a:noFill/>
          <a:ln w="9525">
            <a:noFill/>
            <a:miter lim="800000"/>
            <a:headEnd/>
            <a:tailEnd/>
          </a:ln>
          <a:effectLst/>
        </p:spPr>
        <p:txBody>
          <a:bodyPr vert="horz" wrap="square" lIns="91275" tIns="45637" rIns="91275" bIns="45637" numCol="1" anchor="b" anchorCtr="0" compatLnSpc="1">
            <a:prstTxWarp prst="textNoShape">
              <a:avLst/>
            </a:prstTxWarp>
          </a:bodyPr>
          <a:lstStyle>
            <a:lvl1pPr algn="r" defTabSz="913251">
              <a:defRPr sz="1200">
                <a:latin typeface="Times New Roman" pitchFamily="18" charset="0"/>
              </a:defRPr>
            </a:lvl1pPr>
          </a:lstStyle>
          <a:p>
            <a:pPr>
              <a:defRPr/>
            </a:pPr>
            <a:fld id="{79E6867D-CF89-4B1F-A883-B2AB1FB245BB}" type="slidenum">
              <a:rPr lang="en-US"/>
              <a:pPr>
                <a:defRPr/>
              </a:pPr>
              <a:t>‹#›</a:t>
            </a:fld>
            <a:endParaRPr lang="en-US"/>
          </a:p>
        </p:txBody>
      </p:sp>
    </p:spTree>
    <p:extLst>
      <p:ext uri="{BB962C8B-B14F-4D97-AF65-F5344CB8AC3E}">
        <p14:creationId xmlns:p14="http://schemas.microsoft.com/office/powerpoint/2010/main" val="3992340239"/>
      </p:ext>
    </p:extLst>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a:noFill/>
          <a:ln/>
        </p:spPr>
        <p:txBody>
          <a:bodyPr/>
          <a:lstStyle/>
          <a:p>
            <a:pPr eaLnBrk="1" hangingPunct="1"/>
            <a:r>
              <a:rPr lang="en-US" sz="1000" dirty="0" smtClean="0">
                <a:latin typeface="Arial" charset="0"/>
              </a:rPr>
              <a:t>I’m going to begin today’s presentation with a story:</a:t>
            </a:r>
          </a:p>
          <a:p>
            <a:pPr eaLnBrk="1" hangingPunct="1"/>
            <a:endParaRPr lang="en-US" sz="1000" dirty="0" smtClean="0">
              <a:latin typeface="Arial" charset="0"/>
            </a:endParaRPr>
          </a:p>
          <a:p>
            <a:pPr eaLnBrk="1" hangingPunct="1"/>
            <a:r>
              <a:rPr lang="en-US" sz="1000" dirty="0" smtClean="0">
                <a:latin typeface="Arial" charset="0"/>
                <a:cs typeface="Times New Roman" pitchFamily="18" charset="0"/>
              </a:rPr>
              <a:t>A woman kept in domestic servitude in the United States for several years was rescued when a neighbor, noticing that she had a large tumor, offered to take the woman to the emergency room/health clinic [where will depend on who the presentation audience is].  Luckily, the health providers asked the right questions and realized the woman was a victim of human trafficking.  As a result, they helped the woman escape her situation and receive the medical care she desperately needed.  Her employers received 15-20 years in jail.</a:t>
            </a:r>
          </a:p>
          <a:p>
            <a:pPr eaLnBrk="1" hangingPunct="1"/>
            <a:endParaRPr lang="en-US" sz="1000" dirty="0" smtClean="0">
              <a:latin typeface="Arial" charset="0"/>
              <a:cs typeface="Times New Roman" pitchFamily="18" charset="0"/>
            </a:endParaRPr>
          </a:p>
          <a:p>
            <a:pPr eaLnBrk="1" hangingPunct="1"/>
            <a:r>
              <a:rPr lang="en-US" sz="1000" dirty="0" smtClean="0">
                <a:latin typeface="Arial" charset="0"/>
                <a:cs typeface="Times New Roman" pitchFamily="18" charset="0"/>
              </a:rPr>
              <a:t>This is a success story because, first, the neighbor took the important step in bringing the woman to the emergency room/health clinic, and second, because the health providers examining the woman were able to look beneath the surface to probe whether or not she was a possible trafficking victim.  Today, I’m going to discuss the important role health care providers play in identifying, and therefore, helping victims of human trafficking.</a:t>
            </a:r>
          </a:p>
          <a:p>
            <a:pPr eaLnBrk="1" hangingPunct="1"/>
            <a:endParaRPr lang="en-US" sz="1000" dirty="0" smtClean="0">
              <a:latin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Rot="1" noChangeAspect="1" noChangeArrowheads="1" noTextEdit="1"/>
          </p:cNvSpPr>
          <p:nvPr>
            <p:ph type="sldImg"/>
          </p:nvPr>
        </p:nvSpPr>
        <p:spPr>
          <a:ln/>
        </p:spPr>
      </p:sp>
      <p:sp>
        <p:nvSpPr>
          <p:cNvPr id="77827" name="Rectangle 3"/>
          <p:cNvSpPr>
            <a:spLocks noGrp="1" noChangeArrowheads="1"/>
          </p:cNvSpPr>
          <p:nvPr>
            <p:ph type="body" idx="1"/>
          </p:nvPr>
        </p:nvSpPr>
        <p:spPr>
          <a:noFill/>
          <a:ln/>
        </p:spPr>
        <p:txBody>
          <a:bodyPr/>
          <a:lstStyle/>
          <a:p>
            <a:pPr eaLnBrk="1" hangingPunct="1"/>
            <a:endParaRPr lang="en-US" sz="1000" dirty="0" smtClean="0">
              <a:latin typeface="Arial" charset="0"/>
              <a:cs typeface="Arial" charset="0"/>
            </a:endParaRPr>
          </a:p>
          <a:p>
            <a:pPr eaLnBrk="1" hangingPunct="1"/>
            <a:r>
              <a:rPr lang="en-US" sz="1000" dirty="0" smtClean="0">
                <a:latin typeface="Arial" charset="0"/>
                <a:cs typeface="Arial" charset="0"/>
              </a:rPr>
              <a:t>Traffickers use force, fraud and coercion to traffic women, men and children.  </a:t>
            </a:r>
          </a:p>
          <a:p>
            <a:pPr eaLnBrk="1" hangingPunct="1"/>
            <a:endParaRPr lang="en-US" sz="1000" dirty="0" smtClean="0">
              <a:latin typeface="Arial" charset="0"/>
              <a:cs typeface="Arial" charset="0"/>
            </a:endParaRPr>
          </a:p>
          <a:p>
            <a:pPr eaLnBrk="1" hangingPunct="1"/>
            <a:r>
              <a:rPr lang="en-US" sz="1000" b="1" dirty="0" smtClean="0">
                <a:latin typeface="Arial" charset="0"/>
                <a:cs typeface="Arial" charset="0"/>
              </a:rPr>
              <a:t>Force</a:t>
            </a:r>
            <a:r>
              <a:rPr lang="en-US" sz="1000" dirty="0" smtClean="0">
                <a:latin typeface="Arial" charset="0"/>
                <a:cs typeface="Arial" charset="0"/>
              </a:rPr>
              <a:t> involves the use of rape, beatings and confinement to control the victim.  Forceful violence is used especially during the early stages of victimization, known as the ‘seasoning process,’ which is used to break the victims’ resistance to make them easier to control.</a:t>
            </a:r>
            <a:endParaRPr lang="en-US" sz="1000" dirty="0" smtClean="0">
              <a:solidFill>
                <a:srgbClr val="000080"/>
              </a:solidFill>
              <a:latin typeface="Arial" charset="0"/>
              <a:cs typeface="Times New Roman" pitchFamily="18" charset="0"/>
            </a:endParaRPr>
          </a:p>
          <a:p>
            <a:pPr eaLnBrk="1" hangingPunct="1"/>
            <a:r>
              <a:rPr lang="en-US" sz="1000" dirty="0" smtClean="0">
                <a:latin typeface="Arial" charset="0"/>
                <a:cs typeface="Arial" charset="0"/>
              </a:rPr>
              <a:t> </a:t>
            </a:r>
            <a:endParaRPr lang="en-US" sz="1000" dirty="0" smtClean="0">
              <a:solidFill>
                <a:srgbClr val="000080"/>
              </a:solidFill>
              <a:latin typeface="Arial" charset="0"/>
              <a:cs typeface="Times New Roman" pitchFamily="18" charset="0"/>
            </a:endParaRPr>
          </a:p>
          <a:p>
            <a:pPr eaLnBrk="1" hangingPunct="1"/>
            <a:r>
              <a:rPr lang="en-US" sz="1000" b="1" dirty="0" smtClean="0">
                <a:latin typeface="Arial" charset="0"/>
                <a:cs typeface="Arial" charset="0"/>
              </a:rPr>
              <a:t>Fraud </a:t>
            </a:r>
            <a:r>
              <a:rPr lang="en-US" sz="1000" dirty="0" smtClean="0">
                <a:latin typeface="Arial" charset="0"/>
                <a:cs typeface="Arial" charset="0"/>
              </a:rPr>
              <a:t>usually involves false offers of employment.  For example, women and children will reply to advertisements promising jobs as waitresses, maids and dancers in other countries and are then forced into prostitution once they arrive at their destinations.  Fraud may also involve promises of marriage or a better life, in general.</a:t>
            </a:r>
            <a:endParaRPr lang="en-US" sz="1000" dirty="0" smtClean="0">
              <a:solidFill>
                <a:srgbClr val="000080"/>
              </a:solidFill>
              <a:latin typeface="Arial" charset="0"/>
              <a:cs typeface="Times New Roman" pitchFamily="18" charset="0"/>
            </a:endParaRPr>
          </a:p>
          <a:p>
            <a:pPr eaLnBrk="1" hangingPunct="1"/>
            <a:r>
              <a:rPr lang="en-US" sz="1000" dirty="0" smtClean="0">
                <a:latin typeface="Arial" charset="0"/>
                <a:cs typeface="Arial" charset="0"/>
              </a:rPr>
              <a:t> </a:t>
            </a:r>
            <a:endParaRPr lang="en-US" sz="1000" dirty="0" smtClean="0">
              <a:solidFill>
                <a:srgbClr val="000080"/>
              </a:solidFill>
              <a:latin typeface="Arial" charset="0"/>
              <a:cs typeface="Times New Roman" pitchFamily="18" charset="0"/>
            </a:endParaRPr>
          </a:p>
          <a:p>
            <a:pPr eaLnBrk="1" hangingPunct="1"/>
            <a:r>
              <a:rPr lang="en-US" sz="1000" b="1" dirty="0" smtClean="0">
                <a:latin typeface="Arial" charset="0"/>
                <a:cs typeface="Arial" charset="0"/>
              </a:rPr>
              <a:t>Coercion </a:t>
            </a:r>
            <a:r>
              <a:rPr lang="en-US" sz="1000" dirty="0" smtClean="0">
                <a:latin typeface="Arial" charset="0"/>
                <a:cs typeface="Arial" charset="0"/>
              </a:rPr>
              <a:t>involves threats, debt-bondage and psychological manipulation.  Traffickers often threaten victims with injury or death, or the safety of the victim’s family back home.  Many trafficking victims are also controlled through debt-bondage, usually in the context of paying off transportation fees into the destination countries.  Traffickers commonly take away the victims’ travel documents and socially isolate them to make escape more difficult.</a:t>
            </a:r>
            <a:r>
              <a:rPr lang="en-US" sz="1000" dirty="0" smtClean="0">
                <a:solidFill>
                  <a:srgbClr val="000080"/>
                </a:solidFill>
                <a:latin typeface="Arial" charset="0"/>
                <a:cs typeface="Times New Roman" pitchFamily="18" charset="0"/>
              </a:rPr>
              <a:t>  </a:t>
            </a:r>
            <a:r>
              <a:rPr lang="en-US" sz="1000" dirty="0" smtClean="0">
                <a:latin typeface="Arial" charset="0"/>
                <a:cs typeface="Arial" charset="0"/>
              </a:rPr>
              <a:t>Victims often do not realize that it is illegal for traffickers to dictate how they have to pay off their debt.  In many cases, the victims are trapped into a cycle of debt because they have to pay for all living expenses in addition to the initial transportation expenses.  Fines for not meeting daily quotas of service or “bad” behavior are also used by some trafficking operations to increase debt.  Most trafficked victims rarely see the money they are supposedly earning and may not even know the specific amount of their debt.  Even if the victims sense that debt-bondage is unjust, it is difficult for them to find help because of language, social and physical barriers that keep them from obtaining assistance.</a:t>
            </a:r>
            <a:endParaRPr lang="en-US" sz="1000" dirty="0" smtClean="0">
              <a:solidFill>
                <a:srgbClr val="000080"/>
              </a:solidFill>
              <a:latin typeface="Arial" charset="0"/>
              <a:cs typeface="Times New Roman" pitchFamily="18" charset="0"/>
            </a:endParaRPr>
          </a:p>
          <a:p>
            <a:pPr eaLnBrk="1" hangingPunct="1"/>
            <a:endParaRPr lang="en-US" sz="1000" dirty="0" smtClean="0">
              <a:latin typeface="Arial"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a:ln/>
        </p:spPr>
      </p:sp>
      <p:sp>
        <p:nvSpPr>
          <p:cNvPr id="89091" name="Notes Placeholder 2"/>
          <p:cNvSpPr>
            <a:spLocks noGrp="1"/>
          </p:cNvSpPr>
          <p:nvPr>
            <p:ph type="body" idx="1"/>
          </p:nvPr>
        </p:nvSpPr>
        <p:spPr>
          <a:noFill/>
          <a:ln/>
        </p:spPr>
        <p:txBody>
          <a:bodyPr/>
          <a:lstStyle/>
          <a:p>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a:ln/>
        </p:spPr>
      </p:sp>
      <p:sp>
        <p:nvSpPr>
          <p:cNvPr id="71683" name="Notes Placeholder 2"/>
          <p:cNvSpPr>
            <a:spLocks noGrp="1"/>
          </p:cNvSpPr>
          <p:nvPr>
            <p:ph type="body" idx="1"/>
          </p:nvPr>
        </p:nvSpPr>
        <p:spPr>
          <a:noFill/>
          <a:ln/>
        </p:spPr>
        <p:txBody>
          <a:bodyPr/>
          <a:lstStyle/>
          <a:p>
            <a:pPr eaLnBrk="1" hangingPunct="1"/>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Rot="1" noChangeAspect="1" noChangeArrowheads="1" noTextEdit="1"/>
          </p:cNvSpPr>
          <p:nvPr>
            <p:ph type="sldImg"/>
          </p:nvPr>
        </p:nvSpPr>
        <p:spPr>
          <a:ln/>
        </p:spPr>
      </p:sp>
      <p:sp>
        <p:nvSpPr>
          <p:cNvPr id="80899" name="Rectangle 3"/>
          <p:cNvSpPr>
            <a:spLocks noGrp="1" noChangeArrowheads="1"/>
          </p:cNvSpPr>
          <p:nvPr>
            <p:ph type="body" idx="1"/>
          </p:nvPr>
        </p:nvSpPr>
        <p:spPr>
          <a:noFill/>
          <a:ln/>
        </p:spPr>
        <p:txBody>
          <a:bodyPr/>
          <a:lstStyle/>
          <a:p>
            <a:pPr eaLnBrk="1" hangingPunct="1">
              <a:buFontTx/>
              <a:buChar char="•"/>
            </a:pPr>
            <a:r>
              <a:rPr lang="en-US" sz="1000" dirty="0" smtClean="0">
                <a:latin typeface="Arial" charset="0"/>
              </a:rPr>
              <a:t>Human trafficking is an horrific international problem, with nearly a million victims trafficked across international borders annually</a:t>
            </a:r>
          </a:p>
          <a:p>
            <a:pPr eaLnBrk="1" hangingPunct="1">
              <a:buFontTx/>
              <a:buChar char="•"/>
            </a:pPr>
            <a:endParaRPr lang="en-US" sz="1000" dirty="0" smtClean="0">
              <a:latin typeface="Arial" charset="0"/>
            </a:endParaRPr>
          </a:p>
          <a:p>
            <a:pPr eaLnBrk="1" hangingPunct="1">
              <a:buFontTx/>
              <a:buChar char="•"/>
            </a:pPr>
            <a:r>
              <a:rPr lang="en-US" sz="1000" dirty="0" smtClean="0">
                <a:latin typeface="Arial" charset="0"/>
              </a:rPr>
              <a:t>However, this is not just an international problem.  Trafficking also takes place here in the United States.  The U.S. State Department estimates that between 18,000 and 20,000 victims are trafficked into this country each year.  </a:t>
            </a:r>
          </a:p>
          <a:p>
            <a:pPr eaLnBrk="1" hangingPunct="1">
              <a:buFontTx/>
              <a:buChar char="•"/>
            </a:pPr>
            <a:endParaRPr lang="en-US" sz="1000" dirty="0" smtClean="0">
              <a:latin typeface="Arial" charset="0"/>
            </a:endParaRPr>
          </a:p>
          <a:p>
            <a:pPr eaLnBrk="1" hangingPunct="1">
              <a:buFontTx/>
              <a:buChar char="•"/>
            </a:pPr>
            <a:r>
              <a:rPr lang="en-US" sz="1000" dirty="0" smtClean="0">
                <a:latin typeface="Arial" charset="0"/>
              </a:rPr>
              <a:t>More than half of those trafficked into the United States are children, although many women and men are victims as well.</a:t>
            </a:r>
          </a:p>
          <a:p>
            <a:pPr eaLnBrk="1" hangingPunct="1">
              <a:buFontTx/>
              <a:buChar char="•"/>
            </a:pPr>
            <a:endParaRPr lang="en-US" sz="1000" dirty="0" smtClean="0">
              <a:latin typeface="Arial" charset="0"/>
            </a:endParaRPr>
          </a:p>
          <a:p>
            <a:pPr eaLnBrk="1" hangingPunct="1">
              <a:buFontTx/>
              <a:buChar char="•"/>
            </a:pPr>
            <a:r>
              <a:rPr lang="en-US" sz="1000" dirty="0" smtClean="0">
                <a:latin typeface="Arial" charset="0"/>
              </a:rPr>
              <a:t>The majority of trafficking victims come to the United States from Asia, Central and South America, Russia, Eastern Europe and Canada (but also Africa and India).</a:t>
            </a:r>
          </a:p>
          <a:p>
            <a:pPr eaLnBrk="1" hangingPunct="1">
              <a:buFontTx/>
              <a:buChar char="•"/>
            </a:pPr>
            <a:endParaRPr lang="en-US" sz="1000" dirty="0" smtClean="0">
              <a:latin typeface="Arial" charset="0"/>
            </a:endParaRPr>
          </a:p>
          <a:p>
            <a:pPr eaLnBrk="1" hangingPunct="1"/>
            <a:endParaRPr lang="en-US" sz="1000" dirty="0" smtClean="0">
              <a:latin typeface="Arial"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Rot="1" noChangeAspect="1" noChangeArrowheads="1" noTextEdit="1"/>
          </p:cNvSpPr>
          <p:nvPr>
            <p:ph type="sldImg"/>
          </p:nvPr>
        </p:nvSpPr>
        <p:spPr>
          <a:ln/>
        </p:spPr>
      </p:sp>
      <p:sp>
        <p:nvSpPr>
          <p:cNvPr id="81923" name="Rectangle 3"/>
          <p:cNvSpPr>
            <a:spLocks noGrp="1" noChangeArrowheads="1"/>
          </p:cNvSpPr>
          <p:nvPr>
            <p:ph type="body" idx="1"/>
          </p:nvPr>
        </p:nvSpPr>
        <p:spPr>
          <a:noFill/>
          <a:ln/>
        </p:spPr>
        <p:txBody>
          <a:bodyPr/>
          <a:lstStyle/>
          <a:p>
            <a:pPr eaLnBrk="1" hangingPunct="1">
              <a:buFontTx/>
              <a:buChar char="•"/>
            </a:pPr>
            <a:r>
              <a:rPr lang="en-US" sz="1000" dirty="0" smtClean="0">
                <a:latin typeface="Arial" charset="0"/>
              </a:rPr>
              <a:t>Human trafficking is an horrific international problem, with nearly a million victims trafficked across international borders annually</a:t>
            </a:r>
          </a:p>
          <a:p>
            <a:pPr eaLnBrk="1" hangingPunct="1">
              <a:buFontTx/>
              <a:buChar char="•"/>
            </a:pPr>
            <a:endParaRPr lang="en-US" sz="1000" dirty="0" smtClean="0">
              <a:latin typeface="Arial" charset="0"/>
            </a:endParaRPr>
          </a:p>
          <a:p>
            <a:pPr eaLnBrk="1" hangingPunct="1">
              <a:buFontTx/>
              <a:buChar char="•"/>
            </a:pPr>
            <a:r>
              <a:rPr lang="en-US" sz="1000" dirty="0" smtClean="0">
                <a:latin typeface="Arial" charset="0"/>
              </a:rPr>
              <a:t>However, this is not just an international problem.  Trafficking also takes place here in the United States.  The U.S. State Department estimates that between 18,000 and 20,000 victims are trafficked into this country each year.  </a:t>
            </a:r>
          </a:p>
          <a:p>
            <a:pPr eaLnBrk="1" hangingPunct="1">
              <a:buFontTx/>
              <a:buChar char="•"/>
            </a:pPr>
            <a:endParaRPr lang="en-US" sz="1000" dirty="0" smtClean="0">
              <a:latin typeface="Arial" charset="0"/>
            </a:endParaRPr>
          </a:p>
          <a:p>
            <a:pPr eaLnBrk="1" hangingPunct="1">
              <a:buFontTx/>
              <a:buChar char="•"/>
            </a:pPr>
            <a:r>
              <a:rPr lang="en-US" sz="1000" dirty="0" smtClean="0">
                <a:latin typeface="Arial" charset="0"/>
              </a:rPr>
              <a:t>More than half of those trafficked into the United States are children, although many women and men are victims as well.</a:t>
            </a:r>
          </a:p>
          <a:p>
            <a:pPr eaLnBrk="1" hangingPunct="1">
              <a:buFontTx/>
              <a:buChar char="•"/>
            </a:pPr>
            <a:endParaRPr lang="en-US" sz="1000" dirty="0" smtClean="0">
              <a:latin typeface="Arial" charset="0"/>
            </a:endParaRPr>
          </a:p>
          <a:p>
            <a:pPr eaLnBrk="1" hangingPunct="1">
              <a:buFontTx/>
              <a:buChar char="•"/>
            </a:pPr>
            <a:r>
              <a:rPr lang="en-US" sz="1000" dirty="0" smtClean="0">
                <a:latin typeface="Arial" charset="0"/>
              </a:rPr>
              <a:t>The majority of trafficking victims come to the United States from Asia, Central and South America, Russia, Eastern Europe and Canada (but also Africa and India).</a:t>
            </a:r>
          </a:p>
          <a:p>
            <a:pPr eaLnBrk="1" hangingPunct="1">
              <a:buFontTx/>
              <a:buChar char="•"/>
            </a:pPr>
            <a:endParaRPr lang="en-US" sz="1000" dirty="0" smtClean="0">
              <a:latin typeface="Arial" charset="0"/>
            </a:endParaRPr>
          </a:p>
          <a:p>
            <a:pPr eaLnBrk="1" hangingPunct="1"/>
            <a:endParaRPr lang="en-US" sz="1000" dirty="0" smtClean="0">
              <a:latin typeface="Arial"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a:ln/>
        </p:spPr>
      </p:sp>
      <p:sp>
        <p:nvSpPr>
          <p:cNvPr id="87043" name="Notes Placeholder 2"/>
          <p:cNvSpPr>
            <a:spLocks noGrp="1"/>
          </p:cNvSpPr>
          <p:nvPr>
            <p:ph type="body" idx="1"/>
          </p:nvPr>
        </p:nvSpPr>
        <p:spPr>
          <a:noFill/>
          <a:ln/>
        </p:spPr>
        <p:txBody>
          <a:bodyPr/>
          <a:lstStyle/>
          <a:p>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Rot="1" noChangeAspect="1" noChangeArrowheads="1" noTextEdit="1"/>
          </p:cNvSpPr>
          <p:nvPr>
            <p:ph type="sldImg"/>
          </p:nvPr>
        </p:nvSpPr>
        <p:spPr>
          <a:ln/>
        </p:spPr>
      </p:sp>
      <p:sp>
        <p:nvSpPr>
          <p:cNvPr id="70659" name="Rectangle 3"/>
          <p:cNvSpPr>
            <a:spLocks noGrp="1" noChangeArrowheads="1"/>
          </p:cNvSpPr>
          <p:nvPr>
            <p:ph type="body" idx="1"/>
          </p:nvPr>
        </p:nvSpPr>
        <p:spPr>
          <a:noFill/>
          <a:ln/>
        </p:spPr>
        <p:txBody>
          <a:bodyPr/>
          <a:lstStyle/>
          <a:p>
            <a:pPr eaLnBrk="1" hangingPunct="1"/>
            <a:r>
              <a:rPr lang="en-US" sz="1000" dirty="0" smtClean="0">
                <a:latin typeface="Arial" charset="0"/>
              </a:rPr>
              <a:t>As defined by the Trafficking Victims Protection Act of 2000, there are primarily two categories of human trafficking: Sex Trafficking and Labor Trafficking.</a:t>
            </a:r>
          </a:p>
          <a:p>
            <a:pPr eaLnBrk="1" hangingPunct="1"/>
            <a:endParaRPr lang="en-US" sz="1000" dirty="0" smtClean="0">
              <a:latin typeface="Arial" charset="0"/>
            </a:endParaRPr>
          </a:p>
          <a:p>
            <a:pPr eaLnBrk="1" hangingPunct="1">
              <a:buFontTx/>
              <a:buChar char="•"/>
            </a:pPr>
            <a:r>
              <a:rPr lang="en-US" sz="1000" dirty="0" smtClean="0">
                <a:latin typeface="Arial" charset="0"/>
                <a:cs typeface="Arial" charset="0"/>
              </a:rPr>
              <a:t>Sex trafficking operations occur in highly visible venues such as street prostitution, as well as more underground locations such as closed-brothel systems that operate out of residential homes.  </a:t>
            </a:r>
          </a:p>
          <a:p>
            <a:pPr eaLnBrk="1" hangingPunct="1">
              <a:buFontTx/>
              <a:buChar char="•"/>
            </a:pPr>
            <a:r>
              <a:rPr lang="en-US" sz="1000" dirty="0" smtClean="0">
                <a:latin typeface="Arial" charset="0"/>
                <a:cs typeface="Arial" charset="0"/>
              </a:rPr>
              <a:t>Sex trafficking also takes place in a variety of public and private locations such as massage parlors, spas, strip clubs and other fronts for prostitution.  Victims may start off dancing or stripping in clubs and are often coerced into more exploitative situations of prostitution and pornography.</a:t>
            </a:r>
          </a:p>
          <a:p>
            <a:pPr eaLnBrk="1" hangingPunct="1">
              <a:buFontTx/>
              <a:buChar char="•"/>
            </a:pPr>
            <a:r>
              <a:rPr lang="en-US" sz="1000" dirty="0" smtClean="0">
                <a:latin typeface="Arial" charset="0"/>
                <a:cs typeface="Arial" charset="0"/>
              </a:rPr>
              <a:t>Labor trafficking/exploitation involves domestic servitude; sweatshop factories; construction sites; migrant agricultural work; the fishing industry; janitorial jobs; the food service, hotel and tourist industries; and panhandling. </a:t>
            </a:r>
          </a:p>
          <a:p>
            <a:pPr eaLnBrk="1" hangingPunct="1">
              <a:buFontTx/>
              <a:buChar char="•"/>
            </a:pPr>
            <a:r>
              <a:rPr lang="en-US" sz="1000" dirty="0" smtClean="0">
                <a:latin typeface="Arial" charset="0"/>
                <a:cs typeface="Arial" charset="0"/>
              </a:rPr>
              <a:t>It is important to clarify that the crime of trafficking actually occurs when the victim is exploited for sex or forced labor – not when the victim is moved from one location to another.</a:t>
            </a:r>
          </a:p>
          <a:p>
            <a:pPr eaLnBrk="1" hangingPunct="1">
              <a:buFontTx/>
              <a:buChar char="•"/>
            </a:pPr>
            <a:r>
              <a:rPr lang="en-US" sz="1000" dirty="0" smtClean="0">
                <a:latin typeface="Arial" charset="0"/>
                <a:cs typeface="Arial" charset="0"/>
              </a:rPr>
              <a:t>As health care providers, you may come in contact with victims of sex or labor trafficking, but may mistake them as willing participants.  It’s vital to look beneath the surface when encountering these types of patients and ask yourself if they are potential victims forced into these situations.  As victims, they desperately need your help and compassion.</a:t>
            </a:r>
            <a:endParaRPr lang="en-US" sz="1000" dirty="0" smtClean="0">
              <a:solidFill>
                <a:srgbClr val="000080"/>
              </a:solidFill>
              <a:latin typeface="Arial" charset="0"/>
              <a:cs typeface="Times New Roman" pitchFamily="18" charset="0"/>
            </a:endParaRPr>
          </a:p>
          <a:p>
            <a:pPr eaLnBrk="1" hangingPunct="1"/>
            <a:endParaRPr lang="en-US" sz="1000" dirty="0" smtClean="0">
              <a:latin typeface="Arial" charset="0"/>
            </a:endParaRPr>
          </a:p>
          <a:p>
            <a:pPr eaLnBrk="1" hangingPunct="1"/>
            <a:endParaRPr lang="en-US" dirty="0" smtClean="0">
              <a:latin typeface="Arial"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a:ln/>
        </p:spPr>
      </p:sp>
      <p:sp>
        <p:nvSpPr>
          <p:cNvPr id="88067" name="Notes Placeholder 2"/>
          <p:cNvSpPr>
            <a:spLocks noGrp="1"/>
          </p:cNvSpPr>
          <p:nvPr>
            <p:ph type="body" idx="1"/>
          </p:nvPr>
        </p:nvSpPr>
        <p:spPr>
          <a:noFill/>
          <a:ln/>
        </p:spPr>
        <p:txBody>
          <a:bodyPr/>
          <a:lstStyle/>
          <a:p>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ln/>
        </p:spPr>
      </p:sp>
      <p:sp>
        <p:nvSpPr>
          <p:cNvPr id="84995" name="Notes Placeholder 2"/>
          <p:cNvSpPr>
            <a:spLocks noGrp="1"/>
          </p:cNvSpPr>
          <p:nvPr>
            <p:ph type="body" idx="1"/>
          </p:nvPr>
        </p:nvSpPr>
        <p:spPr>
          <a:noFill/>
          <a:ln/>
        </p:spPr>
        <p:txBody>
          <a:bodyPr/>
          <a:lstStyle/>
          <a:p>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a:ln/>
        </p:spPr>
      </p:sp>
      <p:sp>
        <p:nvSpPr>
          <p:cNvPr id="86019" name="Notes Placeholder 2"/>
          <p:cNvSpPr>
            <a:spLocks noGrp="1"/>
          </p:cNvSpPr>
          <p:nvPr>
            <p:ph type="body" idx="1"/>
          </p:nvPr>
        </p:nvSpPr>
        <p:spPr>
          <a:noFill/>
          <a:ln/>
        </p:spPr>
        <p:txBody>
          <a:bodyPr/>
          <a:lstStyle/>
          <a:p>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a:noFill/>
          <a:ln/>
        </p:spPr>
        <p:txBody>
          <a:bodyPr/>
          <a:lstStyle/>
          <a:p>
            <a:pPr eaLnBrk="1" hangingPunct="1"/>
            <a:r>
              <a:rPr lang="en-US" sz="1000" dirty="0" smtClean="0">
                <a:latin typeface="Arial" charset="0"/>
              </a:rPr>
              <a:t>I’m going to begin today’s presentation with a story:</a:t>
            </a:r>
          </a:p>
          <a:p>
            <a:pPr eaLnBrk="1" hangingPunct="1"/>
            <a:endParaRPr lang="en-US" sz="1000" dirty="0" smtClean="0">
              <a:latin typeface="Arial" charset="0"/>
            </a:endParaRPr>
          </a:p>
          <a:p>
            <a:pPr eaLnBrk="1" hangingPunct="1"/>
            <a:r>
              <a:rPr lang="en-US" sz="1000" dirty="0" smtClean="0">
                <a:latin typeface="Arial" charset="0"/>
                <a:cs typeface="Times New Roman" pitchFamily="18" charset="0"/>
              </a:rPr>
              <a:t>A woman kept in domestic servitude in the United States for several years was rescued when a neighbor, noticing that she had a large tumor, offered to take the woman to the emergency room/health clinic [where will depend on who the presentation audience is].  Luckily, the health providers asked the right questions and realized the woman was a victim of human trafficking.  As a result, they helped the woman escape her situation and receive the medical care she desperately needed.  Her employers received 15-20 years in jail.</a:t>
            </a:r>
          </a:p>
          <a:p>
            <a:pPr eaLnBrk="1" hangingPunct="1"/>
            <a:endParaRPr lang="en-US" sz="1000" dirty="0" smtClean="0">
              <a:latin typeface="Arial" charset="0"/>
              <a:cs typeface="Times New Roman" pitchFamily="18" charset="0"/>
            </a:endParaRPr>
          </a:p>
          <a:p>
            <a:pPr eaLnBrk="1" hangingPunct="1"/>
            <a:r>
              <a:rPr lang="en-US" sz="1000" dirty="0" smtClean="0">
                <a:latin typeface="Arial" charset="0"/>
                <a:cs typeface="Times New Roman" pitchFamily="18" charset="0"/>
              </a:rPr>
              <a:t>This is a success story because, first, the neighbor took the important step in bringing the woman to the emergency room/health clinic, and second, because the health providers examining the woman were able to look beneath the surface to probe whether or not she was a possible trafficking victim.  Today, I’m going to discuss the important role health care providers play in identifying, and therefore, helping victims of human trafficking.</a:t>
            </a:r>
          </a:p>
          <a:p>
            <a:pPr eaLnBrk="1" hangingPunct="1"/>
            <a:endParaRPr lang="en-US" sz="1000" dirty="0" smtClean="0">
              <a:latin typeface="Arial"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a:ln/>
        </p:spPr>
      </p:sp>
      <p:sp>
        <p:nvSpPr>
          <p:cNvPr id="65539" name="Notes Placeholder 2"/>
          <p:cNvSpPr>
            <a:spLocks noGrp="1"/>
          </p:cNvSpPr>
          <p:nvPr>
            <p:ph type="body" idx="1"/>
          </p:nvPr>
        </p:nvSpPr>
        <p:spPr>
          <a:noFill/>
          <a:ln/>
        </p:spPr>
        <p:txBody>
          <a:bodyPr/>
          <a:lstStyle/>
          <a:p>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a:ln/>
        </p:spPr>
      </p:sp>
      <p:sp>
        <p:nvSpPr>
          <p:cNvPr id="92163" name="Notes Placeholder 2"/>
          <p:cNvSpPr>
            <a:spLocks noGrp="1"/>
          </p:cNvSpPr>
          <p:nvPr>
            <p:ph type="body" idx="1"/>
          </p:nvPr>
        </p:nvSpPr>
        <p:spPr>
          <a:noFill/>
          <a:ln/>
        </p:spPr>
        <p:txBody>
          <a:bodyPr/>
          <a:lstStyle/>
          <a:p>
            <a:pPr eaLnBrk="1" hangingPunct="1"/>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a:ln/>
        </p:spPr>
      </p:sp>
      <p:sp>
        <p:nvSpPr>
          <p:cNvPr id="93187" name="Notes Placeholder 2"/>
          <p:cNvSpPr>
            <a:spLocks noGrp="1"/>
          </p:cNvSpPr>
          <p:nvPr>
            <p:ph type="body" idx="1"/>
          </p:nvPr>
        </p:nvSpPr>
        <p:spPr>
          <a:noFill/>
          <a:ln/>
        </p:spPr>
        <p:txBody>
          <a:bodyPr/>
          <a:lstStyle/>
          <a:p>
            <a:pPr eaLnBrk="1" hangingPunct="1"/>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Rot="1" noChangeAspect="1" noChangeArrowheads="1" noTextEdit="1"/>
          </p:cNvSpPr>
          <p:nvPr>
            <p:ph type="sldImg"/>
          </p:nvPr>
        </p:nvSpPr>
        <p:spPr>
          <a:ln/>
        </p:spPr>
      </p:sp>
      <p:sp>
        <p:nvSpPr>
          <p:cNvPr id="79875" name="Rectangle 3"/>
          <p:cNvSpPr>
            <a:spLocks noGrp="1" noChangeArrowheads="1"/>
          </p:cNvSpPr>
          <p:nvPr>
            <p:ph type="body" idx="1"/>
          </p:nvPr>
        </p:nvSpPr>
        <p:spPr>
          <a:noFill/>
          <a:ln/>
        </p:spPr>
        <p:txBody>
          <a:bodyPr/>
          <a:lstStyle/>
          <a:p>
            <a:pPr eaLnBrk="1" hangingPunct="1">
              <a:buFontTx/>
              <a:buChar char="•"/>
            </a:pPr>
            <a:r>
              <a:rPr lang="en-US" sz="1000" dirty="0" smtClean="0">
                <a:latin typeface="Arial" charset="0"/>
              </a:rPr>
              <a:t>Human trafficking is an horrific international problem, with nearly a million victims trafficked across international borders annually</a:t>
            </a:r>
          </a:p>
          <a:p>
            <a:pPr eaLnBrk="1" hangingPunct="1">
              <a:buFontTx/>
              <a:buChar char="•"/>
            </a:pPr>
            <a:endParaRPr lang="en-US" sz="1000" dirty="0" smtClean="0">
              <a:latin typeface="Arial" charset="0"/>
            </a:endParaRPr>
          </a:p>
          <a:p>
            <a:pPr eaLnBrk="1" hangingPunct="1">
              <a:buFontTx/>
              <a:buChar char="•"/>
            </a:pPr>
            <a:r>
              <a:rPr lang="en-US" sz="1000" dirty="0" smtClean="0">
                <a:latin typeface="Arial" charset="0"/>
              </a:rPr>
              <a:t>However, this is not just an international problem.  Trafficking also takes place here in the United States.  The U.S. State Department estimates that between 18,000 and 20,000 victims are trafficked into this country each year.  </a:t>
            </a:r>
          </a:p>
          <a:p>
            <a:pPr eaLnBrk="1" hangingPunct="1">
              <a:buFontTx/>
              <a:buChar char="•"/>
            </a:pPr>
            <a:endParaRPr lang="en-US" sz="1000" dirty="0" smtClean="0">
              <a:latin typeface="Arial" charset="0"/>
            </a:endParaRPr>
          </a:p>
          <a:p>
            <a:pPr eaLnBrk="1" hangingPunct="1">
              <a:buFontTx/>
              <a:buChar char="•"/>
            </a:pPr>
            <a:r>
              <a:rPr lang="en-US" sz="1000" dirty="0" smtClean="0">
                <a:latin typeface="Arial" charset="0"/>
              </a:rPr>
              <a:t>More than half of those trafficked into the United States are children, although many women and men are victims as well.</a:t>
            </a:r>
          </a:p>
          <a:p>
            <a:pPr eaLnBrk="1" hangingPunct="1">
              <a:buFontTx/>
              <a:buChar char="•"/>
            </a:pPr>
            <a:endParaRPr lang="en-US" sz="1000" dirty="0" smtClean="0">
              <a:latin typeface="Arial" charset="0"/>
            </a:endParaRPr>
          </a:p>
          <a:p>
            <a:pPr eaLnBrk="1" hangingPunct="1">
              <a:buFontTx/>
              <a:buChar char="•"/>
            </a:pPr>
            <a:r>
              <a:rPr lang="en-US" sz="1000" dirty="0" smtClean="0">
                <a:latin typeface="Arial" charset="0"/>
              </a:rPr>
              <a:t>The majority of trafficking victims come to the United States from Asia, Central and South America, Russia, Eastern Europe and Canada (but also Africa and India).</a:t>
            </a:r>
          </a:p>
          <a:p>
            <a:pPr eaLnBrk="1" hangingPunct="1">
              <a:buFontTx/>
              <a:buChar char="•"/>
            </a:pPr>
            <a:endParaRPr lang="en-US" sz="1000" dirty="0" smtClean="0">
              <a:latin typeface="Arial" charset="0"/>
            </a:endParaRPr>
          </a:p>
          <a:p>
            <a:pPr eaLnBrk="1" hangingPunct="1"/>
            <a:endParaRPr lang="en-US" sz="1000" dirty="0" smtClean="0">
              <a:latin typeface="Arial"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a:ln/>
        </p:spPr>
      </p:sp>
      <p:sp>
        <p:nvSpPr>
          <p:cNvPr id="94211" name="Notes Placeholder 2"/>
          <p:cNvSpPr>
            <a:spLocks noGrp="1"/>
          </p:cNvSpPr>
          <p:nvPr>
            <p:ph type="body" idx="1"/>
          </p:nvPr>
        </p:nvSpPr>
        <p:spPr>
          <a:noFill/>
          <a:ln/>
        </p:spPr>
        <p:txBody>
          <a:bodyPr/>
          <a:lstStyle/>
          <a:p>
            <a:pPr eaLnBrk="1" hangingPunct="1"/>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a:ln/>
        </p:spPr>
      </p:sp>
      <p:sp>
        <p:nvSpPr>
          <p:cNvPr id="95235" name="Notes Placeholder 2"/>
          <p:cNvSpPr>
            <a:spLocks noGrp="1"/>
          </p:cNvSpPr>
          <p:nvPr>
            <p:ph type="body" idx="1"/>
          </p:nvPr>
        </p:nvSpPr>
        <p:spPr>
          <a:noFill/>
          <a:ln/>
        </p:spPr>
        <p:txBody>
          <a:bodyPr/>
          <a:lstStyle/>
          <a:p>
            <a:pPr eaLnBrk="1" hangingPunct="1"/>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a:ln/>
        </p:spPr>
      </p:sp>
      <p:sp>
        <p:nvSpPr>
          <p:cNvPr id="98307" name="Notes Placeholder 2"/>
          <p:cNvSpPr>
            <a:spLocks noGrp="1"/>
          </p:cNvSpPr>
          <p:nvPr>
            <p:ph type="body" idx="1"/>
          </p:nvPr>
        </p:nvSpPr>
        <p:spPr>
          <a:noFill/>
          <a:ln/>
        </p:spPr>
        <p:txBody>
          <a:bodyPr/>
          <a:lstStyle/>
          <a:p>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a:ln/>
        </p:spPr>
      </p:sp>
      <p:sp>
        <p:nvSpPr>
          <p:cNvPr id="103427" name="Notes Placeholder 2"/>
          <p:cNvSpPr>
            <a:spLocks noGrp="1"/>
          </p:cNvSpPr>
          <p:nvPr>
            <p:ph type="body" idx="1"/>
          </p:nvPr>
        </p:nvSpPr>
        <p:spPr>
          <a:noFill/>
          <a:ln/>
        </p:spPr>
        <p:txBody>
          <a:bodyPr/>
          <a:lstStyle/>
          <a:p>
            <a:endParaRPr lang="en-US" smtClean="0"/>
          </a:p>
        </p:txBody>
      </p:sp>
      <p:sp>
        <p:nvSpPr>
          <p:cNvPr id="103428" name="Slide Number Placeholder 3"/>
          <p:cNvSpPr>
            <a:spLocks noGrp="1"/>
          </p:cNvSpPr>
          <p:nvPr>
            <p:ph type="sldNum" sz="quarter" idx="5"/>
          </p:nvPr>
        </p:nvSpPr>
        <p:spPr>
          <a:noFill/>
        </p:spPr>
        <p:txBody>
          <a:bodyPr/>
          <a:lstStyle/>
          <a:p>
            <a:fld id="{BB05EF80-B336-462E-8F89-FB0E06569DC2}" type="slidenum">
              <a:rPr lang="en-US" smtClean="0"/>
              <a:pPr/>
              <a:t>112</a:t>
            </a:fld>
            <a:endParaRPr 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p:cNvSpPr>
            <a:spLocks noGrp="1" noRot="1" noChangeAspect="1" noTextEdit="1"/>
          </p:cNvSpPr>
          <p:nvPr>
            <p:ph type="sldImg"/>
          </p:nvPr>
        </p:nvSpPr>
        <p:spPr>
          <a:ln/>
        </p:spPr>
      </p:sp>
      <p:sp>
        <p:nvSpPr>
          <p:cNvPr id="104451" name="Notes Placeholder 2"/>
          <p:cNvSpPr>
            <a:spLocks noGrp="1"/>
          </p:cNvSpPr>
          <p:nvPr>
            <p:ph type="body" idx="1"/>
          </p:nvPr>
        </p:nvSpPr>
        <p:spPr>
          <a:noFill/>
          <a:ln/>
        </p:spPr>
        <p:txBody>
          <a:bodyPr/>
          <a:lstStyle/>
          <a:p>
            <a:endParaRPr lang="en-US" smtClean="0"/>
          </a:p>
        </p:txBody>
      </p:sp>
      <p:sp>
        <p:nvSpPr>
          <p:cNvPr id="104452" name="Slide Number Placeholder 3"/>
          <p:cNvSpPr>
            <a:spLocks noGrp="1"/>
          </p:cNvSpPr>
          <p:nvPr>
            <p:ph type="sldNum" sz="quarter" idx="5"/>
          </p:nvPr>
        </p:nvSpPr>
        <p:spPr>
          <a:noFill/>
        </p:spPr>
        <p:txBody>
          <a:bodyPr/>
          <a:lstStyle/>
          <a:p>
            <a:fld id="{62A712DF-C7F0-42AA-94FF-986F47E46E80}" type="slidenum">
              <a:rPr lang="en-US" smtClean="0"/>
              <a:pPr/>
              <a:t>113</a:t>
            </a:fld>
            <a:endParaRPr 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a:ln/>
        </p:spPr>
      </p:sp>
      <p:sp>
        <p:nvSpPr>
          <p:cNvPr id="100355" name="Notes Placeholder 2"/>
          <p:cNvSpPr>
            <a:spLocks noGrp="1"/>
          </p:cNvSpPr>
          <p:nvPr>
            <p:ph type="body" idx="1"/>
          </p:nvPr>
        </p:nvSpPr>
        <p:spPr>
          <a:noFill/>
          <a:ln/>
        </p:spPr>
        <p:txBody>
          <a:bodyPr/>
          <a:lstStyle/>
          <a:p>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ctr"/>
            <a:r>
              <a:rPr lang="en-US" b="1" dirty="0" smtClean="0">
                <a:effectLst>
                  <a:outerShdw blurRad="38100" dist="38100" dir="2700000" algn="tl">
                    <a:srgbClr val="000000">
                      <a:alpha val="43137"/>
                    </a:srgbClr>
                  </a:outerShdw>
                </a:effectLst>
              </a:rPr>
              <a:t>When it comes to human trafficking, some people behave like an ostrich – out of sight, out of mind.</a:t>
            </a:r>
            <a:endParaRPr lang="en-US" b="1" dirty="0">
              <a:effectLst>
                <a:outerShdw blurRad="38100" dist="38100" dir="2700000" algn="tl">
                  <a:srgbClr val="000000">
                    <a:alpha val="43137"/>
                  </a:srgbClr>
                </a:outerShdw>
              </a:effectLst>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a:ln/>
        </p:spPr>
      </p:sp>
      <p:sp>
        <p:nvSpPr>
          <p:cNvPr id="101379" name="Notes Placeholder 2"/>
          <p:cNvSpPr>
            <a:spLocks noGrp="1"/>
          </p:cNvSpPr>
          <p:nvPr>
            <p:ph type="body" idx="1"/>
          </p:nvPr>
        </p:nvSpPr>
        <p:spPr>
          <a:noFill/>
          <a:ln/>
        </p:spPr>
        <p:txBody>
          <a:bodyPr/>
          <a:lstStyle/>
          <a:p>
            <a:endParaRPr 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a:ln/>
        </p:spPr>
      </p:sp>
      <p:sp>
        <p:nvSpPr>
          <p:cNvPr id="97283" name="Notes Placeholder 2"/>
          <p:cNvSpPr>
            <a:spLocks noGrp="1"/>
          </p:cNvSpPr>
          <p:nvPr>
            <p:ph type="body" idx="1"/>
          </p:nvPr>
        </p:nvSpPr>
        <p:spPr>
          <a:xfrm>
            <a:off x="686579" y="4329996"/>
            <a:ext cx="5486400" cy="4103826"/>
          </a:xfrm>
          <a:noFill/>
          <a:ln/>
        </p:spPr>
        <p:txBody>
          <a:bodyPr/>
          <a:lstStyle/>
          <a:p>
            <a:pPr eaLnBrk="1" hangingPunct="1">
              <a:spcBef>
                <a:spcPct val="0"/>
              </a:spcBef>
            </a:pPr>
            <a:endParaRPr lang="en-US" smtClean="0"/>
          </a:p>
        </p:txBody>
      </p:sp>
      <p:sp>
        <p:nvSpPr>
          <p:cNvPr id="97284" name="Slide Number Placeholder 3"/>
          <p:cNvSpPr txBox="1">
            <a:spLocks noGrp="1"/>
          </p:cNvSpPr>
          <p:nvPr/>
        </p:nvSpPr>
        <p:spPr bwMode="auto">
          <a:xfrm>
            <a:off x="3884384" y="8659992"/>
            <a:ext cx="2972059" cy="455461"/>
          </a:xfrm>
          <a:prstGeom prst="rect">
            <a:avLst/>
          </a:prstGeom>
          <a:noFill/>
          <a:ln w="9525">
            <a:noFill/>
            <a:miter lim="800000"/>
            <a:headEnd/>
            <a:tailEnd/>
          </a:ln>
        </p:spPr>
        <p:txBody>
          <a:bodyPr lIns="91275" tIns="45637" rIns="91275" bIns="45637" anchor="b"/>
          <a:lstStyle/>
          <a:p>
            <a:pPr algn="r" defTabSz="913251"/>
            <a:fld id="{CF8449B0-4522-4417-80D6-E6FE2F936022}" type="slidenum">
              <a:rPr lang="en-US" sz="1200">
                <a:latin typeface="Calibri" pitchFamily="34" charset="0"/>
              </a:rPr>
              <a:pPr algn="r" defTabSz="913251"/>
              <a:t>118</a:t>
            </a:fld>
            <a:endParaRPr lang="en-US" sz="1200" dirty="0">
              <a:latin typeface="Calibri" pitchFamily="34"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Rot="1" noChangeAspect="1" noChangeArrowheads="1" noTextEdit="1"/>
          </p:cNvSpPr>
          <p:nvPr>
            <p:ph type="sldImg"/>
          </p:nvPr>
        </p:nvSpPr>
        <p:spPr>
          <a:ln/>
        </p:spPr>
      </p:sp>
      <p:sp>
        <p:nvSpPr>
          <p:cNvPr id="109571" name="Rectangle 3"/>
          <p:cNvSpPr>
            <a:spLocks noGrp="1" noChangeArrowheads="1"/>
          </p:cNvSpPr>
          <p:nvPr>
            <p:ph type="body" idx="1"/>
          </p:nvPr>
        </p:nvSpPr>
        <p:spPr>
          <a:noFill/>
          <a:ln/>
        </p:spPr>
        <p:txBody>
          <a:bodyPr/>
          <a:lstStyle/>
          <a:p>
            <a:r>
              <a:rPr lang="en-US" sz="1000" dirty="0" smtClean="0">
                <a:latin typeface="Arial" charset="0"/>
              </a:rPr>
              <a:t>I’m going to begin today’s presentation with a story:</a:t>
            </a:r>
          </a:p>
          <a:p>
            <a:endParaRPr lang="en-US" sz="1000" dirty="0" smtClean="0">
              <a:latin typeface="Arial" charset="0"/>
            </a:endParaRPr>
          </a:p>
          <a:p>
            <a:r>
              <a:rPr lang="en-US" sz="1000" dirty="0" smtClean="0">
                <a:latin typeface="Arial" charset="0"/>
                <a:cs typeface="Times New Roman" pitchFamily="18" charset="0"/>
              </a:rPr>
              <a:t>A woman kept in domestic servitude in the United States for several years was rescued when a neighbor, noticing that she had a large tumor, offered to take the woman to the emergency room/health clinic [where will depend on who the presentation audience is].  Luckily, the health providers asked the right questions and realized the woman was a victim of human trafficking.  As a result, they helped the woman escape her situation and receive the medical care she desperately needed.  Her employers received 15-20 years in jail.</a:t>
            </a:r>
          </a:p>
          <a:p>
            <a:endParaRPr lang="en-US" sz="1000" dirty="0" smtClean="0">
              <a:latin typeface="Arial" charset="0"/>
              <a:cs typeface="Times New Roman" pitchFamily="18" charset="0"/>
            </a:endParaRPr>
          </a:p>
          <a:p>
            <a:r>
              <a:rPr lang="en-US" sz="1000" dirty="0" smtClean="0">
                <a:latin typeface="Arial" charset="0"/>
                <a:cs typeface="Times New Roman" pitchFamily="18" charset="0"/>
              </a:rPr>
              <a:t>This is a success story because, first, the neighbor took the important step in bringing the woman to the emergency room/health clinic, and second, because the health providers examining the woman were able to look beneath the surface to probe whether or not she was a possible trafficking victim.  Today, I’m going to discuss the important role health care providers play in identifying, and therefore, helping victims of human trafficking.</a:t>
            </a:r>
          </a:p>
          <a:p>
            <a:endParaRPr lang="en-US" sz="1000" dirty="0" smtClean="0">
              <a:latin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Rot="1" noChangeAspect="1" noChangeArrowheads="1" noTextEdit="1"/>
          </p:cNvSpPr>
          <p:nvPr>
            <p:ph type="sldImg"/>
          </p:nvPr>
        </p:nvSpPr>
        <p:spPr>
          <a:ln/>
        </p:spPr>
      </p:sp>
      <p:sp>
        <p:nvSpPr>
          <p:cNvPr id="62467" name="Rectangle 3"/>
          <p:cNvSpPr>
            <a:spLocks noGrp="1" noChangeArrowheads="1"/>
          </p:cNvSpPr>
          <p:nvPr>
            <p:ph type="body" idx="1"/>
          </p:nvPr>
        </p:nvSpPr>
        <p:spPr>
          <a:noFill/>
          <a:ln/>
        </p:spPr>
        <p:txBody>
          <a:bodyPr/>
          <a:lstStyle/>
          <a:p>
            <a:pPr eaLnBrk="1" hangingPunct="1">
              <a:buFontTx/>
              <a:buChar char="•"/>
            </a:pPr>
            <a:r>
              <a:rPr lang="en-US" sz="1000" dirty="0" smtClean="0">
                <a:latin typeface="Arial" charset="0"/>
              </a:rPr>
              <a:t>Human trafficking is a devastating human rights violation that takes place not only internationally, but also here in the United States.  It is, indeed, a form of modern-day slavery.</a:t>
            </a:r>
          </a:p>
          <a:p>
            <a:pPr eaLnBrk="1" hangingPunct="1">
              <a:buFontTx/>
              <a:buChar char="•"/>
            </a:pPr>
            <a:endParaRPr lang="en-US" sz="1000" dirty="0" smtClean="0">
              <a:latin typeface="Arial" charset="0"/>
            </a:endParaRPr>
          </a:p>
          <a:p>
            <a:pPr eaLnBrk="1" hangingPunct="1">
              <a:buFontTx/>
              <a:buChar char="•"/>
            </a:pPr>
            <a:r>
              <a:rPr lang="en-US" sz="1000" dirty="0" smtClean="0">
                <a:latin typeface="Arial" charset="0"/>
              </a:rPr>
              <a:t>Traffickers use force, fraud or coercion to enslave their victims into situations involving sexual exploitation or forced labor.  </a:t>
            </a:r>
          </a:p>
          <a:p>
            <a:pPr eaLnBrk="1" hangingPunct="1">
              <a:buFontTx/>
              <a:buChar char="•"/>
            </a:pPr>
            <a:endParaRPr lang="en-US" sz="1000" dirty="0" smtClean="0">
              <a:latin typeface="Arial" charset="0"/>
            </a:endParaRPr>
          </a:p>
          <a:p>
            <a:pPr eaLnBrk="1" hangingPunct="1">
              <a:buFontTx/>
              <a:buChar char="•"/>
            </a:pPr>
            <a:r>
              <a:rPr lang="en-US" sz="1000" dirty="0" smtClean="0">
                <a:latin typeface="Arial" charset="0"/>
              </a:rPr>
              <a:t>Human trafficking is the fastest growing criminal industry in the world today, often operated by organized crime syndicates. </a:t>
            </a:r>
          </a:p>
          <a:p>
            <a:pPr eaLnBrk="1" hangingPunct="1"/>
            <a:endParaRPr lang="en-US" sz="1000" dirty="0" smtClean="0">
              <a:latin typeface="Arial" charset="0"/>
            </a:endParaRPr>
          </a:p>
          <a:p>
            <a:pPr eaLnBrk="1" hangingPunct="1"/>
            <a:r>
              <a:rPr lang="en-US" dirty="0" smtClean="0">
                <a:latin typeface="Arial" charset="0"/>
              </a:rPr>
              <a:t> </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a:ln/>
        </p:spPr>
      </p:sp>
      <p:sp>
        <p:nvSpPr>
          <p:cNvPr id="64515" name="Notes Placeholder 2"/>
          <p:cNvSpPr>
            <a:spLocks noGrp="1"/>
          </p:cNvSpPr>
          <p:nvPr>
            <p:ph type="body" idx="1"/>
          </p:nvPr>
        </p:nvSpPr>
        <p:spPr>
          <a:noFill/>
          <a:ln/>
        </p:spPr>
        <p:txBody>
          <a:bodyPr/>
          <a:lstStyle/>
          <a:p>
            <a:pPr eaLnBrk="1" hangingPunct="1"/>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a:ln/>
        </p:spPr>
      </p:sp>
      <p:sp>
        <p:nvSpPr>
          <p:cNvPr id="67587" name="Notes Placeholder 2"/>
          <p:cNvSpPr>
            <a:spLocks noGrp="1"/>
          </p:cNvSpPr>
          <p:nvPr>
            <p:ph type="body" idx="1"/>
          </p:nvPr>
        </p:nvSpPr>
        <p:spPr>
          <a:noFill/>
          <a:ln/>
        </p:spPr>
        <p:txBody>
          <a:bodyPr/>
          <a:lstStyle/>
          <a:p>
            <a:pPr eaLnBrk="1" hangingPunct="1"/>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Rot="1" noChangeAspect="1" noChangeArrowheads="1" noTextEdit="1"/>
          </p:cNvSpPr>
          <p:nvPr>
            <p:ph type="sldImg"/>
          </p:nvPr>
        </p:nvSpPr>
        <p:spPr>
          <a:ln/>
        </p:spPr>
      </p:sp>
      <p:sp>
        <p:nvSpPr>
          <p:cNvPr id="75779" name="Rectangle 3"/>
          <p:cNvSpPr>
            <a:spLocks noGrp="1" noChangeArrowheads="1"/>
          </p:cNvSpPr>
          <p:nvPr>
            <p:ph type="body" idx="1"/>
          </p:nvPr>
        </p:nvSpPr>
        <p:spPr>
          <a:noFill/>
          <a:ln/>
        </p:spPr>
        <p:txBody>
          <a:bodyPr/>
          <a:lstStyle/>
          <a:p>
            <a:pPr eaLnBrk="1" hangingPunct="1"/>
            <a:endParaRPr lang="en-US" sz="1000" dirty="0" smtClean="0">
              <a:latin typeface="Arial" charset="0"/>
              <a:cs typeface="Arial" charset="0"/>
            </a:endParaRPr>
          </a:p>
          <a:p>
            <a:pPr eaLnBrk="1" hangingPunct="1"/>
            <a:r>
              <a:rPr lang="en-US" sz="1000" dirty="0" smtClean="0">
                <a:latin typeface="Arial" charset="0"/>
                <a:cs typeface="Arial" charset="0"/>
              </a:rPr>
              <a:t>Traffickers use force, fraud and coercion to traffic women, men and children.  </a:t>
            </a:r>
          </a:p>
          <a:p>
            <a:pPr eaLnBrk="1" hangingPunct="1"/>
            <a:endParaRPr lang="en-US" sz="1000" dirty="0" smtClean="0">
              <a:latin typeface="Arial" charset="0"/>
              <a:cs typeface="Arial" charset="0"/>
            </a:endParaRPr>
          </a:p>
          <a:p>
            <a:pPr eaLnBrk="1" hangingPunct="1"/>
            <a:r>
              <a:rPr lang="en-US" sz="1000" b="1" dirty="0" smtClean="0">
                <a:latin typeface="Arial" charset="0"/>
                <a:cs typeface="Arial" charset="0"/>
              </a:rPr>
              <a:t>Force</a:t>
            </a:r>
            <a:r>
              <a:rPr lang="en-US" sz="1000" dirty="0" smtClean="0">
                <a:latin typeface="Arial" charset="0"/>
                <a:cs typeface="Arial" charset="0"/>
              </a:rPr>
              <a:t> involves the use of rape, beatings and confinement to control the victim.  Forceful violence is used especially during the early stages of victimization, known as the ‘seasoning process,’ which is used to break the victims’ resistance to make them easier to control.</a:t>
            </a:r>
            <a:endParaRPr lang="en-US" sz="1000" dirty="0" smtClean="0">
              <a:solidFill>
                <a:srgbClr val="000080"/>
              </a:solidFill>
              <a:latin typeface="Arial" charset="0"/>
              <a:cs typeface="Times New Roman" pitchFamily="18" charset="0"/>
            </a:endParaRPr>
          </a:p>
          <a:p>
            <a:pPr eaLnBrk="1" hangingPunct="1"/>
            <a:r>
              <a:rPr lang="en-US" sz="1000" dirty="0" smtClean="0">
                <a:latin typeface="Arial" charset="0"/>
                <a:cs typeface="Arial" charset="0"/>
              </a:rPr>
              <a:t> </a:t>
            </a:r>
            <a:endParaRPr lang="en-US" sz="1000" dirty="0" smtClean="0">
              <a:solidFill>
                <a:srgbClr val="000080"/>
              </a:solidFill>
              <a:latin typeface="Arial" charset="0"/>
              <a:cs typeface="Times New Roman" pitchFamily="18" charset="0"/>
            </a:endParaRPr>
          </a:p>
          <a:p>
            <a:pPr eaLnBrk="1" hangingPunct="1"/>
            <a:r>
              <a:rPr lang="en-US" sz="1000" b="1" dirty="0" smtClean="0">
                <a:latin typeface="Arial" charset="0"/>
                <a:cs typeface="Arial" charset="0"/>
              </a:rPr>
              <a:t>Fraud </a:t>
            </a:r>
            <a:r>
              <a:rPr lang="en-US" sz="1000" dirty="0" smtClean="0">
                <a:latin typeface="Arial" charset="0"/>
                <a:cs typeface="Arial" charset="0"/>
              </a:rPr>
              <a:t>usually involves false offers of employment.  For example, women and children will reply to advertisements promising jobs as waitresses, maids and dancers in other countries and are then forced into prostitution once they arrive at their destinations.  Fraud may also involve promises of marriage or a better life, in general.</a:t>
            </a:r>
            <a:endParaRPr lang="en-US" sz="1000" dirty="0" smtClean="0">
              <a:solidFill>
                <a:srgbClr val="000080"/>
              </a:solidFill>
              <a:latin typeface="Arial" charset="0"/>
              <a:cs typeface="Times New Roman" pitchFamily="18" charset="0"/>
            </a:endParaRPr>
          </a:p>
          <a:p>
            <a:pPr eaLnBrk="1" hangingPunct="1"/>
            <a:r>
              <a:rPr lang="en-US" sz="1000" dirty="0" smtClean="0">
                <a:latin typeface="Arial" charset="0"/>
                <a:cs typeface="Arial" charset="0"/>
              </a:rPr>
              <a:t> </a:t>
            </a:r>
            <a:endParaRPr lang="en-US" sz="1000" dirty="0" smtClean="0">
              <a:solidFill>
                <a:srgbClr val="000080"/>
              </a:solidFill>
              <a:latin typeface="Arial" charset="0"/>
              <a:cs typeface="Times New Roman" pitchFamily="18" charset="0"/>
            </a:endParaRPr>
          </a:p>
          <a:p>
            <a:pPr eaLnBrk="1" hangingPunct="1"/>
            <a:r>
              <a:rPr lang="en-US" sz="1000" b="1" dirty="0" smtClean="0">
                <a:latin typeface="Arial" charset="0"/>
                <a:cs typeface="Arial" charset="0"/>
              </a:rPr>
              <a:t>Coercion </a:t>
            </a:r>
            <a:r>
              <a:rPr lang="en-US" sz="1000" dirty="0" smtClean="0">
                <a:latin typeface="Arial" charset="0"/>
                <a:cs typeface="Arial" charset="0"/>
              </a:rPr>
              <a:t>involves threats, debt-bondage and psychological manipulation.  Traffickers often threaten victims with injury or death, or the safety of the victim’s family back home.  Many trafficking victims are also controlled through debt-bondage, usually in the context of paying off transportation fees into the destination countries.  Traffickers commonly take away the victims’ travel documents and socially isolate them to make escape more difficult.</a:t>
            </a:r>
            <a:r>
              <a:rPr lang="en-US" sz="1000" dirty="0" smtClean="0">
                <a:solidFill>
                  <a:srgbClr val="000080"/>
                </a:solidFill>
                <a:latin typeface="Arial" charset="0"/>
                <a:cs typeface="Times New Roman" pitchFamily="18" charset="0"/>
              </a:rPr>
              <a:t>  </a:t>
            </a:r>
            <a:r>
              <a:rPr lang="en-US" sz="1000" dirty="0" smtClean="0">
                <a:latin typeface="Arial" charset="0"/>
                <a:cs typeface="Arial" charset="0"/>
              </a:rPr>
              <a:t>Victims often do not realize that it is illegal for traffickers to dictate how they have to pay off their debt.  In many cases, the victims are trapped into a cycle of debt because they have to pay for all living expenses in addition to the initial transportation expenses.  Fines for not meeting daily quotas of service or “bad” behavior are also used by some trafficking operations to increase debt.  Most trafficked victims rarely see the money they are supposedly earning and may not even know the specific amount of their debt.  Even if the victims sense that debt-bondage is unjust, it is difficult for them to find help because of language, social and physical barriers that keep them from obtaining assistance.</a:t>
            </a:r>
            <a:endParaRPr lang="en-US" sz="1000" dirty="0" smtClean="0">
              <a:solidFill>
                <a:srgbClr val="000080"/>
              </a:solidFill>
              <a:latin typeface="Arial" charset="0"/>
              <a:cs typeface="Times New Roman" pitchFamily="18" charset="0"/>
            </a:endParaRPr>
          </a:p>
          <a:p>
            <a:pPr eaLnBrk="1" hangingPunct="1"/>
            <a:endParaRPr lang="en-US" sz="1000" dirty="0" smtClean="0">
              <a:latin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Rot="1" noChangeAspect="1" noChangeArrowheads="1" noTextEdit="1"/>
          </p:cNvSpPr>
          <p:nvPr>
            <p:ph type="sldImg"/>
          </p:nvPr>
        </p:nvSpPr>
        <p:spPr>
          <a:ln/>
        </p:spPr>
      </p:sp>
      <p:sp>
        <p:nvSpPr>
          <p:cNvPr id="76803" name="Rectangle 3"/>
          <p:cNvSpPr>
            <a:spLocks noGrp="1" noChangeArrowheads="1"/>
          </p:cNvSpPr>
          <p:nvPr>
            <p:ph type="body" idx="1"/>
          </p:nvPr>
        </p:nvSpPr>
        <p:spPr>
          <a:noFill/>
          <a:ln/>
        </p:spPr>
        <p:txBody>
          <a:bodyPr/>
          <a:lstStyle/>
          <a:p>
            <a:pPr eaLnBrk="1" hangingPunct="1"/>
            <a:endParaRPr lang="en-US" sz="1000" dirty="0" smtClean="0">
              <a:latin typeface="Arial" charset="0"/>
              <a:cs typeface="Arial" charset="0"/>
            </a:endParaRPr>
          </a:p>
          <a:p>
            <a:pPr eaLnBrk="1" hangingPunct="1"/>
            <a:r>
              <a:rPr lang="en-US" sz="1000" dirty="0" smtClean="0">
                <a:latin typeface="Arial" charset="0"/>
                <a:cs typeface="Arial" charset="0"/>
              </a:rPr>
              <a:t>Traffickers use force, fraud and coercion to traffic women, men and children.  </a:t>
            </a:r>
          </a:p>
          <a:p>
            <a:pPr eaLnBrk="1" hangingPunct="1"/>
            <a:endParaRPr lang="en-US" sz="1000" dirty="0" smtClean="0">
              <a:latin typeface="Arial" charset="0"/>
              <a:cs typeface="Arial" charset="0"/>
            </a:endParaRPr>
          </a:p>
          <a:p>
            <a:pPr eaLnBrk="1" hangingPunct="1"/>
            <a:r>
              <a:rPr lang="en-US" sz="1000" b="1" dirty="0" smtClean="0">
                <a:latin typeface="Arial" charset="0"/>
                <a:cs typeface="Arial" charset="0"/>
              </a:rPr>
              <a:t>Force</a:t>
            </a:r>
            <a:r>
              <a:rPr lang="en-US" sz="1000" dirty="0" smtClean="0">
                <a:latin typeface="Arial" charset="0"/>
                <a:cs typeface="Arial" charset="0"/>
              </a:rPr>
              <a:t> involves the use of rape, beatings and confinement to control the victim.  Forceful violence is used especially during the early stages of victimization, known as the ‘seasoning process,’ which is used to break the victims’ resistance to make them easier to control.</a:t>
            </a:r>
            <a:endParaRPr lang="en-US" sz="1000" dirty="0" smtClean="0">
              <a:solidFill>
                <a:srgbClr val="000080"/>
              </a:solidFill>
              <a:latin typeface="Arial" charset="0"/>
              <a:cs typeface="Times New Roman" pitchFamily="18" charset="0"/>
            </a:endParaRPr>
          </a:p>
          <a:p>
            <a:pPr eaLnBrk="1" hangingPunct="1"/>
            <a:r>
              <a:rPr lang="en-US" sz="1000" dirty="0" smtClean="0">
                <a:latin typeface="Arial" charset="0"/>
                <a:cs typeface="Arial" charset="0"/>
              </a:rPr>
              <a:t> </a:t>
            </a:r>
            <a:endParaRPr lang="en-US" sz="1000" dirty="0" smtClean="0">
              <a:solidFill>
                <a:srgbClr val="000080"/>
              </a:solidFill>
              <a:latin typeface="Arial" charset="0"/>
              <a:cs typeface="Times New Roman" pitchFamily="18" charset="0"/>
            </a:endParaRPr>
          </a:p>
          <a:p>
            <a:pPr eaLnBrk="1" hangingPunct="1"/>
            <a:r>
              <a:rPr lang="en-US" sz="1000" b="1" dirty="0" smtClean="0">
                <a:latin typeface="Arial" charset="0"/>
                <a:cs typeface="Arial" charset="0"/>
              </a:rPr>
              <a:t>Fraud </a:t>
            </a:r>
            <a:r>
              <a:rPr lang="en-US" sz="1000" dirty="0" smtClean="0">
                <a:latin typeface="Arial" charset="0"/>
                <a:cs typeface="Arial" charset="0"/>
              </a:rPr>
              <a:t>usually involves false offers of employment.  For example, women and children will reply to advertisements promising jobs as waitresses, maids and dancers in other countries and are then forced into prostitution once they arrive at their destinations.  Fraud may also involve promises of marriage or a better life, in general.</a:t>
            </a:r>
            <a:endParaRPr lang="en-US" sz="1000" dirty="0" smtClean="0">
              <a:solidFill>
                <a:srgbClr val="000080"/>
              </a:solidFill>
              <a:latin typeface="Arial" charset="0"/>
              <a:cs typeface="Times New Roman" pitchFamily="18" charset="0"/>
            </a:endParaRPr>
          </a:p>
          <a:p>
            <a:pPr eaLnBrk="1" hangingPunct="1"/>
            <a:r>
              <a:rPr lang="en-US" sz="1000" dirty="0" smtClean="0">
                <a:latin typeface="Arial" charset="0"/>
                <a:cs typeface="Arial" charset="0"/>
              </a:rPr>
              <a:t> </a:t>
            </a:r>
            <a:endParaRPr lang="en-US" sz="1000" dirty="0" smtClean="0">
              <a:solidFill>
                <a:srgbClr val="000080"/>
              </a:solidFill>
              <a:latin typeface="Arial" charset="0"/>
              <a:cs typeface="Times New Roman" pitchFamily="18" charset="0"/>
            </a:endParaRPr>
          </a:p>
          <a:p>
            <a:pPr eaLnBrk="1" hangingPunct="1"/>
            <a:r>
              <a:rPr lang="en-US" sz="1000" b="1" dirty="0" smtClean="0">
                <a:latin typeface="Arial" charset="0"/>
                <a:cs typeface="Arial" charset="0"/>
              </a:rPr>
              <a:t>Coercion </a:t>
            </a:r>
            <a:r>
              <a:rPr lang="en-US" sz="1000" dirty="0" smtClean="0">
                <a:latin typeface="Arial" charset="0"/>
                <a:cs typeface="Arial" charset="0"/>
              </a:rPr>
              <a:t>involves threats, debt-bondage and psychological manipulation.  Traffickers often threaten victims with injury or death, or the safety of the victim’s family back home.  Many trafficking victims are also controlled through debt-bondage, usually in the context of paying off transportation fees into the destination countries.  Traffickers commonly take away the victims’ travel documents and socially isolate them to make escape more difficult.</a:t>
            </a:r>
            <a:r>
              <a:rPr lang="en-US" sz="1000" dirty="0" smtClean="0">
                <a:solidFill>
                  <a:srgbClr val="000080"/>
                </a:solidFill>
                <a:latin typeface="Arial" charset="0"/>
                <a:cs typeface="Times New Roman" pitchFamily="18" charset="0"/>
              </a:rPr>
              <a:t>  </a:t>
            </a:r>
            <a:r>
              <a:rPr lang="en-US" sz="1000" dirty="0" smtClean="0">
                <a:latin typeface="Arial" charset="0"/>
                <a:cs typeface="Arial" charset="0"/>
              </a:rPr>
              <a:t>Victims often do not realize that it is illegal for traffickers to dictate how they have to pay off their debt.  In many cases, the victims are trapped into a cycle of debt because they have to pay for all living expenses in addition to the initial transportation expenses.  Fines for not meeting daily quotas of service or “bad” behavior are also used by some trafficking operations to increase debt.  Most trafficked victims rarely see the money they are supposedly earning and may not even know the specific amount of their debt.  Even if the victims sense that debt-bondage is unjust, it is difficult for them to find help because of language, social and physical barriers that keep them from obtaining assistance.</a:t>
            </a:r>
            <a:endParaRPr lang="en-US" sz="1000" dirty="0" smtClean="0">
              <a:solidFill>
                <a:srgbClr val="000080"/>
              </a:solidFill>
              <a:latin typeface="Arial" charset="0"/>
              <a:cs typeface="Times New Roman" pitchFamily="18" charset="0"/>
            </a:endParaRPr>
          </a:p>
          <a:p>
            <a:pPr eaLnBrk="1" hangingPunct="1"/>
            <a:endParaRPr lang="en-US" sz="1000" dirty="0" smtClean="0">
              <a:latin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U.S. Department of Health and Human Services, ACF, Trafficking Campaign</a:t>
            </a:r>
          </a:p>
        </p:txBody>
      </p:sp>
      <p:sp>
        <p:nvSpPr>
          <p:cNvPr id="6" name="Rectangle 6"/>
          <p:cNvSpPr>
            <a:spLocks noGrp="1" noChangeArrowheads="1"/>
          </p:cNvSpPr>
          <p:nvPr>
            <p:ph type="sldNum" sz="quarter" idx="12"/>
          </p:nvPr>
        </p:nvSpPr>
        <p:spPr>
          <a:ln/>
        </p:spPr>
        <p:txBody>
          <a:bodyPr/>
          <a:lstStyle>
            <a:lvl1pPr>
              <a:defRPr/>
            </a:lvl1pPr>
          </a:lstStyle>
          <a:p>
            <a:pPr>
              <a:defRPr/>
            </a:pPr>
            <a:fld id="{41E4A7D7-9EF3-41D1-8761-BBA58946E16D}" type="slidenum">
              <a:rPr lang="en-US"/>
              <a:pPr>
                <a:defRPr/>
              </a:pPr>
              <a:t>‹#›</a:t>
            </a:fld>
            <a:endParaRPr lang="en-US"/>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U.S. Department of Health and Human Services, ACF, Trafficking Campaign</a:t>
            </a:r>
          </a:p>
        </p:txBody>
      </p:sp>
      <p:sp>
        <p:nvSpPr>
          <p:cNvPr id="6" name="Rectangle 6"/>
          <p:cNvSpPr>
            <a:spLocks noGrp="1" noChangeArrowheads="1"/>
          </p:cNvSpPr>
          <p:nvPr>
            <p:ph type="sldNum" sz="quarter" idx="12"/>
          </p:nvPr>
        </p:nvSpPr>
        <p:spPr>
          <a:ln/>
        </p:spPr>
        <p:txBody>
          <a:bodyPr/>
          <a:lstStyle>
            <a:lvl1pPr>
              <a:defRPr/>
            </a:lvl1pPr>
          </a:lstStyle>
          <a:p>
            <a:pPr>
              <a:defRPr/>
            </a:pPr>
            <a:fld id="{5E47E9E9-3027-479B-9FD3-CEE7401820B9}" type="slidenum">
              <a:rPr lang="en-US"/>
              <a:pPr>
                <a:defRPr/>
              </a:pPr>
              <a:t>‹#›</a:t>
            </a:fld>
            <a:endParaRPr 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U.S. Department of Health and Human Services, ACF, Trafficking Campaign</a:t>
            </a:r>
          </a:p>
        </p:txBody>
      </p:sp>
      <p:sp>
        <p:nvSpPr>
          <p:cNvPr id="6" name="Rectangle 6"/>
          <p:cNvSpPr>
            <a:spLocks noGrp="1" noChangeArrowheads="1"/>
          </p:cNvSpPr>
          <p:nvPr>
            <p:ph type="sldNum" sz="quarter" idx="12"/>
          </p:nvPr>
        </p:nvSpPr>
        <p:spPr>
          <a:ln/>
        </p:spPr>
        <p:txBody>
          <a:bodyPr/>
          <a:lstStyle>
            <a:lvl1pPr>
              <a:defRPr/>
            </a:lvl1pPr>
          </a:lstStyle>
          <a:p>
            <a:pPr>
              <a:defRPr/>
            </a:pPr>
            <a:fld id="{01E0F61A-13FF-4E22-A63D-806EF270805C}" type="slidenum">
              <a:rPr lang="en-US"/>
              <a:pPr>
                <a:defRPr/>
              </a:pPr>
              <a:t>‹#›</a:t>
            </a:fld>
            <a:endParaRPr lang="en-US"/>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U.S. Department of Health and Human Services, ACF, Trafficking Campaign</a:t>
            </a:r>
          </a:p>
        </p:txBody>
      </p:sp>
      <p:sp>
        <p:nvSpPr>
          <p:cNvPr id="7" name="Rectangle 6"/>
          <p:cNvSpPr>
            <a:spLocks noGrp="1" noChangeArrowheads="1"/>
          </p:cNvSpPr>
          <p:nvPr>
            <p:ph type="sldNum" sz="quarter" idx="12"/>
          </p:nvPr>
        </p:nvSpPr>
        <p:spPr>
          <a:ln/>
        </p:spPr>
        <p:txBody>
          <a:bodyPr/>
          <a:lstStyle>
            <a:lvl1pPr>
              <a:defRPr/>
            </a:lvl1pPr>
          </a:lstStyle>
          <a:p>
            <a:pPr>
              <a:defRPr/>
            </a:pPr>
            <a:fld id="{50F2233D-693B-498F-AD7C-D0BB5D62813C}" type="slidenum">
              <a:rPr lang="en-US"/>
              <a:pPr>
                <a:defRPr/>
              </a:pPr>
              <a:t>‹#›</a:t>
            </a:fld>
            <a:endParaRPr lang="en-U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U.S. Department of Health and Human Services, ACF, Trafficking Campaign</a:t>
            </a:r>
          </a:p>
        </p:txBody>
      </p:sp>
      <p:sp>
        <p:nvSpPr>
          <p:cNvPr id="6" name="Rectangle 6"/>
          <p:cNvSpPr>
            <a:spLocks noGrp="1" noChangeArrowheads="1"/>
          </p:cNvSpPr>
          <p:nvPr>
            <p:ph type="sldNum" sz="quarter" idx="12"/>
          </p:nvPr>
        </p:nvSpPr>
        <p:spPr>
          <a:ln/>
        </p:spPr>
        <p:txBody>
          <a:bodyPr/>
          <a:lstStyle>
            <a:lvl1pPr>
              <a:defRPr/>
            </a:lvl1pPr>
          </a:lstStyle>
          <a:p>
            <a:pPr>
              <a:defRPr/>
            </a:pPr>
            <a:fld id="{A855826E-CF11-4C09-8C62-7B6851EE3D96}" type="slidenum">
              <a:rPr lang="en-US"/>
              <a:pPr>
                <a:defRPr/>
              </a:pPr>
              <a:t>‹#›</a:t>
            </a:fld>
            <a:endParaRPr lang="en-US"/>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U.S. Department of Health and Human Services, ACF, Trafficking Campaign</a:t>
            </a:r>
          </a:p>
        </p:txBody>
      </p:sp>
      <p:sp>
        <p:nvSpPr>
          <p:cNvPr id="6" name="Rectangle 6"/>
          <p:cNvSpPr>
            <a:spLocks noGrp="1" noChangeArrowheads="1"/>
          </p:cNvSpPr>
          <p:nvPr>
            <p:ph type="sldNum" sz="quarter" idx="12"/>
          </p:nvPr>
        </p:nvSpPr>
        <p:spPr>
          <a:ln/>
        </p:spPr>
        <p:txBody>
          <a:bodyPr/>
          <a:lstStyle>
            <a:lvl1pPr>
              <a:defRPr/>
            </a:lvl1pPr>
          </a:lstStyle>
          <a:p>
            <a:pPr>
              <a:defRPr/>
            </a:pPr>
            <a:fld id="{7832482F-D988-46B5-83DB-F83B10C48FDE}" type="slidenum">
              <a:rPr lang="en-US"/>
              <a:pPr>
                <a:defRPr/>
              </a:pPr>
              <a:t>‹#›</a:t>
            </a:fld>
            <a:endParaRPr lang="en-US"/>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U.S. Department of Health and Human Services, ACF, Trafficking Campaign</a:t>
            </a:r>
          </a:p>
        </p:txBody>
      </p:sp>
      <p:sp>
        <p:nvSpPr>
          <p:cNvPr id="7" name="Rectangle 6"/>
          <p:cNvSpPr>
            <a:spLocks noGrp="1" noChangeArrowheads="1"/>
          </p:cNvSpPr>
          <p:nvPr>
            <p:ph type="sldNum" sz="quarter" idx="12"/>
          </p:nvPr>
        </p:nvSpPr>
        <p:spPr>
          <a:ln/>
        </p:spPr>
        <p:txBody>
          <a:bodyPr/>
          <a:lstStyle>
            <a:lvl1pPr>
              <a:defRPr/>
            </a:lvl1pPr>
          </a:lstStyle>
          <a:p>
            <a:pPr>
              <a:defRPr/>
            </a:pPr>
            <a:fld id="{CC158BB4-4DBE-4BE1-8233-158994C6BBF6}" type="slidenum">
              <a:rPr lang="en-US"/>
              <a:pPr>
                <a:defRPr/>
              </a:pPr>
              <a:t>‹#›</a:t>
            </a:fld>
            <a:endParaRPr 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t>U.S. Department of Health and Human Services, ACF, Trafficking Campaign</a:t>
            </a:r>
          </a:p>
        </p:txBody>
      </p:sp>
      <p:sp>
        <p:nvSpPr>
          <p:cNvPr id="9" name="Rectangle 6"/>
          <p:cNvSpPr>
            <a:spLocks noGrp="1" noChangeArrowheads="1"/>
          </p:cNvSpPr>
          <p:nvPr>
            <p:ph type="sldNum" sz="quarter" idx="12"/>
          </p:nvPr>
        </p:nvSpPr>
        <p:spPr>
          <a:ln/>
        </p:spPr>
        <p:txBody>
          <a:bodyPr/>
          <a:lstStyle>
            <a:lvl1pPr>
              <a:defRPr/>
            </a:lvl1pPr>
          </a:lstStyle>
          <a:p>
            <a:pPr>
              <a:defRPr/>
            </a:pPr>
            <a:fld id="{1466B9FC-C15F-4A60-B414-1E619454165A}" type="slidenum">
              <a:rPr lang="en-US"/>
              <a:pPr>
                <a:defRPr/>
              </a:pPr>
              <a:t>‹#›</a:t>
            </a:fld>
            <a:endParaRPr 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t>U.S. Department of Health and Human Services, ACF, Trafficking Campaign</a:t>
            </a:r>
          </a:p>
        </p:txBody>
      </p:sp>
      <p:sp>
        <p:nvSpPr>
          <p:cNvPr id="5" name="Rectangle 6"/>
          <p:cNvSpPr>
            <a:spLocks noGrp="1" noChangeArrowheads="1"/>
          </p:cNvSpPr>
          <p:nvPr>
            <p:ph type="sldNum" sz="quarter" idx="12"/>
          </p:nvPr>
        </p:nvSpPr>
        <p:spPr>
          <a:ln/>
        </p:spPr>
        <p:txBody>
          <a:bodyPr/>
          <a:lstStyle>
            <a:lvl1pPr>
              <a:defRPr/>
            </a:lvl1pPr>
          </a:lstStyle>
          <a:p>
            <a:pPr>
              <a:defRPr/>
            </a:pPr>
            <a:fld id="{D5D34D13-9B46-4921-A97C-8F41F6C88258}" type="slidenum">
              <a:rPr lang="en-US"/>
              <a:pPr>
                <a:defRPr/>
              </a:pPr>
              <a:t>‹#›</a:t>
            </a:fld>
            <a:endParaRPr 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a:t>U.S. Department of Health and Human Services, ACF, Trafficking Campaign</a:t>
            </a:r>
          </a:p>
        </p:txBody>
      </p:sp>
      <p:sp>
        <p:nvSpPr>
          <p:cNvPr id="4" name="Rectangle 6"/>
          <p:cNvSpPr>
            <a:spLocks noGrp="1" noChangeArrowheads="1"/>
          </p:cNvSpPr>
          <p:nvPr>
            <p:ph type="sldNum" sz="quarter" idx="12"/>
          </p:nvPr>
        </p:nvSpPr>
        <p:spPr>
          <a:ln/>
        </p:spPr>
        <p:txBody>
          <a:bodyPr/>
          <a:lstStyle>
            <a:lvl1pPr>
              <a:defRPr/>
            </a:lvl1pPr>
          </a:lstStyle>
          <a:p>
            <a:pPr>
              <a:defRPr/>
            </a:pPr>
            <a:fld id="{6667F025-D2BA-43C6-B3DB-A94F81453602}" type="slidenum">
              <a:rPr lang="en-US"/>
              <a:pPr>
                <a:defRPr/>
              </a:pPr>
              <a:t>‹#›</a:t>
            </a:fld>
            <a:endParaRPr lang="en-U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U.S. Department of Health and Human Services, ACF, Trafficking Campaign</a:t>
            </a:r>
          </a:p>
        </p:txBody>
      </p:sp>
      <p:sp>
        <p:nvSpPr>
          <p:cNvPr id="7" name="Rectangle 6"/>
          <p:cNvSpPr>
            <a:spLocks noGrp="1" noChangeArrowheads="1"/>
          </p:cNvSpPr>
          <p:nvPr>
            <p:ph type="sldNum" sz="quarter" idx="12"/>
          </p:nvPr>
        </p:nvSpPr>
        <p:spPr>
          <a:ln/>
        </p:spPr>
        <p:txBody>
          <a:bodyPr/>
          <a:lstStyle>
            <a:lvl1pPr>
              <a:defRPr/>
            </a:lvl1pPr>
          </a:lstStyle>
          <a:p>
            <a:pPr>
              <a:defRPr/>
            </a:pPr>
            <a:fld id="{D416CF52-E783-405B-A9E9-E49A9F17DB4E}" type="slidenum">
              <a:rPr lang="en-US"/>
              <a:pPr>
                <a:defRPr/>
              </a:pPr>
              <a:t>‹#›</a:t>
            </a:fld>
            <a:endParaRPr lang="en-US"/>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U.S. Department of Health and Human Services, ACF, Trafficking Campaign</a:t>
            </a:r>
          </a:p>
        </p:txBody>
      </p:sp>
      <p:sp>
        <p:nvSpPr>
          <p:cNvPr id="7" name="Rectangle 6"/>
          <p:cNvSpPr>
            <a:spLocks noGrp="1" noChangeArrowheads="1"/>
          </p:cNvSpPr>
          <p:nvPr>
            <p:ph type="sldNum" sz="quarter" idx="12"/>
          </p:nvPr>
        </p:nvSpPr>
        <p:spPr>
          <a:ln/>
        </p:spPr>
        <p:txBody>
          <a:bodyPr/>
          <a:lstStyle>
            <a:lvl1pPr>
              <a:defRPr/>
            </a:lvl1pPr>
          </a:lstStyle>
          <a:p>
            <a:pPr>
              <a:defRPr/>
            </a:pPr>
            <a:fld id="{DCCEA1E3-9C45-48AE-B219-DFE05457E539}" type="slidenum">
              <a:rPr lang="en-US"/>
              <a:pPr>
                <a:defRPr/>
              </a:pPr>
              <a:t>‹#›</a:t>
            </a:fld>
            <a:endParaRPr 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9354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9354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r>
              <a:rPr lang="en-US"/>
              <a:t>U.S. Department of Health and Human Services, ACF, Trafficking Campaign</a:t>
            </a:r>
          </a:p>
        </p:txBody>
      </p:sp>
      <p:sp>
        <p:nvSpPr>
          <p:cNvPr id="19354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F3B5CCFF-87C0-4292-BF8E-AF39AB1DF6FC}"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 id="2147483663" r:id="rId12"/>
  </p:sldLayoutIdLst>
  <p:transition/>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0.xml.rels><?xml version="1.0" encoding="UTF-8" standalone="yes"?>
<Relationships xmlns="http://schemas.openxmlformats.org/package/2006/relationships"><Relationship Id="rId3" Type="http://schemas.openxmlformats.org/officeDocument/2006/relationships/image" Target="../media/image116.jpe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118.jpeg"/><Relationship Id="rId4" Type="http://schemas.openxmlformats.org/officeDocument/2006/relationships/image" Target="../media/image117.jpeg"/></Relationships>
</file>

<file path=ppt/slides/_rels/slide101.xml.rels><?xml version="1.0" encoding="UTF-8" standalone="yes"?>
<Relationships xmlns="http://schemas.openxmlformats.org/package/2006/relationships"><Relationship Id="rId2" Type="http://schemas.openxmlformats.org/officeDocument/2006/relationships/image" Target="../media/image127.jpeg"/><Relationship Id="rId1" Type="http://schemas.openxmlformats.org/officeDocument/2006/relationships/slideLayout" Target="../slideLayouts/slideLayout6.xml"/></Relationships>
</file>

<file path=ppt/slides/_rels/slide102.xml.rels><?xml version="1.0" encoding="UTF-8" standalone="yes"?>
<Relationships xmlns="http://schemas.openxmlformats.org/package/2006/relationships"><Relationship Id="rId3" Type="http://schemas.openxmlformats.org/officeDocument/2006/relationships/image" Target="../media/image128.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2" Type="http://schemas.openxmlformats.org/officeDocument/2006/relationships/image" Target="../media/image129.gif"/><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3" Type="http://schemas.openxmlformats.org/officeDocument/2006/relationships/image" Target="../media/image130.gif"/><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http://geology.com/cities-map/map-of-ohio-cities.gif" TargetMode="External"/></Relationships>
</file>

<file path=ppt/slides/_rels/slide108.xml.rels><?xml version="1.0" encoding="UTF-8" standalone="yes"?>
<Relationships xmlns="http://schemas.openxmlformats.org/package/2006/relationships"><Relationship Id="rId3" Type="http://schemas.openxmlformats.org/officeDocument/2006/relationships/image" Target="../media/image131.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132.jpeg"/></Relationships>
</file>

<file path=ppt/slides/_rels/slide109.xml.rels><?xml version="1.0" encoding="UTF-8" standalone="yes"?>
<Relationships xmlns="http://schemas.openxmlformats.org/package/2006/relationships"><Relationship Id="rId3" Type="http://schemas.openxmlformats.org/officeDocument/2006/relationships/hyperlink" Target="http://z.about.com/d/geography/1/0/A/I/oh.jpg" TargetMode="External"/><Relationship Id="rId7" Type="http://schemas.openxmlformats.org/officeDocument/2006/relationships/hyperlink" Target="http://www.dispatch.com/live/content/local_news/stories/2010/08/18/human-trafficking.html"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hyperlink" Target="http://www.fox8.com/news/wjw-news-prostitution-human-trafficking-cleveland,0,7584379.story" TargetMode="External"/><Relationship Id="rId5" Type="http://schemas.openxmlformats.org/officeDocument/2006/relationships/hyperlink" Target="http://www.dispatch.com/live/content/local_news/stories/2010/11/23/ohio-nail-salon-owner-arrested-in-human-trafficking-case.html" TargetMode="External"/><Relationship Id="rId4" Type="http://schemas.openxmlformats.org/officeDocument/2006/relationships/image" Target="../media/image133.jpeg"/></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10.xml.rels><?xml version="1.0" encoding="UTF-8" standalone="yes"?>
<Relationships xmlns="http://schemas.openxmlformats.org/package/2006/relationships"><Relationship Id="rId3" Type="http://schemas.openxmlformats.org/officeDocument/2006/relationships/hyperlink" Target="http://z.about.com/d/geography/1/0/A/I/oh.jpg"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133.jpeg"/></Relationships>
</file>

<file path=ppt/slides/_rels/slide111.xml.rels><?xml version="1.0" encoding="UTF-8" standalone="yes"?>
<Relationships xmlns="http://schemas.openxmlformats.org/package/2006/relationships"><Relationship Id="rId3" Type="http://schemas.openxmlformats.org/officeDocument/2006/relationships/image" Target="../media/image134.jpe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136.jpeg"/><Relationship Id="rId4" Type="http://schemas.openxmlformats.org/officeDocument/2006/relationships/image" Target="../media/image135.jpeg"/></Relationships>
</file>

<file path=ppt/slides/_rels/slide112.xml.rels><?xml version="1.0" encoding="UTF-8" standalone="yes"?>
<Relationships xmlns="http://schemas.openxmlformats.org/package/2006/relationships"><Relationship Id="rId3" Type="http://schemas.openxmlformats.org/officeDocument/2006/relationships/hyperlink" Target="http://z.about.com/d/geography/1/0/A/I/oh.jpg"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133.jpeg"/></Relationships>
</file>

<file path=ppt/slides/_rels/slide113.xml.rels><?xml version="1.0" encoding="UTF-8" standalone="yes"?>
<Relationships xmlns="http://schemas.openxmlformats.org/package/2006/relationships"><Relationship Id="rId3" Type="http://schemas.openxmlformats.org/officeDocument/2006/relationships/hyperlink" Target="http://z.about.com/d/geography/1/0/A/I/oh.jpg"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133.jpeg"/></Relationships>
</file>

<file path=ppt/slides/_rels/slide114.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11.jpeg"/><Relationship Id="rId7" Type="http://schemas.openxmlformats.org/officeDocument/2006/relationships/image" Target="../media/image15.jpeg"/><Relationship Id="rId2" Type="http://schemas.openxmlformats.org/officeDocument/2006/relationships/notesSlide" Target="../notesSlides/notesSlide29.xml"/><Relationship Id="rId1" Type="http://schemas.openxmlformats.org/officeDocument/2006/relationships/slideLayout" Target="../slideLayouts/slideLayout7.xml"/><Relationship Id="rId6" Type="http://schemas.openxmlformats.org/officeDocument/2006/relationships/image" Target="../media/image137.jpeg"/><Relationship Id="rId5" Type="http://schemas.openxmlformats.org/officeDocument/2006/relationships/image" Target="../media/image13.jpeg"/><Relationship Id="rId4" Type="http://schemas.openxmlformats.org/officeDocument/2006/relationships/image" Target="../media/image12.jpeg"/><Relationship Id="rId9" Type="http://schemas.openxmlformats.org/officeDocument/2006/relationships/image" Target="../media/image17.jpeg"/></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7.xml.rels><?xml version="1.0" encoding="UTF-8" standalone="yes"?>
<Relationships xmlns="http://schemas.openxmlformats.org/package/2006/relationships"><Relationship Id="rId3" Type="http://schemas.openxmlformats.org/officeDocument/2006/relationships/image" Target="../media/image138.jpe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118.xml.rels><?xml version="1.0" encoding="UTF-8" standalone="yes"?>
<Relationships xmlns="http://schemas.openxmlformats.org/package/2006/relationships"><Relationship Id="rId3" Type="http://schemas.openxmlformats.org/officeDocument/2006/relationships/image" Target="../media/image131.pn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22.xml.rels><?xml version="1.0" encoding="UTF-8" standalone="yes"?>
<Relationships xmlns="http://schemas.openxmlformats.org/package/2006/relationships"><Relationship Id="rId2" Type="http://schemas.openxmlformats.org/officeDocument/2006/relationships/image" Target="../media/image139.jpeg"/><Relationship Id="rId1" Type="http://schemas.openxmlformats.org/officeDocument/2006/relationships/slideLayout" Target="../slideLayouts/slideLayout7.xml"/></Relationships>
</file>

<file path=ppt/slides/_rels/slide123.xml.rels><?xml version="1.0" encoding="UTF-8" standalone="yes"?>
<Relationships xmlns="http://schemas.openxmlformats.org/package/2006/relationships"><Relationship Id="rId2" Type="http://schemas.openxmlformats.org/officeDocument/2006/relationships/image" Target="../media/image140.jpeg"/><Relationship Id="rId1" Type="http://schemas.openxmlformats.org/officeDocument/2006/relationships/slideLayout" Target="../slideLayouts/slideLayout7.xml"/></Relationships>
</file>

<file path=ppt/slides/_rels/slide124.xml.rels><?xml version="1.0" encoding="UTF-8" standalone="yes"?>
<Relationships xmlns="http://schemas.openxmlformats.org/package/2006/relationships"><Relationship Id="rId3" Type="http://schemas.openxmlformats.org/officeDocument/2006/relationships/image" Target="../media/image142.jpeg"/><Relationship Id="rId2" Type="http://schemas.openxmlformats.org/officeDocument/2006/relationships/image" Target="../media/image141.jpeg"/><Relationship Id="rId1" Type="http://schemas.openxmlformats.org/officeDocument/2006/relationships/slideLayout" Target="../slideLayouts/slideLayout7.xml"/></Relationships>
</file>

<file path=ppt/slides/_rels/slide125.xml.rels><?xml version="1.0" encoding="UTF-8" standalone="yes"?>
<Relationships xmlns="http://schemas.openxmlformats.org/package/2006/relationships"><Relationship Id="rId3" Type="http://schemas.openxmlformats.org/officeDocument/2006/relationships/image" Target="../media/image143.jpeg"/><Relationship Id="rId7" Type="http://schemas.openxmlformats.org/officeDocument/2006/relationships/hyperlink" Target="http://www.acf.hhs.gov/trafficking" TargetMode="External"/><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image" Target="../media/image118.jpeg"/><Relationship Id="rId5" Type="http://schemas.openxmlformats.org/officeDocument/2006/relationships/image" Target="../media/image13.jpeg"/><Relationship Id="rId4" Type="http://schemas.openxmlformats.org/officeDocument/2006/relationships/image" Target="../media/image144.jpeg"/></Relationships>
</file>

<file path=ppt/slides/_rels/slide13.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11.jpeg"/><Relationship Id="rId7" Type="http://schemas.openxmlformats.org/officeDocument/2006/relationships/image" Target="../media/image15.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 Id="rId9" Type="http://schemas.openxmlformats.org/officeDocument/2006/relationships/image" Target="../media/image17.jpeg"/></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http://archives.cnn.com/2000/US/08/31/slavery.us.reut/story.slavery.ustates.gif"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4.jpeg"/><Relationship Id="rId7" Type="http://schemas.openxmlformats.org/officeDocument/2006/relationships/image" Target="../media/image28.jpe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27.png"/><Relationship Id="rId5" Type="http://schemas.openxmlformats.org/officeDocument/2006/relationships/image" Target="../media/image26.jpeg"/><Relationship Id="rId4" Type="http://schemas.openxmlformats.org/officeDocument/2006/relationships/image" Target="../media/image25.jpeg"/></Relationships>
</file>

<file path=ppt/slides/_rels/slide21.xml.rels><?xml version="1.0" encoding="UTF-8" standalone="yes"?>
<Relationships xmlns="http://schemas.openxmlformats.org/package/2006/relationships"><Relationship Id="rId8" Type="http://schemas.openxmlformats.org/officeDocument/2006/relationships/image" Target="../media/image34.jpeg"/><Relationship Id="rId3" Type="http://schemas.openxmlformats.org/officeDocument/2006/relationships/image" Target="../media/image29.jpeg"/><Relationship Id="rId7" Type="http://schemas.openxmlformats.org/officeDocument/2006/relationships/image" Target="../media/image33.jpeg"/><Relationship Id="rId2" Type="http://schemas.openxmlformats.org/officeDocument/2006/relationships/notesSlide" Target="../notesSlides/notesSlide12.xml"/><Relationship Id="rId1" Type="http://schemas.openxmlformats.org/officeDocument/2006/relationships/slideLayout" Target="../slideLayouts/slideLayout12.xml"/><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image" Target="../media/image30.jpeg"/><Relationship Id="rId9" Type="http://schemas.openxmlformats.org/officeDocument/2006/relationships/image" Target="../media/image35.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40.jpeg"/><Relationship Id="rId5" Type="http://schemas.openxmlformats.org/officeDocument/2006/relationships/image" Target="../media/image39.jpeg"/><Relationship Id="rId4" Type="http://schemas.openxmlformats.org/officeDocument/2006/relationships/image" Target="../media/image38.jpeg"/></Relationships>
</file>

<file path=ppt/slides/_rels/slide3.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42.gif"/><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8" Type="http://schemas.openxmlformats.org/officeDocument/2006/relationships/image" Target="../media/image47.jpeg"/><Relationship Id="rId3" Type="http://schemas.openxmlformats.org/officeDocument/2006/relationships/image" Target="../media/image26.jpeg"/><Relationship Id="rId7" Type="http://schemas.openxmlformats.org/officeDocument/2006/relationships/image" Target="../media/image46.jpe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45.jpeg"/><Relationship Id="rId5" Type="http://schemas.openxmlformats.org/officeDocument/2006/relationships/image" Target="../media/image44.jpeg"/><Relationship Id="rId4" Type="http://schemas.openxmlformats.org/officeDocument/2006/relationships/image" Target="../media/image43.jpeg"/><Relationship Id="rId9" Type="http://schemas.openxmlformats.org/officeDocument/2006/relationships/image" Target="../media/image48.jpeg"/></Relationships>
</file>

<file path=ppt/slides/_rels/slide34.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hyperlink" Target="http://www.youtube.com/watch?v=7kdwfog_KZI&amp;feature=related" TargetMode="External"/><Relationship Id="rId2" Type="http://schemas.openxmlformats.org/officeDocument/2006/relationships/hyperlink" Target="http://www.youtube.com/watch?v=SS2Q3bQntyw&amp;feature=related" TargetMode="External"/><Relationship Id="rId1" Type="http://schemas.openxmlformats.org/officeDocument/2006/relationships/slideLayout" Target="../slideLayouts/slideLayout7.xml"/><Relationship Id="rId4" Type="http://schemas.openxmlformats.org/officeDocument/2006/relationships/hyperlink" Target="http://www.youtube.com/watch?v=BzN_DXyavg8&amp;feature=related" TargetMode="Externa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55.jpeg"/></Relationships>
</file>

<file path=ppt/slides/_rels/slide43.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image" Target="../media/image58.jpe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www.youtube.com/watch?v=snfZdSsYTB4&amp;NR=1" TargetMode="Externa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image" Target="../media/image65.jpeg"/><Relationship Id="rId1" Type="http://schemas.openxmlformats.org/officeDocument/2006/relationships/slideLayout" Target="../slideLayouts/slideLayout7.xml"/><Relationship Id="rId4" Type="http://schemas.openxmlformats.org/officeDocument/2006/relationships/image" Target="../media/image67.jpeg"/></Relationships>
</file>

<file path=ppt/slides/_rels/slide54.xml.rels><?xml version="1.0" encoding="UTF-8" standalone="yes"?>
<Relationships xmlns="http://schemas.openxmlformats.org/package/2006/relationships"><Relationship Id="rId2" Type="http://schemas.openxmlformats.org/officeDocument/2006/relationships/image" Target="../media/image68.jpe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69.jpe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image" Target="../media/image70.jpeg"/><Relationship Id="rId1" Type="http://schemas.openxmlformats.org/officeDocument/2006/relationships/slideLayout" Target="../slideLayouts/slideLayout7.xml"/><Relationship Id="rId5" Type="http://schemas.openxmlformats.org/officeDocument/2006/relationships/image" Target="../media/image73.jpeg"/><Relationship Id="rId4" Type="http://schemas.openxmlformats.org/officeDocument/2006/relationships/image" Target="../media/image72.jpeg"/></Relationships>
</file>

<file path=ppt/slides/_rels/slide57.xml.rels><?xml version="1.0" encoding="UTF-8" standalone="yes"?>
<Relationships xmlns="http://schemas.openxmlformats.org/package/2006/relationships"><Relationship Id="rId2" Type="http://schemas.openxmlformats.org/officeDocument/2006/relationships/image" Target="../media/image74.jpe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75.jpe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76.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image" Target="../media/image78.jpeg"/><Relationship Id="rId2" Type="http://schemas.openxmlformats.org/officeDocument/2006/relationships/image" Target="../media/image77.jpe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image" Target="../media/image80.jpe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image" Target="../media/image81.jpe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image" Target="../media/image82.jpeg"/><Relationship Id="rId1" Type="http://schemas.openxmlformats.org/officeDocument/2006/relationships/slideLayout" Target="../slideLayouts/slideLayout7.xml"/><Relationship Id="rId4" Type="http://schemas.openxmlformats.org/officeDocument/2006/relationships/image" Target="../media/image84.gif"/></Relationships>
</file>

<file path=ppt/slides/_rels/slide66.xml.rels><?xml version="1.0" encoding="UTF-8" standalone="yes"?>
<Relationships xmlns="http://schemas.openxmlformats.org/package/2006/relationships"><Relationship Id="rId2" Type="http://schemas.openxmlformats.org/officeDocument/2006/relationships/image" Target="../media/image85.jpe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3" Type="http://schemas.openxmlformats.org/officeDocument/2006/relationships/image" Target="../media/image86.jpeg"/><Relationship Id="rId2" Type="http://schemas.openxmlformats.org/officeDocument/2006/relationships/hyperlink" Target="http://www.antifascistencyclopedia.com/wp-content/uploads/2010/05/reeses.jpg" TargetMode="External"/><Relationship Id="rId1" Type="http://schemas.openxmlformats.org/officeDocument/2006/relationships/slideLayout" Target="../slideLayouts/slideLayout7.xml"/><Relationship Id="rId4" Type="http://schemas.openxmlformats.org/officeDocument/2006/relationships/image" Target="../media/image87.jpeg"/></Relationships>
</file>

<file path=ppt/slides/_rels/slide68.xml.rels><?xml version="1.0" encoding="UTF-8" standalone="yes"?>
<Relationships xmlns="http://schemas.openxmlformats.org/package/2006/relationships"><Relationship Id="rId2" Type="http://schemas.openxmlformats.org/officeDocument/2006/relationships/image" Target="../media/image88.jpeg"/><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image" Target="../media/image89.jpeg"/><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image" Target="../media/image90.jpeg"/><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image" Target="../media/image91.jpeg"/><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3" Type="http://schemas.openxmlformats.org/officeDocument/2006/relationships/image" Target="../media/image93.jpeg"/><Relationship Id="rId2" Type="http://schemas.openxmlformats.org/officeDocument/2006/relationships/image" Target="../media/image92.jpeg"/><Relationship Id="rId1" Type="http://schemas.openxmlformats.org/officeDocument/2006/relationships/slideLayout" Target="../slideLayouts/slideLayout7.xml"/><Relationship Id="rId4" Type="http://schemas.openxmlformats.org/officeDocument/2006/relationships/image" Target="../media/image94.jpeg"/></Relationships>
</file>

<file path=ppt/slides/_rels/slide74.xml.rels><?xml version="1.0" encoding="UTF-8" standalone="yes"?>
<Relationships xmlns="http://schemas.openxmlformats.org/package/2006/relationships"><Relationship Id="rId3" Type="http://schemas.openxmlformats.org/officeDocument/2006/relationships/image" Target="../media/image96.jpeg"/><Relationship Id="rId2" Type="http://schemas.openxmlformats.org/officeDocument/2006/relationships/image" Target="../media/image95.jpeg"/><Relationship Id="rId1" Type="http://schemas.openxmlformats.org/officeDocument/2006/relationships/slideLayout" Target="../slideLayouts/slideLayout7.xml"/><Relationship Id="rId4" Type="http://schemas.openxmlformats.org/officeDocument/2006/relationships/image" Target="../media/image97.jpeg"/></Relationships>
</file>

<file path=ppt/slides/_rels/slide75.xml.rels><?xml version="1.0" encoding="UTF-8" standalone="yes"?>
<Relationships xmlns="http://schemas.openxmlformats.org/package/2006/relationships"><Relationship Id="rId3" Type="http://schemas.openxmlformats.org/officeDocument/2006/relationships/image" Target="../media/image98.wmf"/><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99.jpeg"/></Relationships>
</file>

<file path=ppt/slides/_rels/slide76.xml.rels><?xml version="1.0" encoding="UTF-8" standalone="yes"?>
<Relationships xmlns="http://schemas.openxmlformats.org/package/2006/relationships"><Relationship Id="rId2" Type="http://schemas.openxmlformats.org/officeDocument/2006/relationships/image" Target="../media/image100.jpeg"/><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2" Type="http://schemas.openxmlformats.org/officeDocument/2006/relationships/image" Target="../media/image101.jpeg"/><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2" Type="http://schemas.openxmlformats.org/officeDocument/2006/relationships/image" Target="../media/image102.jpeg"/><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2" Type="http://schemas.openxmlformats.org/officeDocument/2006/relationships/image" Target="../media/image103.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2" Type="http://schemas.openxmlformats.org/officeDocument/2006/relationships/image" Target="../media/image104.jpeg"/><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2" Type="http://schemas.openxmlformats.org/officeDocument/2006/relationships/image" Target="../media/image105.png"/><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2" Type="http://schemas.openxmlformats.org/officeDocument/2006/relationships/hyperlink" Target="http://acelebrationofwomen.org/" TargetMode="External"/><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3" Type="http://schemas.openxmlformats.org/officeDocument/2006/relationships/image" Target="../media/image106.jpeg"/><Relationship Id="rId2" Type="http://schemas.openxmlformats.org/officeDocument/2006/relationships/hyperlink" Target="http://acelebrationofwomen.org/" TargetMode="External"/><Relationship Id="rId1" Type="http://schemas.openxmlformats.org/officeDocument/2006/relationships/slideLayout" Target="../slideLayouts/slideLayout7.xml"/><Relationship Id="rId5" Type="http://schemas.openxmlformats.org/officeDocument/2006/relationships/image" Target="../media/image108.jpeg"/><Relationship Id="rId4" Type="http://schemas.openxmlformats.org/officeDocument/2006/relationships/image" Target="../media/image107.gif"/></Relationships>
</file>

<file path=ppt/slides/_rels/slide85.xml.rels><?xml version="1.0" encoding="UTF-8" standalone="yes"?>
<Relationships xmlns="http://schemas.openxmlformats.org/package/2006/relationships"><Relationship Id="rId8" Type="http://schemas.openxmlformats.org/officeDocument/2006/relationships/hyperlink" Target="http://www.traffick911.com/" TargetMode="External"/><Relationship Id="rId13" Type="http://schemas.openxmlformats.org/officeDocument/2006/relationships/hyperlink" Target="http://humantrafficking.change.org/blog/view/the_results_are_in_sex_trafficking_at_the_superbowl" TargetMode="External"/><Relationship Id="rId18" Type="http://schemas.openxmlformats.org/officeDocument/2006/relationships/hyperlink" Target="http://www.examiner.com/human-trafficking-in-dallas/how-i-started-my-abolitionist-journey" TargetMode="External"/><Relationship Id="rId3" Type="http://schemas.openxmlformats.org/officeDocument/2006/relationships/hyperlink" Target="http://www.examiner.com/human-trafficking-in-dallas/john-burger" TargetMode="External"/><Relationship Id="rId21" Type="http://schemas.openxmlformats.org/officeDocument/2006/relationships/image" Target="../media/image110.gif"/><Relationship Id="rId7" Type="http://schemas.openxmlformats.org/officeDocument/2006/relationships/hyperlink" Target="http://www.sharedhope.org/Portals/0/Documents/Dallas_PrinterFriendly.pdf" TargetMode="External"/><Relationship Id="rId12" Type="http://schemas.openxmlformats.org/officeDocument/2006/relationships/hyperlink" Target="http://www.miamiherald.com/2010/02/05/1463956/volunteers-hope-to-rescue-child.html" TargetMode="External"/><Relationship Id="rId17" Type="http://schemas.openxmlformats.org/officeDocument/2006/relationships/hyperlink" Target="http://www.examiner.com/human-trafficking-in-dallas/celebrities-against-slavery-ashton-kutcher-demi-moore" TargetMode="External"/><Relationship Id="rId2" Type="http://schemas.openxmlformats.org/officeDocument/2006/relationships/hyperlink" Target="http://www.examiner.com/human-trafficking-in-dallas/human-trafficking-and-the-super-bowl" TargetMode="External"/><Relationship Id="rId16" Type="http://schemas.openxmlformats.org/officeDocument/2006/relationships/hyperlink" Target="http://www.examiner.com/human-trafficking-in-dallas/dallas-non-profit-mosaic-family-services-is-looking-for-volunteers-for-for-their-annual-5k-run" TargetMode="External"/><Relationship Id="rId20" Type="http://schemas.openxmlformats.org/officeDocument/2006/relationships/image" Target="../media/image109.gif"/><Relationship Id="rId1" Type="http://schemas.openxmlformats.org/officeDocument/2006/relationships/slideLayout" Target="../slideLayouts/slideLayout7.xml"/><Relationship Id="rId6" Type="http://schemas.openxmlformats.org/officeDocument/2006/relationships/hyperlink" Target="http://www.examiner.com/node/26322046/forward?render=overlay" TargetMode="External"/><Relationship Id="rId11" Type="http://schemas.openxmlformats.org/officeDocument/2006/relationships/hyperlink" Target="http://www.sharedhope.org/Home.aspx" TargetMode="External"/><Relationship Id="rId5" Type="http://schemas.openxmlformats.org/officeDocument/2006/relationships/hyperlink" Target="http://www.examiner.com/human-trafficking-in-dallas/human-trafficking-and-the-super-bowl?render=print" TargetMode="External"/><Relationship Id="rId15" Type="http://schemas.openxmlformats.org/officeDocument/2006/relationships/hyperlink" Target="http://www.examiner.com/crime-in-dallas/preventing-the-potential-for-human-trafficking-events-before-super-bowl" TargetMode="External"/><Relationship Id="rId10" Type="http://schemas.openxmlformats.org/officeDocument/2006/relationships/hyperlink" Target="http://www.mosaicservices.org/aboutus/contact.php" TargetMode="External"/><Relationship Id="rId19" Type="http://schemas.openxmlformats.org/officeDocument/2006/relationships/hyperlink" Target="http://www.examiner.com/human-trafficking-in-dallas/super-bowl-2011-arlington-tx-photo-1" TargetMode="External"/><Relationship Id="rId4" Type="http://schemas.openxmlformats.org/officeDocument/2006/relationships/hyperlink" Target="http://www.examiner.com/user/2829351/2556641/subscribe?render=overlay" TargetMode="External"/><Relationship Id="rId9" Type="http://schemas.openxmlformats.org/officeDocument/2006/relationships/hyperlink" Target="http://www.freethecaptiveshouston.com/" TargetMode="External"/><Relationship Id="rId14" Type="http://schemas.openxmlformats.org/officeDocument/2006/relationships/hyperlink" Target="http://www.examiner.com/human-trafficking-in-dallas/25-of-human-trafficking-victims-enter-through-texas" TargetMode="Externa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2" Type="http://schemas.openxmlformats.org/officeDocument/2006/relationships/image" Target="../media/image111.jpeg"/><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3" Type="http://schemas.openxmlformats.org/officeDocument/2006/relationships/image" Target="../media/image112.png"/><Relationship Id="rId2" Type="http://schemas.openxmlformats.org/officeDocument/2006/relationships/hyperlink" Target="http://www.fbi.gov/" TargetMode="External"/><Relationship Id="rId1" Type="http://schemas.openxmlformats.org/officeDocument/2006/relationships/slideLayout" Target="../slideLayouts/slideLayout7.xml"/><Relationship Id="rId4" Type="http://schemas.openxmlformats.org/officeDocument/2006/relationships/image" Target="../media/image113.jpeg"/></Relationships>
</file>

<file path=ppt/slides/_rels/slide89.xml.rels><?xml version="1.0" encoding="UTF-8" standalone="yes"?>
<Relationships xmlns="http://schemas.openxmlformats.org/package/2006/relationships"><Relationship Id="rId3" Type="http://schemas.openxmlformats.org/officeDocument/2006/relationships/hyperlink" Target="http://www.fbi.gov/stats-services/publications/law-enforcement-bulletin/march_2011/human_sex_trafficking" TargetMode="External"/><Relationship Id="rId2" Type="http://schemas.openxmlformats.org/officeDocument/2006/relationships/hyperlink" Target="http://abcnews.go.com/WNT/video/us-city-hotbed-child-sex-trafficking-abc-news-investigation-young-girls-prostitution-portland-oregon-sex-trade-sharon-alfonsi-11703700" TargetMode="External"/><Relationship Id="rId1" Type="http://schemas.openxmlformats.org/officeDocument/2006/relationships/slideLayout" Target="../slideLayouts/slideLayout7.xml"/><Relationship Id="rId4" Type="http://schemas.openxmlformats.org/officeDocument/2006/relationships/hyperlink" Target="http://goodmenproject.com/author/le-eisenmenger/"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2" Type="http://schemas.openxmlformats.org/officeDocument/2006/relationships/hyperlink" Target="http://abcnews.go.com/WNT/video/us-city-hotbed-child-sex-trafficking-abc-news-investigation-young-girls-prostitution-portland-oregon-sex-trade-sharon-alfonsi-11703700" TargetMode="External"/><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3" Type="http://schemas.openxmlformats.org/officeDocument/2006/relationships/image" Target="../media/image115.emf"/><Relationship Id="rId2" Type="http://schemas.openxmlformats.org/officeDocument/2006/relationships/image" Target="../media/image114.emf"/><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3" Type="http://schemas.openxmlformats.org/officeDocument/2006/relationships/image" Target="../media/image116.jpe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118.jpeg"/><Relationship Id="rId4" Type="http://schemas.openxmlformats.org/officeDocument/2006/relationships/image" Target="../media/image117.jpeg"/></Relationships>
</file>

<file path=ppt/slides/_rels/slide96.xml.rels><?xml version="1.0" encoding="UTF-8" standalone="yes"?>
<Relationships xmlns="http://schemas.openxmlformats.org/package/2006/relationships"><Relationship Id="rId3" Type="http://schemas.openxmlformats.org/officeDocument/2006/relationships/image" Target="../media/image119.jpeg"/><Relationship Id="rId2" Type="http://schemas.openxmlformats.org/officeDocument/2006/relationships/hyperlink" Target="http://www.google.com/imgres?imgurl=http://cache.halloweenmart.com/images/ip017521.jpg&amp;imgrefurl=http://partythemeplace.com/category/article-pages/adult-party-themes/pimps-hoes-theme&amp;h=500&amp;w=336&amp;sz=19&amp;tbnid=RgX0aJZFIhMHOM:&amp;tbnh=274&amp;tbnw=184&amp;prev=/images?q=picture+of+pimps&amp;usg=__1cDhv0FZKlW5tT_9jZcL6y_20ko=&amp;ei=gQhXS-mqKZTWM_Cv_NQE&amp;sa=X&amp;oi=image_result&amp;resnum=2&amp;ct=image&amp;ved=0CAkQ9QEwAQ" TargetMode="External"/><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8" Type="http://schemas.openxmlformats.org/officeDocument/2006/relationships/image" Target="../media/image125.jpeg"/><Relationship Id="rId3" Type="http://schemas.openxmlformats.org/officeDocument/2006/relationships/image" Target="../media/image120.jpeg"/><Relationship Id="rId7" Type="http://schemas.openxmlformats.org/officeDocument/2006/relationships/image" Target="../media/image124.jpe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123.jpeg"/><Relationship Id="rId5" Type="http://schemas.openxmlformats.org/officeDocument/2006/relationships/image" Target="../media/image122.jpeg"/><Relationship Id="rId4" Type="http://schemas.openxmlformats.org/officeDocument/2006/relationships/image" Target="../media/image121.jpeg"/><Relationship Id="rId9" Type="http://schemas.openxmlformats.org/officeDocument/2006/relationships/image" Target="../media/image126.jpeg"/></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41E4A7D7-9EF3-41D1-8761-BBA58946E16D}" type="slidenum">
              <a:rPr lang="en-US" smtClean="0"/>
              <a:pPr>
                <a:defRPr/>
              </a:pPr>
              <a:t>1</a:t>
            </a:fld>
            <a:endParaRPr lang="en-US"/>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33400" y="533400"/>
            <a:ext cx="8153400" cy="1752600"/>
          </a:xfrm>
        </p:spPr>
        <p:txBody>
          <a:bodyPr/>
          <a:lstStyle/>
          <a:p>
            <a:r>
              <a:rPr lang="en-US" sz="5400" dirty="0" smtClean="0">
                <a:solidFill>
                  <a:srgbClr val="C00000"/>
                </a:solidFill>
              </a:rPr>
              <a:t>Slavery today is called</a:t>
            </a:r>
            <a:br>
              <a:rPr lang="en-US" sz="5400" dirty="0" smtClean="0">
                <a:solidFill>
                  <a:srgbClr val="C00000"/>
                </a:solidFill>
              </a:rPr>
            </a:br>
            <a:r>
              <a:rPr lang="en-US" sz="5400" dirty="0" smtClean="0">
                <a:solidFill>
                  <a:srgbClr val="C00000"/>
                </a:solidFill>
              </a:rPr>
              <a:t>Human Trafficking</a:t>
            </a:r>
            <a:endParaRPr lang="en-US" sz="5400" dirty="0">
              <a:solidFill>
                <a:srgbClr val="C00000"/>
              </a:solidFill>
            </a:endParaRPr>
          </a:p>
        </p:txBody>
      </p:sp>
      <p:sp>
        <p:nvSpPr>
          <p:cNvPr id="4" name="Slide Number Placeholder 3"/>
          <p:cNvSpPr>
            <a:spLocks noGrp="1"/>
          </p:cNvSpPr>
          <p:nvPr>
            <p:ph type="sldNum" sz="quarter" idx="12"/>
          </p:nvPr>
        </p:nvSpPr>
        <p:spPr/>
        <p:txBody>
          <a:bodyPr/>
          <a:lstStyle/>
          <a:p>
            <a:pPr>
              <a:defRPr/>
            </a:pPr>
            <a:fld id="{41E4A7D7-9EF3-41D1-8761-BBA58946E16D}" type="slidenum">
              <a:rPr lang="en-US" smtClean="0"/>
              <a:pPr>
                <a:defRPr/>
              </a:pPr>
              <a:t>10</a:t>
            </a:fld>
            <a:endParaRPr lang="en-US"/>
          </a:p>
        </p:txBody>
      </p:sp>
      <p:pic>
        <p:nvPicPr>
          <p:cNvPr id="5" name="Picture 4" descr="What-Happens-To-Victims-Of-Human-Trafficking.jpg"/>
          <p:cNvPicPr>
            <a:picLocks noChangeAspect="1"/>
          </p:cNvPicPr>
          <p:nvPr/>
        </p:nvPicPr>
        <p:blipFill>
          <a:blip r:embed="rId2" cstate="screen"/>
          <a:stretch>
            <a:fillRect/>
          </a:stretch>
        </p:blipFill>
        <p:spPr>
          <a:xfrm>
            <a:off x="990600" y="2590800"/>
            <a:ext cx="3086100" cy="3524250"/>
          </a:xfrm>
          <a:prstGeom prst="rect">
            <a:avLst/>
          </a:prstGeom>
        </p:spPr>
      </p:pic>
      <p:pic>
        <p:nvPicPr>
          <p:cNvPr id="6" name="Picture 5" descr="sex-traffickers.jpg"/>
          <p:cNvPicPr>
            <a:picLocks noChangeAspect="1"/>
          </p:cNvPicPr>
          <p:nvPr/>
        </p:nvPicPr>
        <p:blipFill>
          <a:blip r:embed="rId3" cstate="screen"/>
          <a:stretch>
            <a:fillRect/>
          </a:stretch>
        </p:blipFill>
        <p:spPr>
          <a:xfrm>
            <a:off x="4648200" y="2590800"/>
            <a:ext cx="3657600" cy="3568117"/>
          </a:xfrm>
          <a:prstGeom prst="rect">
            <a:avLst/>
          </a:prstGeom>
        </p:spPr>
      </p:pic>
    </p:spTree>
  </p:cSld>
  <p:clrMapOvr>
    <a:masterClrMapping/>
  </p:clrMapOvr>
  <p:transition/>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032"/>
          <p:cNvGrpSpPr>
            <a:grpSpLocks/>
          </p:cNvGrpSpPr>
          <p:nvPr/>
        </p:nvGrpSpPr>
        <p:grpSpPr bwMode="auto">
          <a:xfrm>
            <a:off x="-1588" y="3175"/>
            <a:ext cx="9142413" cy="6851650"/>
            <a:chOff x="-1" y="2"/>
            <a:chExt cx="5759" cy="4316"/>
          </a:xfrm>
        </p:grpSpPr>
        <p:pic>
          <p:nvPicPr>
            <p:cNvPr id="8198" name="Picture 4"/>
            <p:cNvPicPr>
              <a:picLocks noChangeAspect="1" noChangeArrowheads="1"/>
            </p:cNvPicPr>
            <p:nvPr/>
          </p:nvPicPr>
          <p:blipFill>
            <a:blip r:embed="rId3" cstate="screen">
              <a:lum bright="70000" contrast="-70000"/>
            </a:blip>
            <a:srcRect/>
            <a:stretch>
              <a:fillRect/>
            </a:stretch>
          </p:blipFill>
          <p:spPr bwMode="auto">
            <a:xfrm>
              <a:off x="3" y="2"/>
              <a:ext cx="1498" cy="2062"/>
            </a:xfrm>
            <a:prstGeom prst="rect">
              <a:avLst/>
            </a:prstGeom>
            <a:noFill/>
            <a:ln w="9525">
              <a:noFill/>
              <a:miter lim="800000"/>
              <a:headEnd/>
              <a:tailEnd/>
            </a:ln>
          </p:spPr>
        </p:pic>
        <p:pic>
          <p:nvPicPr>
            <p:cNvPr id="8199" name="Picture 1029"/>
            <p:cNvPicPr>
              <a:picLocks noChangeAspect="1" noChangeArrowheads="1"/>
            </p:cNvPicPr>
            <p:nvPr/>
          </p:nvPicPr>
          <p:blipFill>
            <a:blip r:embed="rId4" cstate="screen">
              <a:lum bright="70000" contrast="-70000"/>
            </a:blip>
            <a:srcRect/>
            <a:stretch>
              <a:fillRect/>
            </a:stretch>
          </p:blipFill>
          <p:spPr bwMode="auto">
            <a:xfrm>
              <a:off x="-1" y="3481"/>
              <a:ext cx="5759" cy="837"/>
            </a:xfrm>
            <a:prstGeom prst="rect">
              <a:avLst/>
            </a:prstGeom>
            <a:noFill/>
            <a:ln w="9525">
              <a:noFill/>
              <a:miter lim="800000"/>
              <a:headEnd/>
              <a:tailEnd/>
            </a:ln>
          </p:spPr>
        </p:pic>
        <p:pic>
          <p:nvPicPr>
            <p:cNvPr id="8200" name="Picture 1030" descr="Migrant workers BBC 1"/>
            <p:cNvPicPr>
              <a:picLocks noChangeAspect="1" noChangeArrowheads="1"/>
            </p:cNvPicPr>
            <p:nvPr/>
          </p:nvPicPr>
          <p:blipFill>
            <a:blip r:embed="rId5" cstate="screen">
              <a:lum bright="70000" contrast="-70000"/>
            </a:blip>
            <a:srcRect/>
            <a:stretch>
              <a:fillRect/>
            </a:stretch>
          </p:blipFill>
          <p:spPr bwMode="auto">
            <a:xfrm>
              <a:off x="0" y="2016"/>
              <a:ext cx="1728" cy="1447"/>
            </a:xfrm>
            <a:prstGeom prst="rect">
              <a:avLst/>
            </a:prstGeom>
            <a:noFill/>
            <a:ln w="9525" algn="in">
              <a:noFill/>
              <a:miter lim="800000"/>
              <a:headEnd/>
              <a:tailEnd/>
            </a:ln>
          </p:spPr>
        </p:pic>
      </p:grpSp>
      <p:sp>
        <p:nvSpPr>
          <p:cNvPr id="3" name="Content Placeholder 2"/>
          <p:cNvSpPr>
            <a:spLocks noGrp="1"/>
          </p:cNvSpPr>
          <p:nvPr>
            <p:ph idx="1"/>
          </p:nvPr>
        </p:nvSpPr>
        <p:spPr>
          <a:xfrm>
            <a:off x="457200" y="228600"/>
            <a:ext cx="8229600" cy="5897563"/>
          </a:xfrm>
        </p:spPr>
        <p:txBody>
          <a:bodyPr/>
          <a:lstStyle/>
          <a:p>
            <a:pPr>
              <a:buFontTx/>
              <a:buNone/>
              <a:defRPr/>
            </a:pPr>
            <a:r>
              <a:rPr lang="en-US" b="1" dirty="0" smtClean="0"/>
              <a:t>Inside Bay Area</a:t>
            </a:r>
          </a:p>
          <a:p>
            <a:pPr>
              <a:buFontTx/>
              <a:buNone/>
              <a:defRPr/>
            </a:pPr>
            <a:r>
              <a:rPr lang="en-US" b="1" dirty="0" smtClean="0"/>
              <a:t>The Oakland Tribune</a:t>
            </a:r>
          </a:p>
          <a:p>
            <a:pPr>
              <a:buFontTx/>
              <a:buNone/>
              <a:defRPr/>
            </a:pPr>
            <a:endParaRPr lang="en-US" sz="1600" b="1" i="1" dirty="0" smtClean="0"/>
          </a:p>
          <a:p>
            <a:pPr>
              <a:buFontTx/>
              <a:buNone/>
              <a:defRPr/>
            </a:pPr>
            <a:r>
              <a:rPr lang="en-US" b="1" i="1" dirty="0" smtClean="0"/>
              <a:t>Dealers turning to sex business</a:t>
            </a:r>
            <a:endParaRPr lang="en-US" i="1" dirty="0" smtClean="0"/>
          </a:p>
          <a:p>
            <a:pPr>
              <a:buFontTx/>
              <a:buNone/>
              <a:defRPr/>
            </a:pPr>
            <a:r>
              <a:rPr lang="en-US" sz="1400" b="1" dirty="0" smtClean="0"/>
              <a:t>Pimping provided many with inconspicuous way to make money in streets</a:t>
            </a:r>
            <a:endParaRPr lang="en-US" sz="1400" dirty="0" smtClean="0"/>
          </a:p>
          <a:p>
            <a:pPr>
              <a:buFontTx/>
              <a:buNone/>
              <a:defRPr/>
            </a:pPr>
            <a:r>
              <a:rPr lang="en-US" sz="1050" dirty="0" smtClean="0"/>
              <a:t>By Barbara Grady, STAFF WRITER</a:t>
            </a:r>
          </a:p>
          <a:p>
            <a:pPr>
              <a:buFontTx/>
              <a:buNone/>
              <a:defRPr/>
            </a:pPr>
            <a:r>
              <a:rPr lang="en-US" sz="1050" dirty="0" smtClean="0"/>
              <a:t>Posted: 04/24/2008 02:42:15 AM PDT</a:t>
            </a:r>
          </a:p>
          <a:p>
            <a:pPr>
              <a:buFontTx/>
              <a:buNone/>
              <a:defRPr/>
            </a:pPr>
            <a:r>
              <a:rPr lang="en-US" sz="1050" dirty="0" smtClean="0"/>
              <a:t>Updated: 04/22/2009 06:47:53 AM PDT</a:t>
            </a:r>
          </a:p>
          <a:p>
            <a:pPr>
              <a:buFontTx/>
              <a:buNone/>
              <a:defRPr/>
            </a:pPr>
            <a:r>
              <a:rPr lang="en-US" sz="1400" dirty="0" smtClean="0"/>
              <a:t>OAKLAND – When selling crack cocaine became a tougher way to make money at the beginning of the decade because of increased police pressure, many drug dealers turned to pimping instead.</a:t>
            </a:r>
          </a:p>
          <a:p>
            <a:pPr>
              <a:buFontTx/>
              <a:buNone/>
              <a:defRPr/>
            </a:pPr>
            <a:endParaRPr lang="en-US" sz="1400" dirty="0" smtClean="0"/>
          </a:p>
          <a:p>
            <a:pPr>
              <a:buFontTx/>
              <a:buNone/>
              <a:defRPr/>
            </a:pPr>
            <a:r>
              <a:rPr lang="en-US" sz="1400" dirty="0" smtClean="0"/>
              <a:t>By selling young girls for sex, street hustlers were less likely to get caught. They didn't have to carry the commodity in their pocket or stash it in their homes, as they usually did with crack cocaine. They could use cell phones and laptop connections to the Internet to conduct business with customers while simply posing as boyfriends walking down the street with their girls….</a:t>
            </a:r>
          </a:p>
          <a:p>
            <a:pPr>
              <a:buFontTx/>
              <a:buNone/>
              <a:defRPr/>
            </a:pPr>
            <a:endParaRPr lang="en-US" sz="1400" dirty="0" smtClean="0"/>
          </a:p>
          <a:p>
            <a:pPr>
              <a:buFontTx/>
              <a:buNone/>
              <a:defRPr/>
            </a:pPr>
            <a:r>
              <a:rPr lang="en-US" sz="1400" dirty="0" smtClean="0"/>
              <a:t>""There is increased economic incentive promoting young men to become involved in pimping," the report said. "The lure of what is perceived as easy money is supported by easy access to a never ending supply of runaway, AWOL and throwaway youth — youth who are highly vulnerable, who have no way to meet their basic needs of food, shelter and human connection and who are invisible to society at large." …</a:t>
            </a:r>
          </a:p>
          <a:p>
            <a:pPr>
              <a:defRPr/>
            </a:pPr>
            <a:endParaRPr lang="en-US" sz="1200" dirty="0"/>
          </a:p>
        </p:txBody>
      </p:sp>
      <p:sp>
        <p:nvSpPr>
          <p:cNvPr id="8197" name="Slide Number Placeholder 7"/>
          <p:cNvSpPr>
            <a:spLocks noGrp="1"/>
          </p:cNvSpPr>
          <p:nvPr>
            <p:ph type="sldNum" sz="quarter" idx="12"/>
          </p:nvPr>
        </p:nvSpPr>
        <p:spPr>
          <a:noFill/>
        </p:spPr>
        <p:txBody>
          <a:bodyPr/>
          <a:lstStyle/>
          <a:p>
            <a:fld id="{392CB16E-6260-4F62-B73E-1CC4526C6FFA}" type="slidenum">
              <a:rPr lang="en-US" smtClean="0"/>
              <a:pPr/>
              <a:t>100</a:t>
            </a:fld>
            <a:endParaRPr lang="en-US" smtClean="0"/>
          </a:p>
        </p:txBody>
      </p:sp>
    </p:spTree>
  </p:cSld>
  <p:clrMapOvr>
    <a:masterClrMapping/>
  </p:clrMapOvr>
  <p:transition/>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33400" y="381000"/>
            <a:ext cx="8229600" cy="1143000"/>
          </a:xfrm>
        </p:spPr>
        <p:txBody>
          <a:bodyPr/>
          <a:lstStyle/>
          <a:p>
            <a:r>
              <a:rPr lang="en-US" sz="4800" b="1" dirty="0" smtClean="0">
                <a:solidFill>
                  <a:srgbClr val="FF0000"/>
                </a:solidFill>
              </a:rPr>
              <a:t/>
            </a:r>
            <a:br>
              <a:rPr lang="en-US" sz="4800" b="1" dirty="0" smtClean="0">
                <a:solidFill>
                  <a:srgbClr val="FF0000"/>
                </a:solidFill>
              </a:rPr>
            </a:br>
            <a:r>
              <a:rPr lang="en-US" sz="4800" b="1" dirty="0" smtClean="0">
                <a:solidFill>
                  <a:srgbClr val="FF0000"/>
                </a:solidFill>
              </a:rPr>
              <a:t>Human Trafficking in Ohio</a:t>
            </a:r>
            <a:endParaRPr lang="en-US" sz="4800" b="1" dirty="0">
              <a:solidFill>
                <a:srgbClr val="FF0000"/>
              </a:solidFill>
            </a:endParaRPr>
          </a:p>
        </p:txBody>
      </p:sp>
      <p:sp>
        <p:nvSpPr>
          <p:cNvPr id="2" name="Slide Number Placeholder 1"/>
          <p:cNvSpPr>
            <a:spLocks noGrp="1"/>
          </p:cNvSpPr>
          <p:nvPr>
            <p:ph type="sldNum" sz="quarter" idx="12"/>
          </p:nvPr>
        </p:nvSpPr>
        <p:spPr/>
        <p:txBody>
          <a:bodyPr/>
          <a:lstStyle/>
          <a:p>
            <a:pPr>
              <a:defRPr/>
            </a:pPr>
            <a:fld id="{6667F025-D2BA-43C6-B3DB-A94F81453602}" type="slidenum">
              <a:rPr lang="en-US" smtClean="0"/>
              <a:pPr>
                <a:defRPr/>
              </a:pPr>
              <a:t>101</a:t>
            </a:fld>
            <a:endParaRPr lang="en-US"/>
          </a:p>
        </p:txBody>
      </p:sp>
      <p:pic>
        <p:nvPicPr>
          <p:cNvPr id="4" name="Picture 2" descr="http://ts1.mm.bing.net/images/thumbnail.aspx?q=1156216594128&amp;id=272bfe1b579f55b473553861656e44e8&amp;url=http%3a%2f%2fwww.today.ucla.edu%2fportal%2fut%2fartwork%2f9%2f3%2f7%2f1%2f5%2f93715%2fhuman_trafficking_istock-prv.jpg"/>
          <p:cNvPicPr>
            <a:picLocks noChangeAspect="1" noChangeArrowheads="1"/>
          </p:cNvPicPr>
          <p:nvPr/>
        </p:nvPicPr>
        <p:blipFill>
          <a:blip r:embed="rId2" cstate="screen"/>
          <a:srcRect/>
          <a:stretch>
            <a:fillRect/>
          </a:stretch>
        </p:blipFill>
        <p:spPr bwMode="auto">
          <a:xfrm>
            <a:off x="3048000" y="2057400"/>
            <a:ext cx="3048000" cy="4572000"/>
          </a:xfrm>
          <a:prstGeom prst="rect">
            <a:avLst/>
          </a:prstGeom>
          <a:noFill/>
        </p:spPr>
      </p:pic>
    </p:spTree>
  </p:cSld>
  <p:clrMapOvr>
    <a:masterClrMapping/>
  </p:clrMapOvr>
  <p:transition/>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4"/>
          <p:cNvPicPr>
            <a:picLocks noChangeAspect="1" noChangeArrowheads="1"/>
          </p:cNvPicPr>
          <p:nvPr/>
        </p:nvPicPr>
        <p:blipFill>
          <a:blip r:embed="rId3" cstate="screen"/>
          <a:srcRect/>
          <a:stretch>
            <a:fillRect/>
          </a:stretch>
        </p:blipFill>
        <p:spPr bwMode="auto">
          <a:xfrm>
            <a:off x="914400" y="0"/>
            <a:ext cx="6472238" cy="6858000"/>
          </a:xfrm>
          <a:prstGeom prst="rect">
            <a:avLst/>
          </a:prstGeom>
          <a:noFill/>
          <a:ln w="3175">
            <a:noFill/>
            <a:miter lim="800000"/>
            <a:headEnd/>
            <a:tailEnd/>
          </a:ln>
        </p:spPr>
      </p:pic>
      <p:sp>
        <p:nvSpPr>
          <p:cNvPr id="34819" name="Rectangle 2"/>
          <p:cNvSpPr>
            <a:spLocks noGrp="1" noChangeArrowheads="1"/>
          </p:cNvSpPr>
          <p:nvPr>
            <p:ph type="title"/>
          </p:nvPr>
        </p:nvSpPr>
        <p:spPr>
          <a:xfrm>
            <a:off x="152400" y="3581400"/>
            <a:ext cx="8458200" cy="1143000"/>
          </a:xfrm>
        </p:spPr>
        <p:txBody>
          <a:bodyPr/>
          <a:lstStyle/>
          <a:p>
            <a:pPr eaLnBrk="1" hangingPunct="1"/>
            <a:r>
              <a:rPr lang="en-US" sz="4800" smtClean="0"/>
              <a:t>What is happening in Ohio?</a:t>
            </a:r>
          </a:p>
        </p:txBody>
      </p:sp>
      <p:sp>
        <p:nvSpPr>
          <p:cNvPr id="34820" name="Rectangle 5"/>
          <p:cNvSpPr>
            <a:spLocks noChangeArrowheads="1"/>
          </p:cNvSpPr>
          <p:nvPr/>
        </p:nvSpPr>
        <p:spPr bwMode="auto">
          <a:xfrm>
            <a:off x="4419600" y="6248400"/>
            <a:ext cx="3886200" cy="457200"/>
          </a:xfrm>
          <a:prstGeom prst="rect">
            <a:avLst/>
          </a:prstGeom>
          <a:noFill/>
          <a:ln w="9525">
            <a:noFill/>
            <a:miter lim="800000"/>
            <a:headEnd/>
            <a:tailEnd/>
          </a:ln>
        </p:spPr>
        <p:txBody>
          <a:bodyPr>
            <a:spAutoFit/>
          </a:bodyPr>
          <a:lstStyle/>
          <a:p>
            <a:r>
              <a:rPr lang="en-US" sz="1200" dirty="0">
                <a:solidFill>
                  <a:srgbClr val="000000"/>
                </a:solidFill>
              </a:rPr>
              <a:t>Picture from Kathleen YS Davis,  </a:t>
            </a:r>
            <a:r>
              <a:rPr lang="en-US" sz="1200" b="1" dirty="0">
                <a:solidFill>
                  <a:srgbClr val="000000"/>
                </a:solidFill>
              </a:rPr>
              <a:t>Human Trafficking                     and Modern Day Slavery in Ohio, </a:t>
            </a:r>
            <a:r>
              <a:rPr lang="en-US" sz="1200" dirty="0">
                <a:solidFill>
                  <a:srgbClr val="000000"/>
                </a:solidFill>
              </a:rPr>
              <a:t>2006</a:t>
            </a:r>
            <a:r>
              <a:rPr lang="en-US" sz="1200" dirty="0"/>
              <a:t> </a:t>
            </a:r>
          </a:p>
        </p:txBody>
      </p:sp>
      <p:sp>
        <p:nvSpPr>
          <p:cNvPr id="34821" name="Slide Number Placeholder 4"/>
          <p:cNvSpPr>
            <a:spLocks noGrp="1"/>
          </p:cNvSpPr>
          <p:nvPr>
            <p:ph type="sldNum" sz="quarter" idx="12"/>
          </p:nvPr>
        </p:nvSpPr>
        <p:spPr>
          <a:noFill/>
        </p:spPr>
        <p:txBody>
          <a:bodyPr/>
          <a:lstStyle/>
          <a:p>
            <a:fld id="{93551980-2BE5-42D0-A23E-133C89AEF6DA}" type="slidenum">
              <a:rPr lang="en-US" smtClean="0"/>
              <a:pPr/>
              <a:t>102</a:t>
            </a:fld>
            <a:endParaRPr lang="en-US" smtClean="0"/>
          </a:p>
        </p:txBody>
      </p:sp>
    </p:spTree>
    <p:extLst>
      <p:ext uri="{BB962C8B-B14F-4D97-AF65-F5344CB8AC3E}">
        <p14:creationId xmlns:p14="http://schemas.microsoft.com/office/powerpoint/2010/main" val="1882054194"/>
      </p:ext>
    </p:extLst>
  </p:cSld>
  <p:clrMapOvr>
    <a:masterClrMapping/>
  </p:clrMapOvr>
  <p:transition/>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A855826E-CF11-4C09-8C62-7B6851EE3D96}" type="slidenum">
              <a:rPr lang="en-US" smtClean="0"/>
              <a:pPr>
                <a:defRPr/>
              </a:pPr>
              <a:t>103</a:t>
            </a:fld>
            <a:endParaRPr lang="en-US"/>
          </a:p>
        </p:txBody>
      </p:sp>
      <p:sp>
        <p:nvSpPr>
          <p:cNvPr id="5" name="Rectangle 4"/>
          <p:cNvSpPr/>
          <p:nvPr/>
        </p:nvSpPr>
        <p:spPr>
          <a:xfrm>
            <a:off x="609600" y="304800"/>
            <a:ext cx="8077200" cy="1446550"/>
          </a:xfrm>
          <a:prstGeom prst="rect">
            <a:avLst/>
          </a:prstGeom>
        </p:spPr>
        <p:txBody>
          <a:bodyPr wrap="square">
            <a:spAutoFit/>
          </a:bodyPr>
          <a:lstStyle/>
          <a:p>
            <a:pPr algn="ctr"/>
            <a:r>
              <a:rPr lang="en-US" sz="4400" b="1" dirty="0" smtClean="0">
                <a:solidFill>
                  <a:srgbClr val="C00000"/>
                </a:solidFill>
              </a:rPr>
              <a:t>The New Hotbed of Human Trafficking Is ... Ohio</a:t>
            </a:r>
            <a:endParaRPr lang="en-US" sz="4400" b="1" dirty="0">
              <a:solidFill>
                <a:srgbClr val="C00000"/>
              </a:solidFill>
            </a:endParaRPr>
          </a:p>
        </p:txBody>
      </p:sp>
      <p:sp>
        <p:nvSpPr>
          <p:cNvPr id="7" name="Rectangle 6"/>
          <p:cNvSpPr/>
          <p:nvPr/>
        </p:nvSpPr>
        <p:spPr>
          <a:xfrm>
            <a:off x="762000" y="2551837"/>
            <a:ext cx="7848600" cy="3046988"/>
          </a:xfrm>
          <a:prstGeom prst="rect">
            <a:avLst/>
          </a:prstGeom>
        </p:spPr>
        <p:txBody>
          <a:bodyPr wrap="square">
            <a:spAutoFit/>
          </a:bodyPr>
          <a:lstStyle/>
          <a:p>
            <a:r>
              <a:rPr lang="en-US" sz="3200" dirty="0" smtClean="0"/>
              <a:t>“1800 people are trafficked in Ohio every year. This includes 800 immigrants who are exploited in commercial sex and factory work, as well as about 1000 American-born children who are forced into prostitution.” </a:t>
            </a:r>
            <a:endParaRPr lang="en-US" sz="3200" dirty="0"/>
          </a:p>
        </p:txBody>
      </p:sp>
      <p:sp>
        <p:nvSpPr>
          <p:cNvPr id="8" name="Rectangle 7"/>
          <p:cNvSpPr/>
          <p:nvPr/>
        </p:nvSpPr>
        <p:spPr>
          <a:xfrm>
            <a:off x="3657600" y="5867400"/>
            <a:ext cx="4442306" cy="369332"/>
          </a:xfrm>
          <a:prstGeom prst="rect">
            <a:avLst/>
          </a:prstGeom>
        </p:spPr>
        <p:txBody>
          <a:bodyPr wrap="none">
            <a:spAutoFit/>
          </a:bodyPr>
          <a:lstStyle/>
          <a:p>
            <a:r>
              <a:rPr lang="en-US" dirty="0" smtClean="0"/>
              <a:t>Trafficking in Persons Study Commission </a:t>
            </a:r>
            <a:endParaRPr lang="en-US" dirty="0"/>
          </a:p>
        </p:txBody>
      </p:sp>
    </p:spTree>
  </p:cSld>
  <p:clrMapOvr>
    <a:masterClrMapping/>
  </p:clrMapOvr>
  <p:transition/>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6667F025-D2BA-43C6-B3DB-A94F81453602}" type="slidenum">
              <a:rPr lang="en-US" smtClean="0"/>
              <a:pPr>
                <a:defRPr/>
              </a:pPr>
              <a:t>104</a:t>
            </a:fld>
            <a:endParaRPr lang="en-US"/>
          </a:p>
        </p:txBody>
      </p:sp>
      <p:sp>
        <p:nvSpPr>
          <p:cNvPr id="3" name="Rectangle 2"/>
          <p:cNvSpPr/>
          <p:nvPr/>
        </p:nvSpPr>
        <p:spPr>
          <a:xfrm>
            <a:off x="381000" y="228600"/>
            <a:ext cx="8382000" cy="5755422"/>
          </a:xfrm>
          <a:prstGeom prst="rect">
            <a:avLst/>
          </a:prstGeom>
        </p:spPr>
        <p:txBody>
          <a:bodyPr wrap="square">
            <a:spAutoFit/>
          </a:bodyPr>
          <a:lstStyle/>
          <a:p>
            <a:pPr algn="ctr"/>
            <a:r>
              <a:rPr lang="en-US" sz="4000" b="1" dirty="0" smtClean="0">
                <a:solidFill>
                  <a:srgbClr val="C00000"/>
                </a:solidFill>
              </a:rPr>
              <a:t>Why Does Ohio Support Human Trafficking?</a:t>
            </a:r>
          </a:p>
          <a:p>
            <a:endParaRPr lang="en-US" sz="3200" dirty="0" smtClean="0"/>
          </a:p>
          <a:p>
            <a:r>
              <a:rPr lang="en-US" sz="3200" dirty="0" smtClean="0"/>
              <a:t>“…weak laws on human trafficking, a growing demand for cheap labor, and Ohio's proximity to the Canadian border as the key reasons modern-day slavery thrives in the state.”</a:t>
            </a:r>
            <a:br>
              <a:rPr lang="en-US" sz="3200" dirty="0" smtClean="0"/>
            </a:br>
            <a:endParaRPr lang="en-US" sz="3200" dirty="0" smtClean="0"/>
          </a:p>
          <a:p>
            <a:r>
              <a:rPr lang="en-US" sz="3200" dirty="0" smtClean="0"/>
              <a:t>Toledo, Cleveland, Columbus, Dayton, and Cincinnati have interstate highways crossing the U.S.A.</a:t>
            </a:r>
            <a:endParaRPr lang="en-US" sz="3200" dirty="0"/>
          </a:p>
        </p:txBody>
      </p:sp>
      <p:sp>
        <p:nvSpPr>
          <p:cNvPr id="4" name="Rectangle 3"/>
          <p:cNvSpPr/>
          <p:nvPr/>
        </p:nvSpPr>
        <p:spPr>
          <a:xfrm>
            <a:off x="3657600" y="6172200"/>
            <a:ext cx="4442306" cy="369332"/>
          </a:xfrm>
          <a:prstGeom prst="rect">
            <a:avLst/>
          </a:prstGeom>
        </p:spPr>
        <p:txBody>
          <a:bodyPr wrap="none">
            <a:spAutoFit/>
          </a:bodyPr>
          <a:lstStyle/>
          <a:p>
            <a:r>
              <a:rPr lang="en-US" dirty="0" smtClean="0"/>
              <a:t>Trafficking in Persons Study Commission </a:t>
            </a:r>
            <a:endParaRPr lang="en-US" dirty="0"/>
          </a:p>
        </p:txBody>
      </p:sp>
    </p:spTree>
  </p:cSld>
  <p:clrMapOvr>
    <a:masterClrMapping/>
  </p:clrMapOvr>
  <p:transition/>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6667F025-D2BA-43C6-B3DB-A94F81453602}" type="slidenum">
              <a:rPr lang="en-US" smtClean="0"/>
              <a:pPr>
                <a:defRPr/>
              </a:pPr>
              <a:t>105</a:t>
            </a:fld>
            <a:endParaRPr lang="en-US"/>
          </a:p>
        </p:txBody>
      </p:sp>
      <p:pic>
        <p:nvPicPr>
          <p:cNvPr id="3" name="Picture 2" descr="ohio highway map.gif"/>
          <p:cNvPicPr>
            <a:picLocks noChangeAspect="1"/>
          </p:cNvPicPr>
          <p:nvPr/>
        </p:nvPicPr>
        <p:blipFill>
          <a:blip r:embed="rId2" cstate="print"/>
          <a:stretch>
            <a:fillRect/>
          </a:stretch>
        </p:blipFill>
        <p:spPr>
          <a:xfrm>
            <a:off x="0" y="152400"/>
            <a:ext cx="6248400" cy="6518115"/>
          </a:xfrm>
          <a:prstGeom prst="rect">
            <a:avLst/>
          </a:prstGeom>
        </p:spPr>
      </p:pic>
      <p:sp>
        <p:nvSpPr>
          <p:cNvPr id="4" name="TextBox 3"/>
          <p:cNvSpPr txBox="1"/>
          <p:nvPr/>
        </p:nvSpPr>
        <p:spPr>
          <a:xfrm>
            <a:off x="6477000" y="152400"/>
            <a:ext cx="2667000" cy="6247864"/>
          </a:xfrm>
          <a:prstGeom prst="rect">
            <a:avLst/>
          </a:prstGeom>
          <a:noFill/>
        </p:spPr>
        <p:txBody>
          <a:bodyPr wrap="square" rtlCol="0">
            <a:spAutoFit/>
          </a:bodyPr>
          <a:lstStyle/>
          <a:p>
            <a:r>
              <a:rPr lang="en-US" sz="1600" dirty="0" smtClean="0">
                <a:solidFill>
                  <a:srgbClr val="C00000"/>
                </a:solidFill>
              </a:rPr>
              <a:t>I-90 </a:t>
            </a:r>
            <a:r>
              <a:rPr lang="en-US" sz="1600" dirty="0" smtClean="0"/>
              <a:t/>
            </a:r>
            <a:br>
              <a:rPr lang="en-US" sz="1600" dirty="0" smtClean="0"/>
            </a:br>
            <a:r>
              <a:rPr lang="en-US" sz="1600" dirty="0" smtClean="0"/>
              <a:t>Boston to Seattle, WA</a:t>
            </a:r>
          </a:p>
          <a:p>
            <a:endParaRPr lang="en-US" sz="1600" dirty="0" smtClean="0"/>
          </a:p>
          <a:p>
            <a:r>
              <a:rPr lang="en-US" sz="1600" dirty="0" smtClean="0">
                <a:solidFill>
                  <a:srgbClr val="C00000"/>
                </a:solidFill>
              </a:rPr>
              <a:t>I-80</a:t>
            </a:r>
            <a:r>
              <a:rPr lang="en-US" sz="1600" dirty="0" smtClean="0"/>
              <a:t/>
            </a:r>
            <a:br>
              <a:rPr lang="en-US" sz="1600" dirty="0" smtClean="0"/>
            </a:br>
            <a:r>
              <a:rPr lang="en-US" sz="1600" dirty="0" smtClean="0"/>
              <a:t>New York to California</a:t>
            </a:r>
          </a:p>
          <a:p>
            <a:endParaRPr lang="en-US" sz="1600" dirty="0" smtClean="0"/>
          </a:p>
          <a:p>
            <a:r>
              <a:rPr lang="en-US" sz="1600" dirty="0" smtClean="0">
                <a:solidFill>
                  <a:srgbClr val="C00000"/>
                </a:solidFill>
              </a:rPr>
              <a:t>I-70</a:t>
            </a:r>
            <a:r>
              <a:rPr lang="en-US" sz="1600" dirty="0" smtClean="0"/>
              <a:t/>
            </a:r>
            <a:br>
              <a:rPr lang="en-US" sz="1600" dirty="0" smtClean="0"/>
            </a:br>
            <a:r>
              <a:rPr lang="en-US" sz="1600" dirty="0" smtClean="0"/>
              <a:t>Baltimore, MD to</a:t>
            </a:r>
          </a:p>
          <a:p>
            <a:r>
              <a:rPr lang="en-US" sz="1600" dirty="0" smtClean="0"/>
              <a:t>Cove Fort, Utah</a:t>
            </a:r>
          </a:p>
          <a:p>
            <a:endParaRPr lang="en-US" sz="1600" dirty="0" smtClean="0"/>
          </a:p>
          <a:p>
            <a:r>
              <a:rPr lang="en-US" sz="1600" dirty="0" smtClean="0">
                <a:solidFill>
                  <a:srgbClr val="C00000"/>
                </a:solidFill>
              </a:rPr>
              <a:t>I-75</a:t>
            </a:r>
            <a:r>
              <a:rPr lang="en-US" sz="1600" dirty="0" smtClean="0"/>
              <a:t/>
            </a:r>
            <a:br>
              <a:rPr lang="en-US" sz="1600" dirty="0" smtClean="0"/>
            </a:br>
            <a:r>
              <a:rPr lang="en-US" sz="1600" dirty="0" smtClean="0"/>
              <a:t>Northern Michigan to Miami, FL</a:t>
            </a:r>
          </a:p>
          <a:p>
            <a:endParaRPr lang="en-US" sz="1600" dirty="0" smtClean="0"/>
          </a:p>
          <a:p>
            <a:r>
              <a:rPr lang="en-US" sz="1600" dirty="0" smtClean="0">
                <a:solidFill>
                  <a:srgbClr val="C00000"/>
                </a:solidFill>
              </a:rPr>
              <a:t>I-74</a:t>
            </a:r>
            <a:r>
              <a:rPr lang="en-US" sz="1600" dirty="0" smtClean="0"/>
              <a:t/>
            </a:r>
            <a:br>
              <a:rPr lang="en-US" sz="1600" dirty="0" smtClean="0"/>
            </a:br>
            <a:r>
              <a:rPr lang="en-US" sz="1600" dirty="0" smtClean="0"/>
              <a:t>Davenport, Iowa to</a:t>
            </a:r>
          </a:p>
          <a:p>
            <a:r>
              <a:rPr lang="en-US" sz="1600" dirty="0" smtClean="0"/>
              <a:t>Greensboro, SC</a:t>
            </a:r>
            <a:br>
              <a:rPr lang="en-US" sz="1600" dirty="0" smtClean="0"/>
            </a:br>
            <a:endParaRPr lang="en-US" sz="1600" dirty="0" smtClean="0"/>
          </a:p>
          <a:p>
            <a:r>
              <a:rPr lang="en-US" sz="1600" dirty="0" smtClean="0">
                <a:solidFill>
                  <a:srgbClr val="C00000"/>
                </a:solidFill>
              </a:rPr>
              <a:t>I-77</a:t>
            </a:r>
            <a:r>
              <a:rPr lang="en-US" sz="1600" dirty="0" smtClean="0"/>
              <a:t/>
            </a:r>
            <a:br>
              <a:rPr lang="en-US" sz="1600" dirty="0" smtClean="0"/>
            </a:br>
            <a:r>
              <a:rPr lang="en-US" sz="1600" dirty="0" smtClean="0"/>
              <a:t>Cleveland to</a:t>
            </a:r>
          </a:p>
          <a:p>
            <a:r>
              <a:rPr lang="en-US" sz="1600" dirty="0" smtClean="0"/>
              <a:t>South Carolina</a:t>
            </a:r>
            <a:br>
              <a:rPr lang="en-US" sz="1600" dirty="0" smtClean="0"/>
            </a:br>
            <a:endParaRPr lang="en-US" sz="1600" dirty="0" smtClean="0"/>
          </a:p>
          <a:p>
            <a:r>
              <a:rPr lang="en-US" sz="1600" dirty="0" smtClean="0">
                <a:solidFill>
                  <a:srgbClr val="C00000"/>
                </a:solidFill>
              </a:rPr>
              <a:t>I-71</a:t>
            </a:r>
            <a:r>
              <a:rPr lang="en-US" sz="1600" dirty="0" smtClean="0"/>
              <a:t/>
            </a:r>
            <a:br>
              <a:rPr lang="en-US" sz="1600" dirty="0" smtClean="0"/>
            </a:br>
            <a:r>
              <a:rPr lang="en-US" sz="1600" dirty="0" smtClean="0"/>
              <a:t>Cleveland to</a:t>
            </a:r>
          </a:p>
          <a:p>
            <a:r>
              <a:rPr lang="en-US" sz="1600" dirty="0" smtClean="0"/>
              <a:t>Louisville, KY</a:t>
            </a:r>
            <a:endParaRPr lang="en-US" sz="1600" dirty="0"/>
          </a:p>
        </p:txBody>
      </p:sp>
    </p:spTree>
  </p:cSld>
  <p:clrMapOvr>
    <a:masterClrMapping/>
  </p:clrMapOvr>
  <p:transition/>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6667F025-D2BA-43C6-B3DB-A94F81453602}" type="slidenum">
              <a:rPr lang="en-US" smtClean="0"/>
              <a:pPr>
                <a:defRPr/>
              </a:pPr>
              <a:t>106</a:t>
            </a:fld>
            <a:endParaRPr lang="en-US"/>
          </a:p>
        </p:txBody>
      </p:sp>
      <p:sp>
        <p:nvSpPr>
          <p:cNvPr id="3" name="Rectangle 2"/>
          <p:cNvSpPr/>
          <p:nvPr/>
        </p:nvSpPr>
        <p:spPr>
          <a:xfrm>
            <a:off x="457200" y="304800"/>
            <a:ext cx="5105400" cy="6163226"/>
          </a:xfrm>
          <a:prstGeom prst="rect">
            <a:avLst/>
          </a:prstGeom>
        </p:spPr>
        <p:txBody>
          <a:bodyPr wrap="square">
            <a:spAutoFit/>
          </a:bodyPr>
          <a:lstStyle/>
          <a:p>
            <a:r>
              <a:rPr lang="en-US" sz="3200" dirty="0" smtClean="0"/>
              <a:t>“Ohio…a child sex trafficking ring that moved victims from truck stop to truck stop along the rust belt was busted. Most of the activity was centered in Toledo, Ohio, …”  “…traffickers go where they can make money by selling their victims, and those places are small cities in Ohio…” </a:t>
            </a:r>
          </a:p>
          <a:p>
            <a:r>
              <a:rPr lang="en-US" sz="1050" dirty="0" smtClean="0"/>
              <a:t>Amanda </a:t>
            </a:r>
            <a:r>
              <a:rPr lang="en-US" sz="1050" dirty="0" err="1" smtClean="0"/>
              <a:t>Kloer</a:t>
            </a:r>
            <a:r>
              <a:rPr lang="en-US" sz="1050" dirty="0" smtClean="0"/>
              <a:t> Change.org Editor  - abolitionist.</a:t>
            </a:r>
            <a:endParaRPr lang="en-US" sz="2800" dirty="0"/>
          </a:p>
        </p:txBody>
      </p:sp>
      <p:pic>
        <p:nvPicPr>
          <p:cNvPr id="4" name="Picture 3" descr="What-Happens-To-Victims-Of-Human-Trafficking.jpg"/>
          <p:cNvPicPr>
            <a:picLocks noChangeAspect="1"/>
          </p:cNvPicPr>
          <p:nvPr/>
        </p:nvPicPr>
        <p:blipFill>
          <a:blip r:embed="rId2" cstate="screen"/>
          <a:stretch>
            <a:fillRect/>
          </a:stretch>
        </p:blipFill>
        <p:spPr>
          <a:xfrm>
            <a:off x="5791200" y="533400"/>
            <a:ext cx="3086100" cy="3524250"/>
          </a:xfrm>
          <a:prstGeom prst="rect">
            <a:avLst/>
          </a:prstGeom>
        </p:spPr>
      </p:pic>
    </p:spTree>
  </p:cSld>
  <p:clrMapOvr>
    <a:masterClrMapping/>
  </p:clrMapOvr>
  <p:transition/>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5842" name="Group 8"/>
          <p:cNvGrpSpPr>
            <a:grpSpLocks/>
          </p:cNvGrpSpPr>
          <p:nvPr/>
        </p:nvGrpSpPr>
        <p:grpSpPr bwMode="auto">
          <a:xfrm>
            <a:off x="914400" y="1"/>
            <a:ext cx="7010400" cy="6805612"/>
            <a:chOff x="576" y="0"/>
            <a:chExt cx="4416" cy="4287"/>
          </a:xfrm>
        </p:grpSpPr>
        <p:grpSp>
          <p:nvGrpSpPr>
            <p:cNvPr id="35844" name="Group 8"/>
            <p:cNvGrpSpPr>
              <a:grpSpLocks/>
            </p:cNvGrpSpPr>
            <p:nvPr/>
          </p:nvGrpSpPr>
          <p:grpSpPr bwMode="auto">
            <a:xfrm>
              <a:off x="576" y="0"/>
              <a:ext cx="4416" cy="4287"/>
              <a:chOff x="576" y="0"/>
              <a:chExt cx="4416" cy="4287"/>
            </a:xfrm>
          </p:grpSpPr>
          <p:pic>
            <p:nvPicPr>
              <p:cNvPr id="35847" name="Picture 6" descr="map of Ohio cities"/>
              <p:cNvPicPr>
                <a:picLocks noChangeAspect="1" noChangeArrowheads="1"/>
              </p:cNvPicPr>
              <p:nvPr/>
            </p:nvPicPr>
            <p:blipFill>
              <a:blip r:embed="rId3" r:link="rId4" cstate="screen">
                <a:lum bright="40000" contrast="-4000"/>
              </a:blip>
              <a:srcRect/>
              <a:stretch>
                <a:fillRect/>
              </a:stretch>
            </p:blipFill>
            <p:spPr bwMode="auto">
              <a:xfrm>
                <a:off x="576" y="0"/>
                <a:ext cx="4416" cy="4287"/>
              </a:xfrm>
              <a:prstGeom prst="rect">
                <a:avLst/>
              </a:prstGeom>
              <a:noFill/>
              <a:ln w="9525">
                <a:noFill/>
                <a:miter lim="800000"/>
                <a:headEnd/>
                <a:tailEnd/>
              </a:ln>
            </p:spPr>
          </p:pic>
          <p:sp>
            <p:nvSpPr>
              <p:cNvPr id="35848" name="Rectangle 7"/>
              <p:cNvSpPr>
                <a:spLocks noChangeArrowheads="1"/>
              </p:cNvSpPr>
              <p:nvPr/>
            </p:nvSpPr>
            <p:spPr bwMode="auto">
              <a:xfrm>
                <a:off x="3600" y="3792"/>
                <a:ext cx="1296" cy="336"/>
              </a:xfrm>
              <a:prstGeom prst="rect">
                <a:avLst/>
              </a:prstGeom>
              <a:solidFill>
                <a:schemeClr val="bg1">
                  <a:alpha val="81960"/>
                </a:schemeClr>
              </a:solidFill>
              <a:ln w="9525">
                <a:solidFill>
                  <a:schemeClr val="bg1"/>
                </a:solidFill>
                <a:miter lim="800000"/>
                <a:headEnd/>
                <a:tailEnd/>
              </a:ln>
            </p:spPr>
            <p:txBody>
              <a:bodyPr wrap="none" anchor="ctr"/>
              <a:lstStyle/>
              <a:p>
                <a:endParaRPr lang="en-US"/>
              </a:p>
            </p:txBody>
          </p:sp>
        </p:grpSp>
        <p:sp>
          <p:nvSpPr>
            <p:cNvPr id="210948" name="Text Box 4"/>
            <p:cNvSpPr txBox="1">
              <a:spLocks noChangeArrowheads="1"/>
            </p:cNvSpPr>
            <p:nvPr/>
          </p:nvSpPr>
          <p:spPr bwMode="auto">
            <a:xfrm>
              <a:off x="1200" y="720"/>
              <a:ext cx="3504" cy="2884"/>
            </a:xfrm>
            <a:prstGeom prst="rect">
              <a:avLst/>
            </a:prstGeom>
            <a:noFill/>
            <a:ln w="76200" cmpd="tri" algn="ctr">
              <a:noFill/>
              <a:miter lim="800000"/>
              <a:headEnd/>
              <a:tailEnd/>
            </a:ln>
            <a:effectLst>
              <a:outerShdw dist="35921" dir="2700000" algn="ctr" rotWithShape="0">
                <a:srgbClr val="CCCCCC">
                  <a:alpha val="50000"/>
                </a:srgbClr>
              </a:outerShdw>
            </a:effectLst>
          </p:spPr>
          <p:txBody>
            <a:bodyPr lIns="36576" tIns="36576" rIns="36576" bIns="36576"/>
            <a:lstStyle/>
            <a:p>
              <a:pPr algn="ctr">
                <a:defRPr/>
              </a:pPr>
              <a:r>
                <a:rPr lang="en-US" sz="2800" b="1" dirty="0">
                  <a:solidFill>
                    <a:srgbClr val="000000"/>
                  </a:solidFill>
                  <a:latin typeface="Arial Narrow" pitchFamily="34" charset="0"/>
                </a:rPr>
                <a:t>Like many other states, Ohio has and continues to experience incidents of human trafficking in forms of forced labor and commercial sexual exploitation. </a:t>
              </a:r>
              <a:r>
                <a:rPr lang="en-US" sz="2800" b="1" dirty="0" smtClean="0">
                  <a:solidFill>
                    <a:srgbClr val="000000"/>
                  </a:solidFill>
                  <a:latin typeface="Arial Narrow" pitchFamily="34" charset="0"/>
                </a:rPr>
                <a:t> </a:t>
              </a:r>
              <a:r>
                <a:rPr lang="en-US" sz="2800" b="1" dirty="0">
                  <a:solidFill>
                    <a:srgbClr val="000000"/>
                  </a:solidFill>
                  <a:latin typeface="Arial Narrow" pitchFamily="34" charset="0"/>
                </a:rPr>
                <a:t>V</a:t>
              </a:r>
              <a:r>
                <a:rPr lang="en-US" sz="2800" b="1" dirty="0" smtClean="0">
                  <a:solidFill>
                    <a:srgbClr val="000000"/>
                  </a:solidFill>
                  <a:latin typeface="Arial Narrow" pitchFamily="34" charset="0"/>
                </a:rPr>
                <a:t>arious </a:t>
              </a:r>
              <a:r>
                <a:rPr lang="en-US" sz="2800" b="1" dirty="0">
                  <a:solidFill>
                    <a:srgbClr val="000000"/>
                  </a:solidFill>
                  <a:latin typeface="Arial Narrow" pitchFamily="34" charset="0"/>
                </a:rPr>
                <a:t>factors and emerging evidence indicate that it is a source, transit </a:t>
              </a:r>
              <a:r>
                <a:rPr lang="en-US" sz="2800" b="1" dirty="0" smtClean="0">
                  <a:solidFill>
                    <a:srgbClr val="000000"/>
                  </a:solidFill>
                  <a:latin typeface="Arial Narrow" pitchFamily="34" charset="0"/>
                </a:rPr>
                <a:t>,and  </a:t>
              </a:r>
              <a:r>
                <a:rPr lang="en-US" sz="2800" b="1" dirty="0">
                  <a:solidFill>
                    <a:srgbClr val="000000"/>
                  </a:solidFill>
                  <a:latin typeface="Arial Narrow" pitchFamily="34" charset="0"/>
                </a:rPr>
                <a:t>destination state for trafficked persons</a:t>
              </a:r>
              <a:r>
                <a:rPr lang="en-US" sz="1200" b="1" dirty="0">
                  <a:solidFill>
                    <a:srgbClr val="000000"/>
                  </a:solidFill>
                  <a:latin typeface="Arial Narrow" pitchFamily="34" charset="0"/>
                </a:rPr>
                <a:t>. </a:t>
              </a:r>
            </a:p>
            <a:p>
              <a:pPr algn="ctr">
                <a:defRPr/>
              </a:pPr>
              <a:endParaRPr lang="en-US" sz="1200" dirty="0">
                <a:solidFill>
                  <a:srgbClr val="000000"/>
                </a:solidFill>
                <a:latin typeface="Arial Narrow" pitchFamily="34" charset="0"/>
              </a:endParaRPr>
            </a:p>
            <a:p>
              <a:pPr>
                <a:defRPr/>
              </a:pPr>
              <a:r>
                <a:rPr lang="en-US" sz="2000" dirty="0">
                  <a:solidFill>
                    <a:srgbClr val="000000"/>
                  </a:solidFill>
                  <a:latin typeface="Arial Narrow" pitchFamily="34" charset="0"/>
                </a:rPr>
                <a:t>    </a:t>
              </a:r>
              <a:r>
                <a:rPr lang="en-US" sz="2000" dirty="0" smtClean="0">
                  <a:solidFill>
                    <a:srgbClr val="000000"/>
                  </a:solidFill>
                  <a:latin typeface="Arial Narrow" pitchFamily="34" charset="0"/>
                </a:rPr>
                <a:t>                 </a:t>
              </a:r>
            </a:p>
            <a:p>
              <a:pPr>
                <a:defRPr/>
              </a:pPr>
              <a:r>
                <a:rPr lang="en-US" sz="1400" dirty="0" smtClean="0">
                  <a:solidFill>
                    <a:srgbClr val="000000"/>
                  </a:solidFill>
                  <a:latin typeface="Arial Narrow" pitchFamily="34" charset="0"/>
                </a:rPr>
                <a:t>                                                         Kathleen </a:t>
              </a:r>
              <a:r>
                <a:rPr lang="en-US" sz="1400" dirty="0">
                  <a:solidFill>
                    <a:srgbClr val="000000"/>
                  </a:solidFill>
                  <a:latin typeface="Arial Narrow" pitchFamily="34" charset="0"/>
                </a:rPr>
                <a:t>YS Davis,  </a:t>
              </a:r>
              <a:r>
                <a:rPr lang="en-US" sz="1400" b="1" dirty="0">
                  <a:solidFill>
                    <a:srgbClr val="000000"/>
                  </a:solidFill>
                  <a:latin typeface="Arial Narrow" pitchFamily="34" charset="0"/>
                </a:rPr>
                <a:t>Human Trafficking and  </a:t>
              </a:r>
            </a:p>
            <a:p>
              <a:pPr>
                <a:defRPr/>
              </a:pPr>
              <a:r>
                <a:rPr lang="en-US" sz="1400" b="1" dirty="0">
                  <a:solidFill>
                    <a:srgbClr val="000000"/>
                  </a:solidFill>
                  <a:latin typeface="Arial Narrow" pitchFamily="34" charset="0"/>
                </a:rPr>
                <a:t>          </a:t>
              </a:r>
              <a:r>
                <a:rPr lang="en-US" sz="1400" b="1" dirty="0" smtClean="0">
                  <a:solidFill>
                    <a:srgbClr val="000000"/>
                  </a:solidFill>
                  <a:latin typeface="Arial Narrow" pitchFamily="34" charset="0"/>
                </a:rPr>
                <a:t>                                               Modern </a:t>
              </a:r>
              <a:r>
                <a:rPr lang="en-US" sz="1400" b="1" dirty="0">
                  <a:solidFill>
                    <a:srgbClr val="000000"/>
                  </a:solidFill>
                  <a:latin typeface="Arial Narrow" pitchFamily="34" charset="0"/>
                </a:rPr>
                <a:t>Day Slavery in Ohio, </a:t>
              </a:r>
              <a:r>
                <a:rPr lang="en-US" sz="1400" dirty="0">
                  <a:solidFill>
                    <a:srgbClr val="000000"/>
                  </a:solidFill>
                  <a:latin typeface="Arial Narrow" pitchFamily="34" charset="0"/>
                </a:rPr>
                <a:t>2006 </a:t>
              </a:r>
              <a:endParaRPr lang="en-US" sz="1400" dirty="0"/>
            </a:p>
          </p:txBody>
        </p:sp>
        <p:sp>
          <p:nvSpPr>
            <p:cNvPr id="35846" name="Rectangle 7"/>
            <p:cNvSpPr>
              <a:spLocks noChangeArrowheads="1"/>
            </p:cNvSpPr>
            <p:nvPr/>
          </p:nvSpPr>
          <p:spPr bwMode="auto">
            <a:xfrm>
              <a:off x="3648" y="3744"/>
              <a:ext cx="1296" cy="432"/>
            </a:xfrm>
            <a:prstGeom prst="rect">
              <a:avLst/>
            </a:prstGeom>
            <a:solidFill>
              <a:schemeClr val="bg1"/>
            </a:solidFill>
            <a:ln w="9525">
              <a:solidFill>
                <a:schemeClr val="bg1"/>
              </a:solidFill>
              <a:miter lim="800000"/>
              <a:headEnd/>
              <a:tailEnd/>
            </a:ln>
          </p:spPr>
          <p:txBody>
            <a:bodyPr wrap="none" anchor="ctr"/>
            <a:lstStyle/>
            <a:p>
              <a:endParaRPr lang="en-US"/>
            </a:p>
          </p:txBody>
        </p:sp>
      </p:grpSp>
      <p:sp>
        <p:nvSpPr>
          <p:cNvPr id="35843" name="Slide Number Placeholder 7"/>
          <p:cNvSpPr>
            <a:spLocks noGrp="1"/>
          </p:cNvSpPr>
          <p:nvPr>
            <p:ph type="sldNum" sz="quarter" idx="12"/>
          </p:nvPr>
        </p:nvSpPr>
        <p:spPr>
          <a:noFill/>
        </p:spPr>
        <p:txBody>
          <a:bodyPr/>
          <a:lstStyle/>
          <a:p>
            <a:fld id="{382C8DC0-F8A6-428A-8668-11A1BAD0C1C6}" type="slidenum">
              <a:rPr lang="en-US" smtClean="0"/>
              <a:pPr/>
              <a:t>107</a:t>
            </a:fld>
            <a:endParaRPr lang="en-US" smtClean="0"/>
          </a:p>
        </p:txBody>
      </p:sp>
    </p:spTree>
  </p:cSld>
  <p:clrMapOvr>
    <a:masterClrMapping/>
  </p:clrMapOvr>
  <p:transition/>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8" descr="usaMAP"/>
          <p:cNvPicPr>
            <a:picLocks noChangeAspect="1" noChangeArrowheads="1"/>
          </p:cNvPicPr>
          <p:nvPr/>
        </p:nvPicPr>
        <p:blipFill>
          <a:blip r:embed="rId3" cstate="screen">
            <a:lum bright="70000" contrast="-70000"/>
          </a:blip>
          <a:srcRect/>
          <a:stretch>
            <a:fillRect/>
          </a:stretch>
        </p:blipFill>
        <p:spPr bwMode="auto">
          <a:xfrm>
            <a:off x="0" y="584200"/>
            <a:ext cx="9144000" cy="5753100"/>
          </a:xfrm>
          <a:prstGeom prst="rect">
            <a:avLst/>
          </a:prstGeom>
          <a:noFill/>
          <a:ln w="9525">
            <a:noFill/>
            <a:miter lim="800000"/>
            <a:headEnd/>
            <a:tailEnd/>
          </a:ln>
        </p:spPr>
      </p:pic>
      <p:sp>
        <p:nvSpPr>
          <p:cNvPr id="22531" name="Rectangle 2"/>
          <p:cNvSpPr>
            <a:spLocks noGrp="1" noChangeArrowheads="1"/>
          </p:cNvSpPr>
          <p:nvPr>
            <p:ph type="title"/>
          </p:nvPr>
        </p:nvSpPr>
        <p:spPr>
          <a:xfrm>
            <a:off x="381000" y="609600"/>
            <a:ext cx="8382000" cy="1143000"/>
          </a:xfrm>
        </p:spPr>
        <p:txBody>
          <a:bodyPr/>
          <a:lstStyle/>
          <a:p>
            <a:pPr eaLnBrk="1" hangingPunct="1"/>
            <a:r>
              <a:rPr lang="en-US" sz="3200" b="1" i="1" smtClean="0"/>
              <a:t>Between 18,000 and 20,000 victims are trafficked </a:t>
            </a:r>
            <a:r>
              <a:rPr lang="en-US" sz="3200" b="1" i="1" u="sng" smtClean="0"/>
              <a:t>into the United States</a:t>
            </a:r>
            <a:r>
              <a:rPr lang="en-US" sz="3200" b="1" i="1" smtClean="0"/>
              <a:t> annually</a:t>
            </a:r>
            <a:r>
              <a:rPr lang="en-US" sz="3200" b="1" smtClean="0"/>
              <a:t>.</a:t>
            </a:r>
            <a:r>
              <a:rPr lang="en-US" sz="3700" b="1" smtClean="0"/>
              <a:t/>
            </a:r>
            <a:br>
              <a:rPr lang="en-US" sz="3700" b="1" smtClean="0"/>
            </a:br>
            <a:endParaRPr lang="en-US" sz="3700" b="1" smtClean="0"/>
          </a:p>
        </p:txBody>
      </p:sp>
      <p:sp>
        <p:nvSpPr>
          <p:cNvPr id="22532" name="Rectangle 4"/>
          <p:cNvSpPr>
            <a:spLocks noChangeArrowheads="1"/>
          </p:cNvSpPr>
          <p:nvPr/>
        </p:nvSpPr>
        <p:spPr bwMode="auto">
          <a:xfrm>
            <a:off x="533400" y="1595438"/>
            <a:ext cx="5257800" cy="5878512"/>
          </a:xfrm>
          <a:prstGeom prst="rect">
            <a:avLst/>
          </a:prstGeom>
          <a:noFill/>
          <a:ln w="9525">
            <a:noFill/>
            <a:miter lim="800000"/>
            <a:headEnd/>
            <a:tailEnd/>
          </a:ln>
        </p:spPr>
        <p:txBody>
          <a:bodyPr>
            <a:spAutoFit/>
          </a:bodyPr>
          <a:lstStyle/>
          <a:p>
            <a:r>
              <a:rPr lang="en-US" sz="3200" b="1"/>
              <a:t>Ohio woman to serve 1 year in trafficking case </a:t>
            </a:r>
          </a:p>
          <a:p>
            <a:endParaRPr lang="en-US" sz="2400" b="1"/>
          </a:p>
          <a:p>
            <a:r>
              <a:rPr lang="en-US" sz="2000"/>
              <a:t>December 17, 2010</a:t>
            </a:r>
          </a:p>
          <a:p>
            <a:endParaRPr lang="en-US" sz="2000"/>
          </a:p>
          <a:p>
            <a:r>
              <a:rPr lang="en-US" sz="2000"/>
              <a:t>COLUMBUS, Ohio (AP) — Federal prosecutors said Maria Terechina was a criminal who helped trick hundreds of Eastern European women into taking hotel jobs in Ohio they couldn't escape because Terechina took their passports and controlled where they lived and how they got around. </a:t>
            </a:r>
          </a:p>
          <a:p>
            <a:endParaRPr lang="en-US" sz="2400"/>
          </a:p>
          <a:p>
            <a:r>
              <a:rPr lang="en-US" sz="1200"/>
              <a:t>http://www.msnbc.msn.com/id/40724612/ns/world_news-europe/</a:t>
            </a:r>
          </a:p>
          <a:p>
            <a:endParaRPr lang="en-US" sz="2400"/>
          </a:p>
          <a:p>
            <a:endParaRPr lang="en-US"/>
          </a:p>
          <a:p>
            <a:endParaRPr lang="en-US"/>
          </a:p>
          <a:p>
            <a:pPr algn="ctr" eaLnBrk="0" hangingPunct="0"/>
            <a:endParaRPr lang="en-US" sz="1200"/>
          </a:p>
        </p:txBody>
      </p:sp>
      <p:sp>
        <p:nvSpPr>
          <p:cNvPr id="22533" name="Slide Number Placeholder 4"/>
          <p:cNvSpPr>
            <a:spLocks noGrp="1"/>
          </p:cNvSpPr>
          <p:nvPr>
            <p:ph type="sldNum" sz="quarter" idx="12"/>
          </p:nvPr>
        </p:nvSpPr>
        <p:spPr>
          <a:noFill/>
        </p:spPr>
        <p:txBody>
          <a:bodyPr/>
          <a:lstStyle/>
          <a:p>
            <a:fld id="{F53DFD16-FCDB-40F2-AB71-99CF1BCE9F0E}" type="slidenum">
              <a:rPr lang="en-US" smtClean="0"/>
              <a:pPr/>
              <a:t>108</a:t>
            </a:fld>
            <a:endParaRPr lang="en-US" smtClean="0"/>
          </a:p>
        </p:txBody>
      </p:sp>
      <p:pic>
        <p:nvPicPr>
          <p:cNvPr id="22534" name="Picture 5" descr="Maria Terechina"/>
          <p:cNvPicPr>
            <a:picLocks noChangeAspect="1" noChangeArrowheads="1"/>
          </p:cNvPicPr>
          <p:nvPr/>
        </p:nvPicPr>
        <p:blipFill>
          <a:blip r:embed="rId4" cstate="screen"/>
          <a:srcRect/>
          <a:stretch>
            <a:fillRect/>
          </a:stretch>
        </p:blipFill>
        <p:spPr bwMode="auto">
          <a:xfrm>
            <a:off x="6019800" y="2286000"/>
            <a:ext cx="1860550" cy="22098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5" descr="Ohio Map">
            <a:hlinkClick r:id="rId3"/>
          </p:cNvPr>
          <p:cNvPicPr>
            <a:picLocks noChangeAspect="1" noChangeArrowheads="1"/>
          </p:cNvPicPr>
          <p:nvPr/>
        </p:nvPicPr>
        <p:blipFill>
          <a:blip r:embed="rId4" cstate="screen"/>
          <a:srcRect l="2577" t="7333" r="2577" b="6178"/>
          <a:stretch>
            <a:fillRect/>
          </a:stretch>
        </p:blipFill>
        <p:spPr bwMode="auto">
          <a:xfrm>
            <a:off x="1406525" y="0"/>
            <a:ext cx="6484938" cy="6858000"/>
          </a:xfrm>
          <a:prstGeom prst="rect">
            <a:avLst/>
          </a:prstGeom>
          <a:noFill/>
          <a:ln w="9525">
            <a:noFill/>
            <a:miter lim="800000"/>
            <a:headEnd/>
            <a:tailEnd/>
          </a:ln>
        </p:spPr>
      </p:pic>
      <p:sp>
        <p:nvSpPr>
          <p:cNvPr id="36867" name="Rectangle 2"/>
          <p:cNvSpPr>
            <a:spLocks noGrp="1" noChangeArrowheads="1"/>
          </p:cNvSpPr>
          <p:nvPr>
            <p:ph type="title"/>
          </p:nvPr>
        </p:nvSpPr>
        <p:spPr/>
        <p:txBody>
          <a:bodyPr/>
          <a:lstStyle/>
          <a:p>
            <a:pPr eaLnBrk="1" hangingPunct="1"/>
            <a:r>
              <a:rPr lang="en-US" smtClean="0"/>
              <a:t>Ohio Headlines</a:t>
            </a:r>
          </a:p>
        </p:txBody>
      </p:sp>
      <p:sp>
        <p:nvSpPr>
          <p:cNvPr id="36868" name="Rectangle 3"/>
          <p:cNvSpPr>
            <a:spLocks noGrp="1" noChangeArrowheads="1"/>
          </p:cNvSpPr>
          <p:nvPr>
            <p:ph type="body" idx="1"/>
          </p:nvPr>
        </p:nvSpPr>
        <p:spPr>
          <a:xfrm>
            <a:off x="457200" y="1295400"/>
            <a:ext cx="8229600" cy="5181600"/>
          </a:xfrm>
        </p:spPr>
        <p:txBody>
          <a:bodyPr/>
          <a:lstStyle/>
          <a:p>
            <a:r>
              <a:rPr lang="en-US" sz="2000" b="1" smtClean="0"/>
              <a:t>Ohio nail salon owner arrested in human trafficking case</a:t>
            </a:r>
            <a:endParaRPr lang="en-US" sz="2000" smtClean="0"/>
          </a:p>
          <a:p>
            <a:pPr>
              <a:buFontTx/>
              <a:buNone/>
            </a:pPr>
            <a:r>
              <a:rPr lang="en-US" sz="2000" smtClean="0"/>
              <a:t>	</a:t>
            </a:r>
            <a:r>
              <a:rPr lang="en-US" sz="1800" smtClean="0"/>
              <a:t>November 23, 2010  </a:t>
            </a:r>
            <a:r>
              <a:rPr lang="en-US" sz="1800" i="1" smtClean="0"/>
              <a:t>The Columbus Dispatch </a:t>
            </a:r>
            <a:endParaRPr lang="en-US" sz="1800" smtClean="0"/>
          </a:p>
          <a:p>
            <a:pPr>
              <a:buFontTx/>
              <a:buNone/>
            </a:pPr>
            <a:r>
              <a:rPr lang="en-US" sz="2000" smtClean="0">
                <a:hlinkClick r:id="rId5"/>
              </a:rPr>
              <a:t>	</a:t>
            </a:r>
            <a:r>
              <a:rPr lang="en-US" sz="1200" smtClean="0">
                <a:hlinkClick r:id="rId5"/>
              </a:rPr>
              <a:t>http://www.dispatch.com/live/content/local_news/stories/2010/11/23/ohio-nail-salon-owner-arrested-in-human-trafficking-case.html</a:t>
            </a:r>
            <a:endParaRPr lang="en-US" sz="1200" smtClean="0"/>
          </a:p>
          <a:p>
            <a:pPr>
              <a:buFontTx/>
              <a:buNone/>
            </a:pPr>
            <a:endParaRPr lang="en-US" sz="1200" smtClean="0"/>
          </a:p>
          <a:p>
            <a:r>
              <a:rPr lang="en-US" sz="2000" b="1" smtClean="0"/>
              <a:t>FBI Cracks Down on Prostitution, Human Trafficking in Cleveland</a:t>
            </a:r>
            <a:endParaRPr lang="en-US" sz="2000" smtClean="0"/>
          </a:p>
          <a:p>
            <a:pPr>
              <a:buFontTx/>
              <a:buNone/>
            </a:pPr>
            <a:r>
              <a:rPr lang="en-US" sz="2000" smtClean="0"/>
              <a:t>	Nov. 8, 2010  Fox 8 News </a:t>
            </a:r>
            <a:br>
              <a:rPr lang="en-US" sz="2000" smtClean="0"/>
            </a:br>
            <a:r>
              <a:rPr lang="en-US" sz="1200" smtClean="0">
                <a:hlinkClick r:id="rId6"/>
              </a:rPr>
              <a:t>http://www.fox8.com/news/wjw-news-prostitution-human-trafficking-cleveland,0,7584379.story</a:t>
            </a:r>
            <a:endParaRPr lang="en-US" sz="1200" smtClean="0"/>
          </a:p>
          <a:p>
            <a:endParaRPr lang="en-US" sz="2000" b="1" smtClean="0"/>
          </a:p>
          <a:p>
            <a:r>
              <a:rPr lang="en-US" sz="2000" b="1" smtClean="0"/>
              <a:t>Nail salons accused of human trafficking</a:t>
            </a:r>
            <a:endParaRPr lang="en-US" sz="2000" smtClean="0"/>
          </a:p>
          <a:p>
            <a:pPr>
              <a:buFontTx/>
              <a:buNone/>
            </a:pPr>
            <a:r>
              <a:rPr lang="en-US" sz="2000" smtClean="0"/>
              <a:t>     </a:t>
            </a:r>
            <a:r>
              <a:rPr lang="en-US" sz="1800" smtClean="0"/>
              <a:t>August 18, 2010  </a:t>
            </a:r>
            <a:r>
              <a:rPr lang="en-US" sz="1800" i="1" smtClean="0"/>
              <a:t>The Columbus Dispatch </a:t>
            </a:r>
            <a:endParaRPr lang="en-US" sz="1800" smtClean="0"/>
          </a:p>
          <a:p>
            <a:pPr>
              <a:buFontTx/>
              <a:buNone/>
            </a:pPr>
            <a:r>
              <a:rPr lang="en-US" sz="2000" smtClean="0">
                <a:hlinkClick r:id="rId7"/>
              </a:rPr>
              <a:t>	</a:t>
            </a:r>
            <a:r>
              <a:rPr lang="en-US" sz="1200" smtClean="0">
                <a:hlinkClick r:id="rId7"/>
              </a:rPr>
              <a:t>http://www.dispatch.com/live/content/local_news/stories/2010/08/18/human-trafficking.html</a:t>
            </a:r>
            <a:endParaRPr lang="en-US" sz="1200" smtClean="0"/>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11"/>
          <p:cNvSpPr>
            <a:spLocks noChangeArrowheads="1"/>
          </p:cNvSpPr>
          <p:nvPr/>
        </p:nvSpPr>
        <p:spPr bwMode="auto">
          <a:xfrm>
            <a:off x="0" y="0"/>
            <a:ext cx="9144000" cy="6858000"/>
          </a:xfrm>
          <a:prstGeom prst="rect">
            <a:avLst/>
          </a:prstGeom>
          <a:solidFill>
            <a:srgbClr val="000000"/>
          </a:solidFill>
          <a:ln w="9525">
            <a:solidFill>
              <a:srgbClr val="000000"/>
            </a:solidFill>
            <a:miter lim="800000"/>
            <a:headEnd/>
            <a:tailEnd/>
          </a:ln>
        </p:spPr>
        <p:txBody>
          <a:bodyPr wrap="none" anchor="ctr"/>
          <a:lstStyle/>
          <a:p>
            <a:endParaRPr lang="en-US"/>
          </a:p>
        </p:txBody>
      </p:sp>
      <p:sp>
        <p:nvSpPr>
          <p:cNvPr id="5123" name="Rectangle 2"/>
          <p:cNvSpPr>
            <a:spLocks noGrp="1" noChangeArrowheads="1"/>
          </p:cNvSpPr>
          <p:nvPr>
            <p:ph type="title" idx="4294967295"/>
          </p:nvPr>
        </p:nvSpPr>
        <p:spPr>
          <a:xfrm>
            <a:off x="0" y="304800"/>
            <a:ext cx="9144000" cy="1146175"/>
          </a:xfrm>
        </p:spPr>
        <p:txBody>
          <a:bodyPr/>
          <a:lstStyle/>
          <a:p>
            <a:pPr algn="l" eaLnBrk="1" hangingPunct="1"/>
            <a:r>
              <a:rPr lang="en-US" sz="4000" b="1" dirty="0" smtClean="0">
                <a:solidFill>
                  <a:schemeClr val="bg1"/>
                </a:solidFill>
              </a:rPr>
              <a:t>Slavery</a:t>
            </a:r>
            <a:r>
              <a:rPr lang="en-US" sz="4000" dirty="0" smtClean="0">
                <a:solidFill>
                  <a:schemeClr val="bg1"/>
                </a:solidFill>
              </a:rPr>
              <a:t>  = people bought and sold        	           and held against their will</a:t>
            </a:r>
          </a:p>
        </p:txBody>
      </p:sp>
      <p:sp>
        <p:nvSpPr>
          <p:cNvPr id="5125" name="Text Box 6"/>
          <p:cNvSpPr txBox="1">
            <a:spLocks noChangeArrowheads="1"/>
          </p:cNvSpPr>
          <p:nvPr/>
        </p:nvSpPr>
        <p:spPr bwMode="auto">
          <a:xfrm>
            <a:off x="304800" y="6248400"/>
            <a:ext cx="3276600" cy="517525"/>
          </a:xfrm>
          <a:prstGeom prst="rect">
            <a:avLst/>
          </a:prstGeom>
          <a:noFill/>
          <a:ln w="9525">
            <a:noFill/>
            <a:miter lim="800000"/>
            <a:headEnd/>
            <a:tailEnd/>
          </a:ln>
        </p:spPr>
        <p:txBody>
          <a:bodyPr>
            <a:spAutoFit/>
          </a:bodyPr>
          <a:lstStyle/>
          <a:p>
            <a:pPr>
              <a:spcBef>
                <a:spcPct val="50000"/>
              </a:spcBef>
            </a:pPr>
            <a:r>
              <a:rPr lang="en-US" sz="1400"/>
              <a:t>US Department of Health and Human Services, ACF, Trafficking Campaign</a:t>
            </a:r>
          </a:p>
        </p:txBody>
      </p:sp>
      <p:pic>
        <p:nvPicPr>
          <p:cNvPr id="5126" name="Picture 9"/>
          <p:cNvPicPr>
            <a:picLocks noChangeAspect="1" noChangeArrowheads="1"/>
          </p:cNvPicPr>
          <p:nvPr/>
        </p:nvPicPr>
        <p:blipFill>
          <a:blip r:embed="rId3" cstate="screen"/>
          <a:srcRect/>
          <a:stretch>
            <a:fillRect/>
          </a:stretch>
        </p:blipFill>
        <p:spPr bwMode="auto">
          <a:xfrm>
            <a:off x="990600" y="2057400"/>
            <a:ext cx="5105400" cy="2962275"/>
          </a:xfrm>
          <a:prstGeom prst="rect">
            <a:avLst/>
          </a:prstGeom>
          <a:solidFill>
            <a:srgbClr val="000000"/>
          </a:solidFill>
          <a:ln w="9525">
            <a:solidFill>
              <a:srgbClr val="000000"/>
            </a:solidFill>
            <a:miter lim="800000"/>
            <a:headEnd/>
            <a:tailEnd/>
          </a:ln>
        </p:spPr>
      </p:pic>
      <p:sp>
        <p:nvSpPr>
          <p:cNvPr id="14" name="Rectangle 2"/>
          <p:cNvSpPr txBox="1">
            <a:spLocks noChangeArrowheads="1"/>
          </p:cNvSpPr>
          <p:nvPr/>
        </p:nvSpPr>
        <p:spPr bwMode="auto">
          <a:xfrm>
            <a:off x="3276600" y="5257800"/>
            <a:ext cx="5867400" cy="1146175"/>
          </a:xfrm>
          <a:prstGeom prst="rect">
            <a:avLst/>
          </a:prstGeom>
          <a:noFill/>
          <a:ln w="9525">
            <a:noFill/>
            <a:miter lim="800000"/>
            <a:headEnd/>
            <a:tailEnd/>
          </a:ln>
        </p:spPr>
        <p:txBody>
          <a:bodyPr anchor="ctr"/>
          <a:lstStyle/>
          <a:p>
            <a:pPr algn="ctr"/>
            <a:r>
              <a:rPr lang="en-US" sz="4000">
                <a:solidFill>
                  <a:schemeClr val="bg1"/>
                </a:solidFill>
              </a:rPr>
              <a:t>Today we call it</a:t>
            </a:r>
          </a:p>
          <a:p>
            <a:pPr algn="ctr"/>
            <a:r>
              <a:rPr lang="en-US" sz="4000">
                <a:solidFill>
                  <a:schemeClr val="bg1"/>
                </a:solidFill>
              </a:rPr>
              <a:t> “</a:t>
            </a:r>
            <a:r>
              <a:rPr lang="en-US" sz="4000" b="1">
                <a:solidFill>
                  <a:schemeClr val="bg1"/>
                </a:solidFill>
              </a:rPr>
              <a:t>human trafficking</a:t>
            </a:r>
            <a:r>
              <a:rPr lang="en-US" sz="4000">
                <a:solidFill>
                  <a:schemeClr val="bg1"/>
                </a:solidFill>
              </a:rPr>
              <a:t>” </a:t>
            </a:r>
          </a:p>
        </p:txBody>
      </p:sp>
      <p:sp>
        <p:nvSpPr>
          <p:cNvPr id="5128" name="Slide Number Placeholder 7"/>
          <p:cNvSpPr>
            <a:spLocks noGrp="1"/>
          </p:cNvSpPr>
          <p:nvPr>
            <p:ph type="sldNum" sz="quarter" idx="12"/>
          </p:nvPr>
        </p:nvSpPr>
        <p:spPr>
          <a:noFill/>
        </p:spPr>
        <p:txBody>
          <a:bodyPr/>
          <a:lstStyle/>
          <a:p>
            <a:fld id="{E15CF404-EB83-41F6-AA0B-8EA4ABCE9851}" type="slidenum">
              <a:rPr lang="en-US" smtClean="0"/>
              <a:pPr/>
              <a:t>11</a:t>
            </a:fld>
            <a:endParaRPr lang="en-US" smtClean="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5" descr="Ohio Map">
            <a:hlinkClick r:id="rId3"/>
          </p:cNvPr>
          <p:cNvPicPr>
            <a:picLocks noChangeAspect="1" noChangeArrowheads="1"/>
          </p:cNvPicPr>
          <p:nvPr/>
        </p:nvPicPr>
        <p:blipFill>
          <a:blip r:embed="rId4" cstate="screen"/>
          <a:srcRect l="2577" t="7333" r="2577" b="6178"/>
          <a:stretch>
            <a:fillRect/>
          </a:stretch>
        </p:blipFill>
        <p:spPr bwMode="auto">
          <a:xfrm>
            <a:off x="1406525" y="0"/>
            <a:ext cx="6484938" cy="6858000"/>
          </a:xfrm>
          <a:prstGeom prst="rect">
            <a:avLst/>
          </a:prstGeom>
          <a:noFill/>
          <a:ln w="9525">
            <a:noFill/>
            <a:miter lim="800000"/>
            <a:headEnd/>
            <a:tailEnd/>
          </a:ln>
        </p:spPr>
      </p:pic>
      <p:sp>
        <p:nvSpPr>
          <p:cNvPr id="37891" name="Rectangle 2"/>
          <p:cNvSpPr>
            <a:spLocks noGrp="1" noChangeArrowheads="1"/>
          </p:cNvSpPr>
          <p:nvPr>
            <p:ph type="title"/>
          </p:nvPr>
        </p:nvSpPr>
        <p:spPr/>
        <p:txBody>
          <a:bodyPr/>
          <a:lstStyle/>
          <a:p>
            <a:pPr eaLnBrk="1" hangingPunct="1"/>
            <a:r>
              <a:rPr lang="en-US" smtClean="0"/>
              <a:t>More Ohio Headlines</a:t>
            </a:r>
          </a:p>
        </p:txBody>
      </p:sp>
      <p:sp>
        <p:nvSpPr>
          <p:cNvPr id="37892" name="Rectangle 3"/>
          <p:cNvSpPr>
            <a:spLocks noGrp="1" noChangeArrowheads="1"/>
          </p:cNvSpPr>
          <p:nvPr>
            <p:ph type="body" idx="1"/>
          </p:nvPr>
        </p:nvSpPr>
        <p:spPr>
          <a:xfrm>
            <a:off x="457200" y="1295400"/>
            <a:ext cx="8229600" cy="5181600"/>
          </a:xfrm>
        </p:spPr>
        <p:txBody>
          <a:bodyPr/>
          <a:lstStyle/>
          <a:p>
            <a:pPr eaLnBrk="1" hangingPunct="1">
              <a:lnSpc>
                <a:spcPct val="80000"/>
              </a:lnSpc>
            </a:pPr>
            <a:r>
              <a:rPr lang="en-US" sz="2000" b="1" smtClean="0"/>
              <a:t>Sheriff fears brothel operation involves human trafficking  </a:t>
            </a:r>
            <a:r>
              <a:rPr lang="en-US" sz="2000" smtClean="0"/>
              <a:t>(Cleveland, August 28, 2008, </a:t>
            </a:r>
            <a:r>
              <a:rPr lang="en-US" sz="2000" i="1" smtClean="0"/>
              <a:t>The Plain Dealer)</a:t>
            </a:r>
          </a:p>
          <a:p>
            <a:pPr eaLnBrk="1" hangingPunct="1">
              <a:lnSpc>
                <a:spcPct val="80000"/>
              </a:lnSpc>
              <a:buFontTx/>
              <a:buNone/>
            </a:pPr>
            <a:endParaRPr lang="en-US" sz="2000" smtClean="0"/>
          </a:p>
          <a:p>
            <a:pPr eaLnBrk="1" hangingPunct="1">
              <a:lnSpc>
                <a:spcPct val="80000"/>
              </a:lnSpc>
            </a:pPr>
            <a:r>
              <a:rPr lang="en-US" sz="2000" b="1" smtClean="0"/>
              <a:t>Pair imprisoned for running teen-prostitution ring   </a:t>
            </a:r>
            <a:r>
              <a:rPr lang="en-US" sz="2000" smtClean="0"/>
              <a:t>(Garfield Hts, July 9, 2007, </a:t>
            </a:r>
            <a:r>
              <a:rPr lang="en-US" sz="2000" i="1" smtClean="0"/>
              <a:t>The Plain Dealer)</a:t>
            </a:r>
          </a:p>
          <a:p>
            <a:pPr eaLnBrk="1" hangingPunct="1">
              <a:lnSpc>
                <a:spcPct val="80000"/>
              </a:lnSpc>
              <a:buFontTx/>
              <a:buNone/>
            </a:pPr>
            <a:endParaRPr lang="en-US" sz="2000" b="1" smtClean="0"/>
          </a:p>
          <a:p>
            <a:pPr eaLnBrk="1" hangingPunct="1">
              <a:lnSpc>
                <a:spcPct val="80000"/>
              </a:lnSpc>
            </a:pPr>
            <a:r>
              <a:rPr lang="en-US" sz="2000" b="1" smtClean="0"/>
              <a:t>Ohio Man Arrested, Charged with Attempting to Purchase Two Children for Sexual Torture </a:t>
            </a:r>
            <a:r>
              <a:rPr lang="en-US" sz="2000" smtClean="0"/>
              <a:t>(July 25, 2007, News Release – Office of the Attorney General of Florida)</a:t>
            </a:r>
          </a:p>
          <a:p>
            <a:pPr eaLnBrk="1" hangingPunct="1">
              <a:lnSpc>
                <a:spcPct val="80000"/>
              </a:lnSpc>
              <a:buFontTx/>
              <a:buNone/>
            </a:pPr>
            <a:endParaRPr lang="en-US" sz="2000" b="1" smtClean="0"/>
          </a:p>
          <a:p>
            <a:pPr eaLnBrk="1" hangingPunct="1">
              <a:lnSpc>
                <a:spcPct val="80000"/>
              </a:lnSpc>
            </a:pPr>
            <a:r>
              <a:rPr lang="en-US" sz="2000" b="1" smtClean="0"/>
              <a:t>Slavery In Ohio: Coalition to combat human trafficking </a:t>
            </a:r>
            <a:r>
              <a:rPr lang="en-US" sz="2000" smtClean="0"/>
              <a:t>(July 31, 2007, </a:t>
            </a:r>
            <a:r>
              <a:rPr lang="en-US" sz="2000" i="1" smtClean="0"/>
              <a:t>The Columbus Dispatch</a:t>
            </a:r>
            <a:r>
              <a:rPr lang="en-US" sz="2000" smtClean="0"/>
              <a:t>)</a:t>
            </a:r>
            <a:r>
              <a:rPr lang="en-US" sz="2000" i="1" smtClean="0"/>
              <a:t> </a:t>
            </a:r>
            <a:r>
              <a:rPr lang="en-US" sz="2000" smtClean="0"/>
              <a:t>When a woman was jailed after a recent fight, authorities uncovered allegations of a more horrific crime. The young woman said she had been lured from her homeland for what she thought was a visit -- only to be forced into domestic servitude…</a:t>
            </a:r>
          </a:p>
          <a:p>
            <a:pPr eaLnBrk="1" hangingPunct="1">
              <a:lnSpc>
                <a:spcPct val="80000"/>
              </a:lnSpc>
              <a:buFontTx/>
              <a:buNone/>
            </a:pPr>
            <a:r>
              <a:rPr lang="en-US" sz="2000" smtClean="0"/>
              <a:t> </a:t>
            </a:r>
            <a:endParaRPr lang="en-US" sz="2000" b="1" smtClean="0"/>
          </a:p>
          <a:p>
            <a:pPr eaLnBrk="1" hangingPunct="1">
              <a:lnSpc>
                <a:spcPct val="80000"/>
              </a:lnSpc>
              <a:buFontTx/>
              <a:buNone/>
            </a:pPr>
            <a:endParaRPr lang="en-US" sz="2000" smtClean="0"/>
          </a:p>
        </p:txBody>
      </p:sp>
    </p:spTree>
  </p:cSld>
  <p:clrMapOvr>
    <a:masterClrMapping/>
  </p:clrMapOvr>
  <p:transition/>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5" descr="j0178586"/>
          <p:cNvPicPr>
            <a:picLocks noChangeAspect="1" noChangeArrowheads="1"/>
          </p:cNvPicPr>
          <p:nvPr/>
        </p:nvPicPr>
        <p:blipFill>
          <a:blip r:embed="rId3" cstate="screen">
            <a:lum bright="70000" contrast="-70000"/>
          </a:blip>
          <a:srcRect/>
          <a:stretch>
            <a:fillRect/>
          </a:stretch>
        </p:blipFill>
        <p:spPr bwMode="auto">
          <a:xfrm>
            <a:off x="3886200" y="1752600"/>
            <a:ext cx="5257800" cy="3733800"/>
          </a:xfrm>
          <a:prstGeom prst="rect">
            <a:avLst/>
          </a:prstGeom>
          <a:noFill/>
          <a:ln w="9525">
            <a:noFill/>
            <a:miter lim="800000"/>
            <a:headEnd/>
            <a:tailEnd/>
          </a:ln>
        </p:spPr>
      </p:pic>
      <p:sp>
        <p:nvSpPr>
          <p:cNvPr id="40963" name="Title 1"/>
          <p:cNvSpPr>
            <a:spLocks noGrp="1"/>
          </p:cNvSpPr>
          <p:nvPr>
            <p:ph type="title"/>
          </p:nvPr>
        </p:nvSpPr>
        <p:spPr>
          <a:xfrm>
            <a:off x="457200" y="274638"/>
            <a:ext cx="8229600" cy="1554162"/>
          </a:xfrm>
        </p:spPr>
        <p:txBody>
          <a:bodyPr/>
          <a:lstStyle/>
          <a:p>
            <a:r>
              <a:rPr lang="en-US" b="1" i="1" dirty="0" smtClean="0"/>
              <a:t/>
            </a:r>
            <a:br>
              <a:rPr lang="en-US" b="1" i="1" dirty="0" smtClean="0"/>
            </a:br>
            <a:r>
              <a:rPr lang="en-US" b="1" i="1" dirty="0" smtClean="0"/>
              <a:t/>
            </a:r>
            <a:br>
              <a:rPr lang="en-US" b="1" i="1" dirty="0" smtClean="0"/>
            </a:br>
            <a:r>
              <a:rPr lang="en-US" b="1" i="1" dirty="0" smtClean="0"/>
              <a:t>Ohio Trafficking in Persons Commission  </a:t>
            </a:r>
            <a:r>
              <a:rPr lang="en-US" sz="1200" b="1" i="1" dirty="0" smtClean="0"/>
              <a:t/>
            </a:r>
            <a:br>
              <a:rPr lang="en-US" sz="1200" b="1" i="1" dirty="0" smtClean="0"/>
            </a:br>
            <a:r>
              <a:rPr lang="en-US" sz="2000" b="1" i="1" dirty="0" smtClean="0"/>
              <a:t>Created July 2009</a:t>
            </a:r>
            <a:r>
              <a:rPr lang="en-US" b="1" i="1" dirty="0" smtClean="0"/>
              <a:t/>
            </a:r>
            <a:br>
              <a:rPr lang="en-US" b="1" i="1" dirty="0" smtClean="0"/>
            </a:br>
            <a:r>
              <a:rPr lang="en-US" b="1" i="1" dirty="0" smtClean="0"/>
              <a:t>  </a:t>
            </a:r>
            <a:r>
              <a:rPr lang="en-US" sz="1100" b="1" i="1" dirty="0" smtClean="0"/>
              <a:t/>
            </a:r>
            <a:br>
              <a:rPr lang="en-US" sz="1100" b="1" i="1" dirty="0" smtClean="0"/>
            </a:br>
            <a:r>
              <a:rPr lang="en-US" b="1" i="1" dirty="0" smtClean="0"/>
              <a:t> </a:t>
            </a:r>
            <a:endParaRPr lang="en-US" dirty="0" smtClean="0"/>
          </a:p>
        </p:txBody>
      </p:sp>
      <p:pic>
        <p:nvPicPr>
          <p:cNvPr id="40964" name="Picture 1029"/>
          <p:cNvPicPr>
            <a:picLocks noChangeAspect="1" noChangeArrowheads="1"/>
          </p:cNvPicPr>
          <p:nvPr/>
        </p:nvPicPr>
        <p:blipFill>
          <a:blip r:embed="rId4" cstate="screen">
            <a:lum bright="70000" contrast="-70000"/>
          </a:blip>
          <a:srcRect/>
          <a:stretch>
            <a:fillRect/>
          </a:stretch>
        </p:blipFill>
        <p:spPr bwMode="auto">
          <a:xfrm>
            <a:off x="-23813" y="5526088"/>
            <a:ext cx="9164638" cy="1331912"/>
          </a:xfrm>
          <a:prstGeom prst="rect">
            <a:avLst/>
          </a:prstGeom>
          <a:noFill/>
          <a:ln w="9525">
            <a:noFill/>
            <a:miter lim="800000"/>
            <a:headEnd/>
            <a:tailEnd/>
          </a:ln>
        </p:spPr>
      </p:pic>
      <p:pic>
        <p:nvPicPr>
          <p:cNvPr id="6" name="Picture 4" descr="http://ts4.mm.bing.net/images/thumbnail.aspx?q=989523944795&amp;id=f15579fbfba7a9977993a909e837daa2&amp;url=http%3a%2f%2fmedicaldude.com%2fwp-content%2fuploads%2f2010%2f11%2fabuse_0-1.jpg"/>
          <p:cNvPicPr>
            <a:picLocks noChangeAspect="1" noChangeArrowheads="1"/>
          </p:cNvPicPr>
          <p:nvPr/>
        </p:nvPicPr>
        <p:blipFill>
          <a:blip r:embed="rId5" cstate="screen"/>
          <a:srcRect/>
          <a:stretch>
            <a:fillRect/>
          </a:stretch>
        </p:blipFill>
        <p:spPr bwMode="auto">
          <a:xfrm>
            <a:off x="1752600" y="2214674"/>
            <a:ext cx="6019800" cy="3977370"/>
          </a:xfrm>
          <a:prstGeom prst="rect">
            <a:avLst/>
          </a:prstGeom>
          <a:noFill/>
        </p:spPr>
      </p:pic>
    </p:spTree>
    <p:extLst>
      <p:ext uri="{BB962C8B-B14F-4D97-AF65-F5344CB8AC3E}">
        <p14:creationId xmlns:p14="http://schemas.microsoft.com/office/powerpoint/2010/main" val="4233512126"/>
      </p:ext>
    </p:extLst>
  </p:cSld>
  <p:clrMapOvr>
    <a:masterClrMapping/>
  </p:clrMapOvr>
  <p:transition/>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5" descr="Ohio Map">
            <a:hlinkClick r:id="rId3"/>
          </p:cNvPr>
          <p:cNvPicPr>
            <a:picLocks noChangeAspect="1" noChangeArrowheads="1"/>
          </p:cNvPicPr>
          <p:nvPr/>
        </p:nvPicPr>
        <p:blipFill>
          <a:blip r:embed="rId4" cstate="screen"/>
          <a:srcRect l="2577" t="7333" r="2577" b="6178"/>
          <a:stretch>
            <a:fillRect/>
          </a:stretch>
        </p:blipFill>
        <p:spPr bwMode="auto">
          <a:xfrm>
            <a:off x="609600" y="0"/>
            <a:ext cx="7848600" cy="6858000"/>
          </a:xfrm>
          <a:prstGeom prst="rect">
            <a:avLst/>
          </a:prstGeom>
          <a:noFill/>
          <a:ln w="9525">
            <a:noFill/>
            <a:miter lim="800000"/>
            <a:headEnd/>
            <a:tailEnd/>
          </a:ln>
        </p:spPr>
      </p:pic>
      <p:sp>
        <p:nvSpPr>
          <p:cNvPr id="46083" name="Title 1"/>
          <p:cNvSpPr>
            <a:spLocks noGrp="1"/>
          </p:cNvSpPr>
          <p:nvPr>
            <p:ph type="title"/>
          </p:nvPr>
        </p:nvSpPr>
        <p:spPr>
          <a:xfrm>
            <a:off x="457200" y="0"/>
            <a:ext cx="8229600" cy="914400"/>
          </a:xfrm>
        </p:spPr>
        <p:txBody>
          <a:bodyPr/>
          <a:lstStyle/>
          <a:p>
            <a:r>
              <a:rPr lang="en-US" sz="5400" b="1" i="1" smtClean="0">
                <a:latin typeface="Times New Roman" pitchFamily="18" charset="0"/>
                <a:cs typeface="Times New Roman" pitchFamily="18" charset="0"/>
              </a:rPr>
              <a:t>OHIO</a:t>
            </a:r>
          </a:p>
        </p:txBody>
      </p:sp>
      <p:sp>
        <p:nvSpPr>
          <p:cNvPr id="46084" name="Content Placeholder 2"/>
          <p:cNvSpPr>
            <a:spLocks noGrp="1"/>
          </p:cNvSpPr>
          <p:nvPr>
            <p:ph idx="1"/>
          </p:nvPr>
        </p:nvSpPr>
        <p:spPr>
          <a:xfrm>
            <a:off x="304800" y="1066800"/>
            <a:ext cx="8382000" cy="5059363"/>
          </a:xfrm>
        </p:spPr>
        <p:txBody>
          <a:bodyPr/>
          <a:lstStyle/>
          <a:p>
            <a:pPr>
              <a:buFont typeface="Wingdings" pitchFamily="2" charset="2"/>
              <a:buNone/>
            </a:pPr>
            <a:r>
              <a:rPr lang="en-US" sz="3600" i="1" smtClean="0"/>
              <a:t>    Created two new criminal offenses:</a:t>
            </a:r>
          </a:p>
          <a:p>
            <a:pPr lvl="1">
              <a:buFont typeface="Wingdings" pitchFamily="2" charset="2"/>
              <a:buNone/>
            </a:pPr>
            <a:r>
              <a:rPr lang="en-US" i="1" smtClean="0"/>
              <a:t> </a:t>
            </a:r>
          </a:p>
          <a:p>
            <a:pPr lvl="1">
              <a:buFont typeface="Wingdings" pitchFamily="2" charset="2"/>
              <a:buNone/>
            </a:pPr>
            <a:r>
              <a:rPr lang="en-US" b="1" i="1" smtClean="0"/>
              <a:t>Trafficking in persons </a:t>
            </a:r>
            <a:r>
              <a:rPr lang="en-US" i="1" smtClean="0"/>
              <a:t>– Felony 2</a:t>
            </a:r>
          </a:p>
          <a:p>
            <a:pPr lvl="1">
              <a:buFont typeface="Wingdings" pitchFamily="2" charset="2"/>
              <a:buNone/>
            </a:pPr>
            <a:r>
              <a:rPr lang="en-US" i="1" smtClean="0"/>
              <a:t>		     Ohio Revised Code 2905.32</a:t>
            </a:r>
          </a:p>
          <a:p>
            <a:pPr lvl="1">
              <a:buFont typeface="Wingdings" pitchFamily="2" charset="2"/>
              <a:buNone/>
            </a:pPr>
            <a:r>
              <a:rPr lang="en-US" i="1" smtClean="0"/>
              <a:t> </a:t>
            </a:r>
          </a:p>
          <a:p>
            <a:pPr lvl="1">
              <a:buFont typeface="Wingdings" pitchFamily="2" charset="2"/>
              <a:buNone/>
            </a:pPr>
            <a:r>
              <a:rPr lang="en-US" b="1" i="1" smtClean="0"/>
              <a:t>Unlawful conduct with respect to documents</a:t>
            </a:r>
          </a:p>
          <a:p>
            <a:pPr lvl="1">
              <a:buFont typeface="Wingdings" pitchFamily="2" charset="2"/>
              <a:buNone/>
            </a:pPr>
            <a:r>
              <a:rPr lang="en-US" i="1" smtClean="0"/>
              <a:t>			– Felony 3</a:t>
            </a:r>
          </a:p>
          <a:p>
            <a:pPr lvl="1">
              <a:buFont typeface="Wingdings" pitchFamily="2" charset="2"/>
              <a:buNone/>
            </a:pPr>
            <a:r>
              <a:rPr lang="en-US" i="1" smtClean="0"/>
              <a:t>		      Ohio Revised Code 2905.33</a:t>
            </a:r>
          </a:p>
          <a:p>
            <a:endParaRPr lang="en-US" smtClean="0"/>
          </a:p>
        </p:txBody>
      </p:sp>
    </p:spTree>
    <p:extLst>
      <p:ext uri="{BB962C8B-B14F-4D97-AF65-F5344CB8AC3E}">
        <p14:creationId xmlns:p14="http://schemas.microsoft.com/office/powerpoint/2010/main" val="3748260288"/>
      </p:ext>
    </p:extLst>
  </p:cSld>
  <p:clrMapOvr>
    <a:masterClrMapping/>
  </p:clrMapOvr>
  <p:transition/>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5" descr="Ohio Map">
            <a:hlinkClick r:id="rId3"/>
          </p:cNvPr>
          <p:cNvPicPr>
            <a:picLocks noChangeAspect="1" noChangeArrowheads="1"/>
          </p:cNvPicPr>
          <p:nvPr/>
        </p:nvPicPr>
        <p:blipFill>
          <a:blip r:embed="rId4" cstate="screen"/>
          <a:srcRect l="2577" t="7333" r="2577" b="6178"/>
          <a:stretch>
            <a:fillRect/>
          </a:stretch>
        </p:blipFill>
        <p:spPr bwMode="auto">
          <a:xfrm>
            <a:off x="609600" y="0"/>
            <a:ext cx="7848600" cy="6858000"/>
          </a:xfrm>
          <a:prstGeom prst="rect">
            <a:avLst/>
          </a:prstGeom>
          <a:noFill/>
          <a:ln w="9525">
            <a:noFill/>
            <a:miter lim="800000"/>
            <a:headEnd/>
            <a:tailEnd/>
          </a:ln>
        </p:spPr>
      </p:pic>
      <p:sp>
        <p:nvSpPr>
          <p:cNvPr id="47107" name="Title 1"/>
          <p:cNvSpPr>
            <a:spLocks noGrp="1"/>
          </p:cNvSpPr>
          <p:nvPr>
            <p:ph type="title"/>
          </p:nvPr>
        </p:nvSpPr>
        <p:spPr>
          <a:xfrm>
            <a:off x="457200" y="0"/>
            <a:ext cx="8229600" cy="914400"/>
          </a:xfrm>
        </p:spPr>
        <p:txBody>
          <a:bodyPr/>
          <a:lstStyle/>
          <a:p>
            <a:r>
              <a:rPr lang="en-US" sz="5400" b="1" i="1" smtClean="0">
                <a:latin typeface="Times New Roman" pitchFamily="18" charset="0"/>
                <a:cs typeface="Times New Roman" pitchFamily="18" charset="0"/>
              </a:rPr>
              <a:t>OHIO</a:t>
            </a:r>
          </a:p>
        </p:txBody>
      </p:sp>
      <p:sp>
        <p:nvSpPr>
          <p:cNvPr id="30724" name="Content Placeholder 2"/>
          <p:cNvSpPr>
            <a:spLocks noGrp="1"/>
          </p:cNvSpPr>
          <p:nvPr>
            <p:ph idx="1"/>
          </p:nvPr>
        </p:nvSpPr>
        <p:spPr>
          <a:xfrm>
            <a:off x="304800" y="990600"/>
            <a:ext cx="8382000" cy="5135563"/>
          </a:xfrm>
        </p:spPr>
        <p:txBody>
          <a:bodyPr/>
          <a:lstStyle/>
          <a:p>
            <a:pPr>
              <a:buFontTx/>
              <a:buNone/>
              <a:defRPr/>
            </a:pPr>
            <a:r>
              <a:rPr lang="en-US" sz="3600" i="1" dirty="0" smtClean="0"/>
              <a:t>	  </a:t>
            </a:r>
          </a:p>
          <a:p>
            <a:pPr>
              <a:buFontTx/>
              <a:buNone/>
              <a:defRPr/>
            </a:pPr>
            <a:r>
              <a:rPr lang="en-US" sz="3600" i="1" dirty="0" smtClean="0"/>
              <a:t>	  </a:t>
            </a:r>
            <a:r>
              <a:rPr lang="en-US" sz="2800" i="1" dirty="0" smtClean="0"/>
              <a:t>New law addresses labor and sex trafficking. </a:t>
            </a:r>
            <a:endParaRPr lang="en-US" sz="1200" i="1" dirty="0" smtClean="0"/>
          </a:p>
          <a:p>
            <a:pPr marL="0" indent="0">
              <a:spcBef>
                <a:spcPts val="0"/>
              </a:spcBef>
              <a:buFontTx/>
              <a:buNone/>
              <a:defRPr/>
            </a:pPr>
            <a:endParaRPr lang="en-US" sz="1200" i="1" dirty="0" smtClean="0"/>
          </a:p>
          <a:p>
            <a:pPr marL="0" indent="0">
              <a:spcBef>
                <a:spcPts val="0"/>
              </a:spcBef>
              <a:buFontTx/>
              <a:buNone/>
              <a:defRPr/>
            </a:pPr>
            <a:r>
              <a:rPr lang="en-US" sz="1200" i="1" dirty="0" smtClean="0"/>
              <a:t>              </a:t>
            </a:r>
          </a:p>
          <a:p>
            <a:pPr marL="0" indent="0">
              <a:spcBef>
                <a:spcPts val="0"/>
              </a:spcBef>
              <a:buFontTx/>
              <a:buNone/>
              <a:defRPr/>
            </a:pPr>
            <a:r>
              <a:rPr lang="en-US" sz="1200" i="1" dirty="0" smtClean="0"/>
              <a:t>              </a:t>
            </a:r>
          </a:p>
          <a:p>
            <a:pPr marL="0" indent="0">
              <a:spcBef>
                <a:spcPts val="0"/>
              </a:spcBef>
              <a:buFontTx/>
              <a:buNone/>
              <a:defRPr/>
            </a:pPr>
            <a:r>
              <a:rPr lang="en-US" sz="1200" i="1" dirty="0" smtClean="0"/>
              <a:t>              </a:t>
            </a:r>
            <a:r>
              <a:rPr lang="en-US" sz="2800" i="1" dirty="0" smtClean="0"/>
              <a:t>Defines Involuntary servitude: </a:t>
            </a:r>
          </a:p>
          <a:p>
            <a:pPr marL="0" indent="0">
              <a:spcBef>
                <a:spcPts val="0"/>
              </a:spcBef>
              <a:buFontTx/>
              <a:buNone/>
              <a:defRPr/>
            </a:pPr>
            <a:r>
              <a:rPr lang="en-US" sz="2800" i="1" dirty="0" smtClean="0"/>
              <a:t>	“being compelled to perform labor or </a:t>
            </a:r>
          </a:p>
          <a:p>
            <a:pPr marL="0" indent="0">
              <a:spcBef>
                <a:spcPts val="0"/>
              </a:spcBef>
              <a:buFontTx/>
              <a:buNone/>
              <a:defRPr/>
            </a:pPr>
            <a:r>
              <a:rPr lang="en-US" sz="2800" i="1" dirty="0" smtClean="0"/>
              <a:t>	services for another against one’s will.”</a:t>
            </a:r>
            <a:r>
              <a:rPr lang="en-US" sz="3600" i="1" dirty="0" smtClean="0"/>
              <a:t> </a:t>
            </a:r>
          </a:p>
          <a:p>
            <a:pPr marL="0" indent="0">
              <a:spcBef>
                <a:spcPts val="0"/>
              </a:spcBef>
              <a:buFontTx/>
              <a:buNone/>
              <a:defRPr/>
            </a:pPr>
            <a:r>
              <a:rPr lang="en-US" sz="3600" i="1" dirty="0" smtClean="0"/>
              <a:t>						</a:t>
            </a:r>
            <a:r>
              <a:rPr lang="en-US" sz="1200" i="1" dirty="0" smtClean="0"/>
              <a:t>ORC 2905.31</a:t>
            </a:r>
          </a:p>
          <a:p>
            <a:pPr marL="0" indent="0">
              <a:spcBef>
                <a:spcPts val="0"/>
              </a:spcBef>
              <a:buFont typeface="Wingdings" pitchFamily="2" charset="2"/>
              <a:buNone/>
              <a:defRPr/>
            </a:pPr>
            <a:endParaRPr lang="en-US" sz="1200" i="1" dirty="0" smtClean="0"/>
          </a:p>
          <a:p>
            <a:pPr marL="0" indent="0">
              <a:spcBef>
                <a:spcPts val="0"/>
              </a:spcBef>
              <a:buFont typeface="Wingdings" pitchFamily="2" charset="2"/>
              <a:buNone/>
              <a:defRPr/>
            </a:pPr>
            <a:endParaRPr lang="en-US" sz="1200" i="1" dirty="0" smtClean="0"/>
          </a:p>
          <a:p>
            <a:pPr marL="0" indent="0">
              <a:spcBef>
                <a:spcPts val="0"/>
              </a:spcBef>
              <a:buFont typeface="Wingdings" pitchFamily="2" charset="2"/>
              <a:buNone/>
              <a:defRPr/>
            </a:pPr>
            <a:r>
              <a:rPr lang="en-US" sz="1200" i="1" dirty="0" smtClean="0"/>
              <a:t>             </a:t>
            </a:r>
          </a:p>
          <a:p>
            <a:pPr marL="0" indent="0">
              <a:spcBef>
                <a:spcPts val="0"/>
              </a:spcBef>
              <a:buFont typeface="Wingdings" pitchFamily="2" charset="2"/>
              <a:buNone/>
              <a:defRPr/>
            </a:pPr>
            <a:r>
              <a:rPr lang="en-US" sz="1200" i="1" dirty="0" smtClean="0"/>
              <a:t>	</a:t>
            </a:r>
          </a:p>
          <a:p>
            <a:pPr marL="0" indent="0">
              <a:spcBef>
                <a:spcPts val="0"/>
              </a:spcBef>
              <a:buFont typeface="Wingdings" pitchFamily="2" charset="2"/>
              <a:buNone/>
              <a:defRPr/>
            </a:pPr>
            <a:endParaRPr lang="en-US" sz="1200" i="1" dirty="0" smtClean="0"/>
          </a:p>
          <a:p>
            <a:pPr>
              <a:buFont typeface="Wingdings" pitchFamily="2" charset="2"/>
              <a:buNone/>
              <a:defRPr/>
            </a:pPr>
            <a:endParaRPr lang="en-US" sz="1200" i="1" dirty="0" smtClean="0"/>
          </a:p>
          <a:p>
            <a:pPr>
              <a:buFont typeface="Wingdings" pitchFamily="2" charset="2"/>
              <a:buNone/>
              <a:defRPr/>
            </a:pPr>
            <a:r>
              <a:rPr lang="en-US" sz="1200" i="1" dirty="0" smtClean="0"/>
              <a:t>	</a:t>
            </a:r>
          </a:p>
          <a:p>
            <a:pPr lvl="1">
              <a:buFont typeface="Wingdings" pitchFamily="2" charset="2"/>
              <a:buNone/>
              <a:defRPr/>
            </a:pPr>
            <a:r>
              <a:rPr lang="en-US" i="1" dirty="0" smtClean="0"/>
              <a:t> </a:t>
            </a:r>
          </a:p>
          <a:p>
            <a:pPr lvl="1">
              <a:buFont typeface="Wingdings" pitchFamily="2" charset="2"/>
              <a:buNone/>
              <a:defRPr/>
            </a:pPr>
            <a:endParaRPr lang="en-US" dirty="0" smtClean="0"/>
          </a:p>
        </p:txBody>
      </p:sp>
    </p:spTree>
    <p:extLst>
      <p:ext uri="{BB962C8B-B14F-4D97-AF65-F5344CB8AC3E}">
        <p14:creationId xmlns:p14="http://schemas.microsoft.com/office/powerpoint/2010/main" val="2840481569"/>
      </p:ext>
    </p:extLst>
  </p:cSld>
  <p:clrMapOvr>
    <a:masterClrMapping/>
  </p:clrMapOvr>
  <p:transition/>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010" name="Group 6"/>
          <p:cNvGrpSpPr>
            <a:grpSpLocks/>
          </p:cNvGrpSpPr>
          <p:nvPr/>
        </p:nvGrpSpPr>
        <p:grpSpPr bwMode="auto">
          <a:xfrm>
            <a:off x="-1588" y="3175"/>
            <a:ext cx="9145588" cy="6851650"/>
            <a:chOff x="-1" y="2"/>
            <a:chExt cx="5761" cy="4316"/>
          </a:xfrm>
        </p:grpSpPr>
        <p:pic>
          <p:nvPicPr>
            <p:cNvPr id="43013" name="Picture 12" descr="j0262788"/>
            <p:cNvPicPr>
              <a:picLocks noChangeAspect="1" noChangeArrowheads="1"/>
            </p:cNvPicPr>
            <p:nvPr/>
          </p:nvPicPr>
          <p:blipFill>
            <a:blip r:embed="rId3" cstate="screen">
              <a:lum bright="70000" contrast="-70000"/>
            </a:blip>
            <a:srcRect/>
            <a:stretch>
              <a:fillRect/>
            </a:stretch>
          </p:blipFill>
          <p:spPr bwMode="auto">
            <a:xfrm>
              <a:off x="3840" y="24"/>
              <a:ext cx="1920" cy="1744"/>
            </a:xfrm>
            <a:prstGeom prst="rect">
              <a:avLst/>
            </a:prstGeom>
            <a:noFill/>
            <a:ln w="9525">
              <a:noFill/>
              <a:miter lim="800000"/>
              <a:headEnd/>
              <a:tailEnd/>
            </a:ln>
          </p:spPr>
        </p:pic>
        <p:pic>
          <p:nvPicPr>
            <p:cNvPr id="43014" name="Picture 2"/>
            <p:cNvPicPr>
              <a:picLocks noChangeAspect="1" noChangeArrowheads="1"/>
            </p:cNvPicPr>
            <p:nvPr/>
          </p:nvPicPr>
          <p:blipFill>
            <a:blip r:embed="rId4" cstate="screen">
              <a:lum bright="70000" contrast="-70000"/>
            </a:blip>
            <a:srcRect/>
            <a:stretch>
              <a:fillRect/>
            </a:stretch>
          </p:blipFill>
          <p:spPr bwMode="auto">
            <a:xfrm>
              <a:off x="3" y="2"/>
              <a:ext cx="1498" cy="2062"/>
            </a:xfrm>
            <a:prstGeom prst="rect">
              <a:avLst/>
            </a:prstGeom>
            <a:noFill/>
            <a:ln w="9525">
              <a:noFill/>
              <a:miter lim="800000"/>
              <a:headEnd/>
              <a:tailEnd/>
            </a:ln>
          </p:spPr>
        </p:pic>
        <p:pic>
          <p:nvPicPr>
            <p:cNvPr id="43015" name="Picture 6"/>
            <p:cNvPicPr>
              <a:picLocks noChangeAspect="1" noChangeArrowheads="1"/>
            </p:cNvPicPr>
            <p:nvPr/>
          </p:nvPicPr>
          <p:blipFill>
            <a:blip r:embed="rId5" cstate="screen">
              <a:lum bright="70000" contrast="-70000"/>
            </a:blip>
            <a:srcRect/>
            <a:stretch>
              <a:fillRect/>
            </a:stretch>
          </p:blipFill>
          <p:spPr bwMode="auto">
            <a:xfrm>
              <a:off x="-1" y="3481"/>
              <a:ext cx="5759" cy="837"/>
            </a:xfrm>
            <a:prstGeom prst="rect">
              <a:avLst/>
            </a:prstGeom>
            <a:noFill/>
            <a:ln w="9525">
              <a:noFill/>
              <a:miter lim="800000"/>
              <a:headEnd/>
              <a:tailEnd/>
            </a:ln>
          </p:spPr>
        </p:pic>
        <p:pic>
          <p:nvPicPr>
            <p:cNvPr id="43016" name="Picture 7" descr="j0262669"/>
            <p:cNvPicPr>
              <a:picLocks noChangeAspect="1" noChangeArrowheads="1"/>
            </p:cNvPicPr>
            <p:nvPr/>
          </p:nvPicPr>
          <p:blipFill>
            <a:blip r:embed="rId6" cstate="screen">
              <a:lum bright="70000" contrast="-70000"/>
            </a:blip>
            <a:srcRect/>
            <a:stretch>
              <a:fillRect/>
            </a:stretch>
          </p:blipFill>
          <p:spPr bwMode="auto">
            <a:xfrm>
              <a:off x="2688" y="1872"/>
              <a:ext cx="2160" cy="1520"/>
            </a:xfrm>
            <a:prstGeom prst="rect">
              <a:avLst/>
            </a:prstGeom>
            <a:noFill/>
            <a:ln w="9525">
              <a:noFill/>
              <a:miter lim="800000"/>
              <a:headEnd/>
              <a:tailEnd/>
            </a:ln>
          </p:spPr>
        </p:pic>
        <p:pic>
          <p:nvPicPr>
            <p:cNvPr id="43017" name="Picture 8" descr="j0227710"/>
            <p:cNvPicPr>
              <a:picLocks noChangeAspect="1" noChangeArrowheads="1"/>
            </p:cNvPicPr>
            <p:nvPr/>
          </p:nvPicPr>
          <p:blipFill>
            <a:blip r:embed="rId7" cstate="screen">
              <a:lum bright="70000" contrast="-70000"/>
            </a:blip>
            <a:srcRect/>
            <a:stretch>
              <a:fillRect/>
            </a:stretch>
          </p:blipFill>
          <p:spPr bwMode="auto">
            <a:xfrm>
              <a:off x="4128" y="1760"/>
              <a:ext cx="1632" cy="1696"/>
            </a:xfrm>
            <a:prstGeom prst="rect">
              <a:avLst/>
            </a:prstGeom>
            <a:noFill/>
            <a:ln w="9525">
              <a:noFill/>
              <a:miter lim="800000"/>
              <a:headEnd/>
              <a:tailEnd/>
            </a:ln>
          </p:spPr>
        </p:pic>
        <p:pic>
          <p:nvPicPr>
            <p:cNvPr id="43018" name="Picture 9" descr="j0262786"/>
            <p:cNvPicPr>
              <a:picLocks noChangeAspect="1" noChangeArrowheads="1"/>
            </p:cNvPicPr>
            <p:nvPr/>
          </p:nvPicPr>
          <p:blipFill>
            <a:blip r:embed="rId8" cstate="screen">
              <a:lum bright="70000" contrast="-70000"/>
            </a:blip>
            <a:srcRect/>
            <a:stretch>
              <a:fillRect/>
            </a:stretch>
          </p:blipFill>
          <p:spPr bwMode="auto">
            <a:xfrm>
              <a:off x="1536" y="1776"/>
              <a:ext cx="1180" cy="1728"/>
            </a:xfrm>
            <a:prstGeom prst="rect">
              <a:avLst/>
            </a:prstGeom>
            <a:noFill/>
            <a:ln w="9525">
              <a:noFill/>
              <a:miter lim="800000"/>
              <a:headEnd/>
              <a:tailEnd/>
            </a:ln>
          </p:spPr>
        </p:pic>
        <p:pic>
          <p:nvPicPr>
            <p:cNvPr id="43019" name="Picture 10" descr="j0178413"/>
            <p:cNvPicPr>
              <a:picLocks noChangeAspect="1" noChangeArrowheads="1"/>
            </p:cNvPicPr>
            <p:nvPr/>
          </p:nvPicPr>
          <p:blipFill>
            <a:blip r:embed="rId9" cstate="screen">
              <a:lum bright="70000" contrast="-70000"/>
            </a:blip>
            <a:srcRect/>
            <a:stretch>
              <a:fillRect/>
            </a:stretch>
          </p:blipFill>
          <p:spPr bwMode="auto">
            <a:xfrm>
              <a:off x="0" y="2070"/>
              <a:ext cx="1536" cy="1445"/>
            </a:xfrm>
            <a:prstGeom prst="rect">
              <a:avLst/>
            </a:prstGeom>
            <a:noFill/>
            <a:ln w="9525">
              <a:noFill/>
              <a:miter lim="800000"/>
              <a:headEnd/>
              <a:tailEnd/>
            </a:ln>
          </p:spPr>
        </p:pic>
      </p:grpSp>
      <p:sp>
        <p:nvSpPr>
          <p:cNvPr id="43011" name="Rectangle 1"/>
          <p:cNvSpPr>
            <a:spLocks noChangeArrowheads="1"/>
          </p:cNvSpPr>
          <p:nvPr/>
        </p:nvSpPr>
        <p:spPr bwMode="auto">
          <a:xfrm>
            <a:off x="152400" y="533400"/>
            <a:ext cx="8763000" cy="1477963"/>
          </a:xfrm>
          <a:prstGeom prst="rect">
            <a:avLst/>
          </a:prstGeom>
          <a:noFill/>
          <a:ln w="9525">
            <a:noFill/>
            <a:miter lim="800000"/>
            <a:headEnd/>
            <a:tailEnd/>
          </a:ln>
        </p:spPr>
        <p:txBody>
          <a:bodyPr>
            <a:spAutoFit/>
          </a:bodyPr>
          <a:lstStyle/>
          <a:p>
            <a:pPr algn="ctr"/>
            <a:r>
              <a:rPr lang="en-US" sz="2400" b="1">
                <a:solidFill>
                  <a:srgbClr val="000000"/>
                </a:solidFill>
              </a:rPr>
              <a:t>Research and Analysis Subcommittee</a:t>
            </a:r>
          </a:p>
          <a:p>
            <a:pPr algn="ctr"/>
            <a:r>
              <a:rPr lang="en-US" sz="2400" b="1">
                <a:solidFill>
                  <a:srgbClr val="000000"/>
                </a:solidFill>
              </a:rPr>
              <a:t>Ohio Trafficking in Persons Study Commission</a:t>
            </a:r>
          </a:p>
          <a:p>
            <a:pPr algn="ctr"/>
            <a:r>
              <a:rPr lang="en-US" sz="2400" b="1" i="1">
                <a:solidFill>
                  <a:srgbClr val="0070C0"/>
                </a:solidFill>
              </a:rPr>
              <a:t>Report on the Prevalence of Human Trafficking in Ohio</a:t>
            </a:r>
          </a:p>
          <a:p>
            <a:pPr algn="ctr"/>
            <a:r>
              <a:rPr lang="en-US" b="1">
                <a:solidFill>
                  <a:srgbClr val="000000"/>
                </a:solidFill>
              </a:rPr>
              <a:t>February 2010</a:t>
            </a:r>
          </a:p>
        </p:txBody>
      </p:sp>
      <p:sp>
        <p:nvSpPr>
          <p:cNvPr id="43012" name="TextBox 2"/>
          <p:cNvSpPr txBox="1">
            <a:spLocks noChangeArrowheads="1"/>
          </p:cNvSpPr>
          <p:nvPr/>
        </p:nvSpPr>
        <p:spPr bwMode="auto">
          <a:xfrm>
            <a:off x="228600" y="1981200"/>
            <a:ext cx="8610600" cy="4432300"/>
          </a:xfrm>
          <a:prstGeom prst="rect">
            <a:avLst/>
          </a:prstGeom>
          <a:noFill/>
          <a:ln w="9525">
            <a:noFill/>
            <a:miter lim="800000"/>
            <a:headEnd/>
            <a:tailEnd/>
          </a:ln>
        </p:spPr>
        <p:txBody>
          <a:bodyPr>
            <a:spAutoFit/>
          </a:bodyPr>
          <a:lstStyle/>
          <a:p>
            <a:endParaRPr lang="en-US" sz="2400" b="1" i="1">
              <a:solidFill>
                <a:srgbClr val="000000"/>
              </a:solidFill>
              <a:latin typeface="Times New Roman" pitchFamily="18" charset="0"/>
              <a:cs typeface="Times New Roman" pitchFamily="18" charset="0"/>
            </a:endParaRPr>
          </a:p>
          <a:p>
            <a:r>
              <a:rPr lang="en-US" sz="2400" b="1" i="1">
                <a:solidFill>
                  <a:srgbClr val="000000"/>
                </a:solidFill>
                <a:latin typeface="Times New Roman" pitchFamily="18" charset="0"/>
                <a:cs typeface="Times New Roman" pitchFamily="18" charset="0"/>
              </a:rPr>
              <a:t>Factors Which May Increase Risk to Youth in Ohio</a:t>
            </a:r>
          </a:p>
          <a:p>
            <a:endParaRPr lang="en-US">
              <a:solidFill>
                <a:srgbClr val="000000"/>
              </a:solidFill>
            </a:endParaRPr>
          </a:p>
          <a:p>
            <a:pPr lvl="1">
              <a:buFont typeface="Wingdings" pitchFamily="2" charset="2"/>
              <a:buChar char="§"/>
            </a:pPr>
            <a:r>
              <a:rPr lang="en-US" sz="2400" i="1">
                <a:solidFill>
                  <a:srgbClr val="000000"/>
                </a:solidFill>
              </a:rPr>
              <a:t>Ohio’s weak response to child sex trafficking victims</a:t>
            </a:r>
          </a:p>
          <a:p>
            <a:pPr>
              <a:buFont typeface="Wingdings" pitchFamily="2" charset="2"/>
              <a:buChar char="§"/>
            </a:pPr>
            <a:endParaRPr lang="en-US" sz="2400" i="1">
              <a:solidFill>
                <a:srgbClr val="000000"/>
              </a:solidFill>
            </a:endParaRPr>
          </a:p>
          <a:p>
            <a:pPr lvl="1">
              <a:buFont typeface="Wingdings" pitchFamily="2" charset="2"/>
              <a:buChar char="§"/>
            </a:pPr>
            <a:r>
              <a:rPr lang="en-US" sz="2400" i="1">
                <a:solidFill>
                  <a:srgbClr val="000000"/>
                </a:solidFill>
              </a:rPr>
              <a:t>First responders in Ohio are unaware and unprepared 	and services are insufficient</a:t>
            </a:r>
          </a:p>
          <a:p>
            <a:pPr>
              <a:buFont typeface="Wingdings" pitchFamily="2" charset="2"/>
              <a:buChar char="§"/>
            </a:pPr>
            <a:endParaRPr lang="en-US" sz="2400" i="1">
              <a:solidFill>
                <a:srgbClr val="000000"/>
              </a:solidFill>
            </a:endParaRPr>
          </a:p>
          <a:p>
            <a:pPr lvl="1">
              <a:buFont typeface="Wingdings" pitchFamily="2" charset="2"/>
              <a:buChar char="§"/>
            </a:pPr>
            <a:r>
              <a:rPr lang="en-US" sz="2400" i="1">
                <a:solidFill>
                  <a:srgbClr val="000000"/>
                </a:solidFill>
              </a:rPr>
              <a:t>Customers who purchase youth are rarely prosecuted  	and traffickers suffer minimal consequences</a:t>
            </a:r>
          </a:p>
          <a:p>
            <a:pPr>
              <a:buFont typeface="Wingdings" pitchFamily="2" charset="2"/>
              <a:buChar char="§"/>
            </a:pPr>
            <a:endParaRPr lang="en-US" sz="2400" i="1">
              <a:solidFill>
                <a:srgbClr val="000000"/>
              </a:solidFill>
            </a:endParaRPr>
          </a:p>
          <a:p>
            <a:pPr lvl="1">
              <a:buFont typeface="Wingdings" pitchFamily="2" charset="2"/>
              <a:buChar char="§"/>
            </a:pPr>
            <a:r>
              <a:rPr lang="en-US" sz="2400" i="1">
                <a:solidFill>
                  <a:srgbClr val="000000"/>
                </a:solidFill>
              </a:rPr>
              <a:t>The high rates of vulnerable youth in Ohio.</a:t>
            </a:r>
          </a:p>
        </p:txBody>
      </p:sp>
    </p:spTree>
    <p:extLst>
      <p:ext uri="{BB962C8B-B14F-4D97-AF65-F5344CB8AC3E}">
        <p14:creationId xmlns:p14="http://schemas.microsoft.com/office/powerpoint/2010/main" val="471937138"/>
      </p:ext>
    </p:extLst>
  </p:cSld>
  <p:clrMapOvr>
    <a:masterClrMapping/>
  </p:clrMapOvr>
  <p:transition/>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A855826E-CF11-4C09-8C62-7B6851EE3D96}" type="slidenum">
              <a:rPr lang="en-US" smtClean="0"/>
              <a:pPr>
                <a:defRPr/>
              </a:pPr>
              <a:t>115</a:t>
            </a:fld>
            <a:endParaRPr lang="en-US" dirty="0"/>
          </a:p>
        </p:txBody>
      </p:sp>
      <p:sp>
        <p:nvSpPr>
          <p:cNvPr id="5" name="Rectangle 4"/>
          <p:cNvSpPr/>
          <p:nvPr/>
        </p:nvSpPr>
        <p:spPr>
          <a:xfrm>
            <a:off x="5943600" y="5562600"/>
            <a:ext cx="2971800" cy="553998"/>
          </a:xfrm>
          <a:prstGeom prst="rect">
            <a:avLst/>
          </a:prstGeom>
        </p:spPr>
        <p:txBody>
          <a:bodyPr wrap="square">
            <a:spAutoFit/>
          </a:bodyPr>
          <a:lstStyle/>
          <a:p>
            <a:r>
              <a:rPr lang="en-US" sz="1000" dirty="0"/>
              <a:t>Richard </a:t>
            </a:r>
            <a:r>
              <a:rPr lang="en-US" sz="1000" dirty="0" err="1"/>
              <a:t>Cordray</a:t>
            </a:r>
            <a:r>
              <a:rPr lang="en-US" sz="1000" dirty="0"/>
              <a:t> - Ohio Attorney General </a:t>
            </a:r>
            <a:br>
              <a:rPr lang="en-US" sz="1000" dirty="0"/>
            </a:br>
            <a:r>
              <a:rPr lang="en-US" sz="1000" dirty="0"/>
              <a:t>Ohio Trafficking In Persons Study Commission </a:t>
            </a:r>
            <a:br>
              <a:rPr lang="en-US" sz="1000" dirty="0"/>
            </a:br>
            <a:r>
              <a:rPr lang="en-US" sz="1000" dirty="0"/>
              <a:t>2010 Year End Report December 15, 2010 </a:t>
            </a:r>
          </a:p>
        </p:txBody>
      </p:sp>
      <p:sp>
        <p:nvSpPr>
          <p:cNvPr id="7" name="Rectangle 6"/>
          <p:cNvSpPr/>
          <p:nvPr/>
        </p:nvSpPr>
        <p:spPr>
          <a:xfrm>
            <a:off x="381000" y="304800"/>
            <a:ext cx="8534400" cy="2954655"/>
          </a:xfrm>
          <a:prstGeom prst="rect">
            <a:avLst/>
          </a:prstGeom>
        </p:spPr>
        <p:txBody>
          <a:bodyPr wrap="square">
            <a:spAutoFit/>
          </a:bodyPr>
          <a:lstStyle/>
          <a:p>
            <a:pPr lvl="0"/>
            <a:r>
              <a:rPr lang="en-US" sz="2800" b="1" dirty="0">
                <a:solidFill>
                  <a:srgbClr val="000000"/>
                </a:solidFill>
                <a:latin typeface="ff3"/>
              </a:rPr>
              <a:t>Summary of Sub-Committee Findings and Recommendations: </a:t>
            </a:r>
            <a:r>
              <a:rPr lang="en-US" sz="2800" b="1" dirty="0" smtClean="0">
                <a:solidFill>
                  <a:srgbClr val="000000"/>
                </a:solidFill>
                <a:latin typeface="ff3"/>
              </a:rPr>
              <a:t/>
            </a:r>
            <a:br>
              <a:rPr lang="en-US" sz="2800" b="1" dirty="0" smtClean="0">
                <a:solidFill>
                  <a:srgbClr val="000000"/>
                </a:solidFill>
                <a:latin typeface="ff3"/>
              </a:rPr>
            </a:br>
            <a:r>
              <a:rPr lang="en-US" sz="2800" b="1" dirty="0">
                <a:solidFill>
                  <a:srgbClr val="0070C0"/>
                </a:solidFill>
                <a:latin typeface="ff3"/>
              </a:rPr>
              <a:t>Victim Services and Safe </a:t>
            </a:r>
            <a:r>
              <a:rPr lang="en-US" sz="2800" b="1" dirty="0" smtClean="0">
                <a:solidFill>
                  <a:srgbClr val="0070C0"/>
                </a:solidFill>
                <a:latin typeface="ff3"/>
              </a:rPr>
              <a:t>Locations sub-committee</a:t>
            </a:r>
            <a:br>
              <a:rPr lang="en-US" sz="2800" b="1" dirty="0" smtClean="0">
                <a:solidFill>
                  <a:srgbClr val="0070C0"/>
                </a:solidFill>
                <a:latin typeface="ff3"/>
              </a:rPr>
            </a:br>
            <a:endParaRPr lang="en-US" sz="2800" b="1" dirty="0" smtClean="0">
              <a:solidFill>
                <a:srgbClr val="0070C0"/>
              </a:solidFill>
              <a:latin typeface="ff3"/>
            </a:endParaRPr>
          </a:p>
          <a:p>
            <a:pPr lvl="0"/>
            <a:endParaRPr lang="en-US" sz="2800" b="1" dirty="0">
              <a:solidFill>
                <a:srgbClr val="0070C0"/>
              </a:solidFill>
              <a:latin typeface="ff3"/>
            </a:endParaRPr>
          </a:p>
          <a:p>
            <a:endParaRPr lang="en-US" dirty="0"/>
          </a:p>
        </p:txBody>
      </p:sp>
      <p:sp>
        <p:nvSpPr>
          <p:cNvPr id="8" name="Rectangle 7"/>
          <p:cNvSpPr/>
          <p:nvPr/>
        </p:nvSpPr>
        <p:spPr>
          <a:xfrm>
            <a:off x="381000" y="2146280"/>
            <a:ext cx="8382000" cy="3970318"/>
          </a:xfrm>
          <a:prstGeom prst="rect">
            <a:avLst/>
          </a:prstGeom>
        </p:spPr>
        <p:txBody>
          <a:bodyPr wrap="square">
            <a:spAutoFit/>
          </a:bodyPr>
          <a:lstStyle/>
          <a:p>
            <a:r>
              <a:rPr lang="en-US" sz="3600" dirty="0">
                <a:latin typeface="ff7"/>
              </a:rPr>
              <a:t>In a survey of over 200 social service organizations, only five </a:t>
            </a:r>
            <a:r>
              <a:rPr lang="en-US" sz="3600" dirty="0" smtClean="0">
                <a:latin typeface="ff7"/>
              </a:rPr>
              <a:t>reported providing </a:t>
            </a:r>
            <a:r>
              <a:rPr lang="en-US" sz="3600" dirty="0">
                <a:latin typeface="ff7"/>
              </a:rPr>
              <a:t>any human trafficking specific assistance. </a:t>
            </a:r>
            <a:r>
              <a:rPr lang="en-US" sz="3600" dirty="0" smtClean="0">
                <a:latin typeface="ff7"/>
              </a:rPr>
              <a:t> </a:t>
            </a:r>
            <a:r>
              <a:rPr lang="en-US" sz="2400" dirty="0" smtClean="0">
                <a:solidFill>
                  <a:srgbClr val="FF0000"/>
                </a:solidFill>
                <a:latin typeface="ff7"/>
              </a:rPr>
              <a:t>(10 beds in Ohio for rescued victims)</a:t>
            </a:r>
            <a:r>
              <a:rPr lang="en-US" sz="3600" dirty="0" smtClean="0">
                <a:latin typeface="ff7"/>
              </a:rPr>
              <a:t/>
            </a:r>
            <a:br>
              <a:rPr lang="en-US" sz="3600" dirty="0" smtClean="0">
                <a:latin typeface="ff7"/>
              </a:rPr>
            </a:br>
            <a:r>
              <a:rPr lang="en-US" sz="3600" dirty="0" smtClean="0">
                <a:latin typeface="ff7"/>
              </a:rPr>
              <a:t>The </a:t>
            </a:r>
            <a:r>
              <a:rPr lang="en-US" sz="3600" dirty="0">
                <a:latin typeface="ff7"/>
              </a:rPr>
              <a:t>sub-committee recommended a number of ways to fill the service gaps including:</a:t>
            </a:r>
            <a:endParaRPr lang="en-US" sz="3600" dirty="0"/>
          </a:p>
        </p:txBody>
      </p:sp>
    </p:spTree>
    <p:extLst>
      <p:ext uri="{BB962C8B-B14F-4D97-AF65-F5344CB8AC3E}">
        <p14:creationId xmlns:p14="http://schemas.microsoft.com/office/powerpoint/2010/main" val="3960383799"/>
      </p:ext>
    </p:extLst>
  </p:cSld>
  <p:clrMapOvr>
    <a:masterClrMapping/>
  </p:clrMapOvr>
  <p:transition/>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6667F025-D2BA-43C6-B3DB-A94F81453602}" type="slidenum">
              <a:rPr lang="en-US" smtClean="0"/>
              <a:pPr>
                <a:defRPr/>
              </a:pPr>
              <a:t>116</a:t>
            </a:fld>
            <a:endParaRPr lang="en-US"/>
          </a:p>
        </p:txBody>
      </p:sp>
      <p:sp>
        <p:nvSpPr>
          <p:cNvPr id="3" name="TextBox 2"/>
          <p:cNvSpPr txBox="1"/>
          <p:nvPr/>
        </p:nvSpPr>
        <p:spPr>
          <a:xfrm>
            <a:off x="304800" y="152400"/>
            <a:ext cx="8641533" cy="6555641"/>
          </a:xfrm>
          <a:prstGeom prst="rect">
            <a:avLst/>
          </a:prstGeom>
          <a:noFill/>
        </p:spPr>
        <p:txBody>
          <a:bodyPr wrap="none" rtlCol="0">
            <a:spAutoFit/>
          </a:bodyPr>
          <a:lstStyle/>
          <a:p>
            <a:r>
              <a:rPr lang="en-US" sz="2800" dirty="0" smtClean="0">
                <a:solidFill>
                  <a:srgbClr val="FF0000"/>
                </a:solidFill>
              </a:rPr>
              <a:t>Train “what to look for” in detecting human trafficking:</a:t>
            </a:r>
          </a:p>
          <a:p>
            <a:endParaRPr lang="en-US" sz="2800" dirty="0" smtClean="0"/>
          </a:p>
          <a:p>
            <a:r>
              <a:rPr lang="en-US" sz="2800" dirty="0" smtClean="0"/>
              <a:t>Police</a:t>
            </a:r>
            <a:br>
              <a:rPr lang="en-US" sz="2800" dirty="0" smtClean="0"/>
            </a:br>
            <a:r>
              <a:rPr lang="en-US" sz="2800" dirty="0" smtClean="0"/>
              <a:t>Firemen</a:t>
            </a:r>
          </a:p>
          <a:p>
            <a:r>
              <a:rPr lang="en-US" sz="2800" dirty="0" smtClean="0"/>
              <a:t>Housing Inspectors</a:t>
            </a:r>
          </a:p>
          <a:p>
            <a:r>
              <a:rPr lang="en-US" sz="2800" dirty="0" smtClean="0"/>
              <a:t>Health Inspectors</a:t>
            </a:r>
          </a:p>
          <a:p>
            <a:r>
              <a:rPr lang="en-US" sz="2800" dirty="0" smtClean="0"/>
              <a:t>Zoning Inspectors</a:t>
            </a:r>
          </a:p>
          <a:p>
            <a:r>
              <a:rPr lang="en-US" sz="2800" dirty="0" smtClean="0"/>
              <a:t>Plumbers</a:t>
            </a:r>
          </a:p>
          <a:p>
            <a:r>
              <a:rPr lang="en-US" sz="2800" dirty="0" smtClean="0"/>
              <a:t>Electricians</a:t>
            </a:r>
          </a:p>
          <a:p>
            <a:endParaRPr lang="en-US" sz="2800" dirty="0" smtClean="0"/>
          </a:p>
          <a:p>
            <a:r>
              <a:rPr lang="en-US" sz="2800" dirty="0" smtClean="0">
                <a:solidFill>
                  <a:srgbClr val="FF0000"/>
                </a:solidFill>
              </a:rPr>
              <a:t>Train students about human trafficking:</a:t>
            </a:r>
          </a:p>
          <a:p>
            <a:r>
              <a:rPr lang="en-US" sz="2800" dirty="0" smtClean="0"/>
              <a:t>Elementary schools</a:t>
            </a:r>
            <a:br>
              <a:rPr lang="en-US" sz="2800" dirty="0" smtClean="0"/>
            </a:br>
            <a:r>
              <a:rPr lang="en-US" sz="2800" dirty="0" smtClean="0"/>
              <a:t>Junior High School</a:t>
            </a:r>
          </a:p>
          <a:p>
            <a:r>
              <a:rPr lang="en-US" sz="2800" dirty="0" smtClean="0"/>
              <a:t>High School</a:t>
            </a:r>
          </a:p>
          <a:p>
            <a:r>
              <a:rPr lang="en-US" sz="2800" dirty="0" smtClean="0"/>
              <a:t>College</a:t>
            </a:r>
            <a:endParaRPr lang="en-US" sz="2800" dirty="0"/>
          </a:p>
        </p:txBody>
      </p:sp>
    </p:spTree>
  </p:cSld>
  <p:clrMapOvr>
    <a:masterClrMapping/>
  </p:clrMapOvr>
  <p:transition/>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descr="C:\Documents and Settings\kwalsh\Local Settings\Temporary Internet Files\Content.IE5\XF38IIAV\MP900285135[1].jpg"/>
          <p:cNvPicPr>
            <a:picLocks noChangeAspect="1" noChangeArrowheads="1"/>
          </p:cNvPicPr>
          <p:nvPr/>
        </p:nvPicPr>
        <p:blipFill>
          <a:blip r:embed="rId3" cstate="screen"/>
          <a:srcRect/>
          <a:stretch>
            <a:fillRect/>
          </a:stretch>
        </p:blipFill>
        <p:spPr bwMode="auto">
          <a:xfrm>
            <a:off x="5715000" y="3048000"/>
            <a:ext cx="2971800" cy="3657600"/>
          </a:xfrm>
          <a:prstGeom prst="rect">
            <a:avLst/>
          </a:prstGeom>
          <a:noFill/>
          <a:ln w="9525">
            <a:noFill/>
            <a:miter lim="800000"/>
            <a:headEnd/>
            <a:tailEnd/>
          </a:ln>
        </p:spPr>
      </p:pic>
      <p:sp>
        <p:nvSpPr>
          <p:cNvPr id="44035" name="Rectangle 1"/>
          <p:cNvSpPr>
            <a:spLocks noChangeArrowheads="1"/>
          </p:cNvSpPr>
          <p:nvPr/>
        </p:nvSpPr>
        <p:spPr bwMode="auto">
          <a:xfrm>
            <a:off x="609600" y="381000"/>
            <a:ext cx="8001000" cy="830263"/>
          </a:xfrm>
          <a:prstGeom prst="rect">
            <a:avLst/>
          </a:prstGeom>
          <a:noFill/>
          <a:ln w="9525">
            <a:noFill/>
            <a:miter lim="800000"/>
            <a:headEnd/>
            <a:tailEnd/>
          </a:ln>
        </p:spPr>
        <p:txBody>
          <a:bodyPr>
            <a:spAutoFit/>
          </a:bodyPr>
          <a:lstStyle/>
          <a:p>
            <a:pPr algn="ctr"/>
            <a:r>
              <a:rPr lang="en-US" sz="2400" b="1" i="1" dirty="0">
                <a:solidFill>
                  <a:srgbClr val="0070C0"/>
                </a:solidFill>
              </a:rPr>
              <a:t>Victim Assistance and Safe Locations Subcommittee</a:t>
            </a:r>
          </a:p>
          <a:p>
            <a:pPr algn="ctr"/>
            <a:r>
              <a:rPr lang="en-US" sz="2400" b="1" i="1" dirty="0">
                <a:solidFill>
                  <a:srgbClr val="0070C0"/>
                </a:solidFill>
              </a:rPr>
              <a:t>Ohio Trafficking in Persons Study Commission</a:t>
            </a:r>
          </a:p>
        </p:txBody>
      </p:sp>
      <p:sp>
        <p:nvSpPr>
          <p:cNvPr id="44036" name="Rectangle 3"/>
          <p:cNvSpPr>
            <a:spLocks noChangeArrowheads="1"/>
          </p:cNvSpPr>
          <p:nvPr/>
        </p:nvSpPr>
        <p:spPr bwMode="auto">
          <a:xfrm>
            <a:off x="228600" y="1219200"/>
            <a:ext cx="8763000" cy="5324475"/>
          </a:xfrm>
          <a:prstGeom prst="rect">
            <a:avLst/>
          </a:prstGeom>
          <a:noFill/>
          <a:ln w="9525">
            <a:noFill/>
            <a:miter lim="800000"/>
            <a:headEnd/>
            <a:tailEnd/>
          </a:ln>
        </p:spPr>
        <p:txBody>
          <a:bodyPr>
            <a:spAutoFit/>
          </a:bodyPr>
          <a:lstStyle/>
          <a:p>
            <a:pPr algn="ctr"/>
            <a:r>
              <a:rPr lang="en-US" sz="2400" b="1" i="1" dirty="0" smtClean="0">
                <a:solidFill>
                  <a:srgbClr val="C00000"/>
                </a:solidFill>
              </a:rPr>
              <a:t>Summary of Key </a:t>
            </a:r>
            <a:r>
              <a:rPr lang="en-US" sz="2400" b="1" i="1" dirty="0">
                <a:solidFill>
                  <a:srgbClr val="C00000"/>
                </a:solidFill>
              </a:rPr>
              <a:t>Findings - June 2010</a:t>
            </a:r>
          </a:p>
          <a:p>
            <a:pPr algn="ctr"/>
            <a:endParaRPr lang="en-US" sz="2400" b="1" dirty="0">
              <a:solidFill>
                <a:srgbClr val="000000"/>
              </a:solidFill>
            </a:endParaRPr>
          </a:p>
          <a:p>
            <a:pPr>
              <a:buFont typeface="Arial" charset="0"/>
              <a:buChar char="•"/>
            </a:pPr>
            <a:r>
              <a:rPr lang="en-US" sz="2400" b="1" dirty="0">
                <a:solidFill>
                  <a:srgbClr val="000000"/>
                </a:solidFill>
              </a:rPr>
              <a:t>Overwhelming lack of education re: identification, 	needs of trafficked persons and response protocols.</a:t>
            </a:r>
          </a:p>
          <a:p>
            <a:pPr>
              <a:buFont typeface="Arial" charset="0"/>
              <a:buChar char="•"/>
            </a:pPr>
            <a:endParaRPr lang="en-US" sz="2400" b="1" dirty="0">
              <a:solidFill>
                <a:srgbClr val="000000"/>
              </a:solidFill>
            </a:endParaRPr>
          </a:p>
          <a:p>
            <a:pPr>
              <a:buFont typeface="Arial" charset="0"/>
              <a:buChar char="•"/>
            </a:pPr>
            <a:r>
              <a:rPr lang="en-US" sz="2400" b="1" dirty="0">
                <a:solidFill>
                  <a:srgbClr val="000000"/>
                </a:solidFill>
              </a:rPr>
              <a:t>Not enough Ohio service providers equipped to meet 	specific needs of HT victims.</a:t>
            </a:r>
          </a:p>
          <a:p>
            <a:pPr>
              <a:buFont typeface="Arial" charset="0"/>
              <a:buChar char="•"/>
            </a:pPr>
            <a:endParaRPr lang="en-US" sz="2400" b="1" dirty="0">
              <a:solidFill>
                <a:srgbClr val="000000"/>
              </a:solidFill>
            </a:endParaRPr>
          </a:p>
          <a:p>
            <a:pPr>
              <a:buFont typeface="Arial" charset="0"/>
              <a:buChar char="•"/>
            </a:pPr>
            <a:r>
              <a:rPr lang="en-US" sz="2400" b="1" dirty="0">
                <a:solidFill>
                  <a:srgbClr val="000000"/>
                </a:solidFill>
              </a:rPr>
              <a:t>Two types of barriers: </a:t>
            </a:r>
          </a:p>
          <a:p>
            <a:r>
              <a:rPr lang="en-US" sz="2400" b="1" dirty="0">
                <a:solidFill>
                  <a:srgbClr val="000000"/>
                </a:solidFill>
              </a:rPr>
              <a:t>	Provider and client based.</a:t>
            </a:r>
          </a:p>
          <a:p>
            <a:pPr>
              <a:buFont typeface="Arial" charset="0"/>
              <a:buChar char="•"/>
            </a:pPr>
            <a:endParaRPr lang="en-US" sz="2400" b="1" dirty="0">
              <a:solidFill>
                <a:srgbClr val="000000"/>
              </a:solidFill>
            </a:endParaRPr>
          </a:p>
          <a:p>
            <a:pPr>
              <a:buFont typeface="Arial" charset="0"/>
              <a:buChar char="•"/>
            </a:pPr>
            <a:r>
              <a:rPr lang="en-US" sz="2400" b="1" dirty="0">
                <a:solidFill>
                  <a:srgbClr val="000000"/>
                </a:solidFill>
              </a:rPr>
              <a:t>Need multidisciplinary collaboration </a:t>
            </a:r>
          </a:p>
          <a:p>
            <a:r>
              <a:rPr lang="en-US" sz="2400" b="1" dirty="0">
                <a:solidFill>
                  <a:srgbClr val="000000"/>
                </a:solidFill>
              </a:rPr>
              <a:t>	to effectively meet needs of </a:t>
            </a:r>
          </a:p>
          <a:p>
            <a:r>
              <a:rPr lang="en-US" sz="2400" b="1" dirty="0">
                <a:solidFill>
                  <a:srgbClr val="000000"/>
                </a:solidFill>
              </a:rPr>
              <a:t>	trafficked persons in Ohio.</a:t>
            </a:r>
          </a:p>
        </p:txBody>
      </p:sp>
    </p:spTree>
    <p:extLst>
      <p:ext uri="{BB962C8B-B14F-4D97-AF65-F5344CB8AC3E}">
        <p14:creationId xmlns:p14="http://schemas.microsoft.com/office/powerpoint/2010/main" val="599799231"/>
      </p:ext>
    </p:extLst>
  </p:cSld>
  <p:clrMapOvr>
    <a:masterClrMapping/>
  </p:clrMapOvr>
  <p:transition/>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4" descr="usaMAP"/>
          <p:cNvPicPr>
            <a:picLocks noChangeAspect="1" noChangeArrowheads="1"/>
          </p:cNvPicPr>
          <p:nvPr/>
        </p:nvPicPr>
        <p:blipFill>
          <a:blip r:embed="rId3" cstate="screen">
            <a:lum bright="70000" contrast="-70000"/>
          </a:blip>
          <a:srcRect/>
          <a:stretch>
            <a:fillRect/>
          </a:stretch>
        </p:blipFill>
        <p:spPr bwMode="auto">
          <a:xfrm>
            <a:off x="0" y="381000"/>
            <a:ext cx="9144000" cy="5791200"/>
          </a:xfrm>
          <a:prstGeom prst="rect">
            <a:avLst/>
          </a:prstGeom>
          <a:noFill/>
          <a:ln w="9525">
            <a:noFill/>
            <a:miter lim="800000"/>
            <a:headEnd/>
            <a:tailEnd/>
          </a:ln>
        </p:spPr>
      </p:pic>
      <p:sp>
        <p:nvSpPr>
          <p:cNvPr id="39939" name="Title 1"/>
          <p:cNvSpPr>
            <a:spLocks noGrp="1"/>
          </p:cNvSpPr>
          <p:nvPr>
            <p:ph type="ctrTitle" idx="4294967295"/>
          </p:nvPr>
        </p:nvSpPr>
        <p:spPr>
          <a:xfrm>
            <a:off x="228600" y="228600"/>
            <a:ext cx="8686800" cy="1600200"/>
          </a:xfrm>
        </p:spPr>
        <p:txBody>
          <a:bodyPr/>
          <a:lstStyle/>
          <a:p>
            <a:pPr eaLnBrk="1" hangingPunct="1"/>
            <a:r>
              <a:rPr lang="en-US" sz="4000" b="1" smtClean="0"/>
              <a:t>State Laws Against                      Human Trafficking</a:t>
            </a:r>
          </a:p>
        </p:txBody>
      </p:sp>
      <p:sp>
        <p:nvSpPr>
          <p:cNvPr id="43012" name="Subtitle 2"/>
          <p:cNvSpPr>
            <a:spLocks noGrp="1"/>
          </p:cNvSpPr>
          <p:nvPr>
            <p:ph type="subTitle" idx="4294967295"/>
          </p:nvPr>
        </p:nvSpPr>
        <p:spPr>
          <a:xfrm>
            <a:off x="533400" y="2133600"/>
            <a:ext cx="8229600" cy="4267200"/>
          </a:xfrm>
        </p:spPr>
        <p:txBody>
          <a:bodyPr/>
          <a:lstStyle/>
          <a:p>
            <a:pPr marL="0" indent="0" eaLnBrk="1" hangingPunct="1">
              <a:spcBef>
                <a:spcPts val="0"/>
              </a:spcBef>
              <a:buFont typeface="Arial" pitchFamily="34" charset="0"/>
              <a:buChar char="•"/>
              <a:defRPr/>
            </a:pPr>
            <a:r>
              <a:rPr lang="en-US" i="1" dirty="0" smtClean="0"/>
              <a:t>  </a:t>
            </a:r>
            <a:r>
              <a:rPr lang="en-US" sz="2800" i="1" dirty="0" smtClean="0"/>
              <a:t>Criminal Provisions    45 States  </a:t>
            </a:r>
          </a:p>
          <a:p>
            <a:pPr eaLnBrk="1" hangingPunct="1">
              <a:spcBef>
                <a:spcPts val="0"/>
              </a:spcBef>
              <a:defRPr/>
            </a:pPr>
            <a:endParaRPr lang="en-US" sz="2800" i="1" dirty="0" smtClean="0"/>
          </a:p>
          <a:p>
            <a:pPr eaLnBrk="1" hangingPunct="1">
              <a:spcBef>
                <a:spcPts val="0"/>
              </a:spcBef>
              <a:defRPr/>
            </a:pPr>
            <a:r>
              <a:rPr lang="en-US" sz="2800" i="1" dirty="0" smtClean="0"/>
              <a:t>Victim Protection   22 States</a:t>
            </a:r>
          </a:p>
          <a:p>
            <a:pPr eaLnBrk="1" hangingPunct="1">
              <a:spcBef>
                <a:spcPts val="0"/>
              </a:spcBef>
              <a:defRPr/>
            </a:pPr>
            <a:endParaRPr lang="en-US" sz="2800" i="1" dirty="0" smtClean="0"/>
          </a:p>
          <a:p>
            <a:pPr eaLnBrk="1" hangingPunct="1">
              <a:spcBef>
                <a:spcPts val="0"/>
              </a:spcBef>
              <a:defRPr/>
            </a:pPr>
            <a:r>
              <a:rPr lang="en-US" sz="2800" i="1" dirty="0" smtClean="0"/>
              <a:t>Law Enforcement Training   12 States</a:t>
            </a:r>
          </a:p>
          <a:p>
            <a:pPr eaLnBrk="1" hangingPunct="1">
              <a:spcBef>
                <a:spcPts val="0"/>
              </a:spcBef>
              <a:defRPr/>
            </a:pPr>
            <a:endParaRPr lang="en-US" sz="2800" i="1" dirty="0" smtClean="0"/>
          </a:p>
          <a:p>
            <a:pPr eaLnBrk="1" hangingPunct="1">
              <a:spcBef>
                <a:spcPts val="0"/>
              </a:spcBef>
              <a:defRPr/>
            </a:pPr>
            <a:r>
              <a:rPr lang="en-US" sz="2800" i="1" dirty="0" smtClean="0"/>
              <a:t>Statewide Task Force on Trafficking  13 States</a:t>
            </a:r>
          </a:p>
          <a:p>
            <a:pPr eaLnBrk="1" hangingPunct="1">
              <a:spcBef>
                <a:spcPts val="0"/>
              </a:spcBef>
              <a:buFontTx/>
              <a:buNone/>
              <a:defRPr/>
            </a:pPr>
            <a:endParaRPr lang="en-US" sz="2800" i="1" dirty="0" smtClean="0"/>
          </a:p>
          <a:p>
            <a:pPr eaLnBrk="1" hangingPunct="1">
              <a:spcBef>
                <a:spcPts val="0"/>
              </a:spcBef>
              <a:defRPr/>
            </a:pPr>
            <a:r>
              <a:rPr lang="en-US" sz="2800" i="1" dirty="0" smtClean="0"/>
              <a:t>Trafficking Research Commission   14 States</a:t>
            </a:r>
          </a:p>
          <a:p>
            <a:pPr marL="0" indent="0" algn="ctr" eaLnBrk="1" hangingPunct="1">
              <a:lnSpc>
                <a:spcPct val="90000"/>
              </a:lnSpc>
              <a:buFontTx/>
              <a:buNone/>
              <a:defRPr/>
            </a:pPr>
            <a:endParaRPr lang="en-US" sz="700" dirty="0" smtClean="0"/>
          </a:p>
          <a:p>
            <a:pPr marL="0" indent="0" algn="ctr" eaLnBrk="1" hangingPunct="1">
              <a:lnSpc>
                <a:spcPct val="90000"/>
              </a:lnSpc>
              <a:buFontTx/>
              <a:buNone/>
              <a:defRPr/>
            </a:pPr>
            <a:endParaRPr lang="en-US" sz="700" dirty="0" smtClean="0"/>
          </a:p>
          <a:p>
            <a:pPr marL="0" indent="0" algn="ctr" eaLnBrk="1" hangingPunct="1">
              <a:lnSpc>
                <a:spcPct val="90000"/>
              </a:lnSpc>
              <a:buFontTx/>
              <a:buNone/>
              <a:defRPr/>
            </a:pPr>
            <a:r>
              <a:rPr lang="en-US" sz="1100" dirty="0" smtClean="0"/>
              <a:t>U.S. Policy Alert on Human Trafficking, Summary of U.S. Political Activity – August 2010           Polaris Project</a:t>
            </a:r>
          </a:p>
          <a:p>
            <a:pPr marL="0" indent="0" algn="ctr" eaLnBrk="1" hangingPunct="1">
              <a:lnSpc>
                <a:spcPct val="90000"/>
              </a:lnSpc>
              <a:buFontTx/>
              <a:buNone/>
              <a:defRPr/>
            </a:pPr>
            <a:endParaRPr lang="en-US" sz="900" dirty="0" smtClean="0">
              <a:solidFill>
                <a:srgbClr val="898989"/>
              </a:solidFill>
            </a:endParaRPr>
          </a:p>
          <a:p>
            <a:pPr marL="0" indent="0" algn="ctr" eaLnBrk="1" hangingPunct="1">
              <a:lnSpc>
                <a:spcPct val="90000"/>
              </a:lnSpc>
              <a:buFontTx/>
              <a:buNone/>
              <a:defRPr/>
            </a:pPr>
            <a:endParaRPr lang="en-US" sz="900" dirty="0" smtClean="0">
              <a:solidFill>
                <a:srgbClr val="898989"/>
              </a:solidFill>
            </a:endParaRPr>
          </a:p>
          <a:p>
            <a:pPr marL="0" indent="0" algn="ctr" eaLnBrk="1" hangingPunct="1">
              <a:lnSpc>
                <a:spcPct val="90000"/>
              </a:lnSpc>
              <a:buFontTx/>
              <a:buNone/>
              <a:defRPr/>
            </a:pPr>
            <a:endParaRPr lang="en-US" sz="900" dirty="0" smtClean="0">
              <a:solidFill>
                <a:srgbClr val="898989"/>
              </a:solidFill>
            </a:endParaRPr>
          </a:p>
          <a:p>
            <a:pPr marL="0" indent="0" algn="ctr" eaLnBrk="1" hangingPunct="1">
              <a:lnSpc>
                <a:spcPct val="90000"/>
              </a:lnSpc>
              <a:buFontTx/>
              <a:buNone/>
              <a:defRPr/>
            </a:pPr>
            <a:endParaRPr lang="en-US" sz="900" dirty="0" smtClean="0">
              <a:solidFill>
                <a:srgbClr val="898989"/>
              </a:solidFill>
            </a:endParaRPr>
          </a:p>
          <a:p>
            <a:pPr marL="0" indent="0" algn="ctr" eaLnBrk="1" hangingPunct="1">
              <a:lnSpc>
                <a:spcPct val="90000"/>
              </a:lnSpc>
              <a:buFontTx/>
              <a:buNone/>
              <a:defRPr/>
            </a:pPr>
            <a:endParaRPr lang="en-US" sz="900" dirty="0" smtClean="0">
              <a:solidFill>
                <a:srgbClr val="898989"/>
              </a:solidFill>
            </a:endParaRPr>
          </a:p>
          <a:p>
            <a:pPr marL="0" indent="0" algn="ctr" eaLnBrk="1" hangingPunct="1">
              <a:lnSpc>
                <a:spcPct val="90000"/>
              </a:lnSpc>
              <a:buFontTx/>
              <a:buNone/>
              <a:defRPr/>
            </a:pPr>
            <a:endParaRPr lang="en-US" sz="900" dirty="0" smtClean="0">
              <a:solidFill>
                <a:srgbClr val="898989"/>
              </a:solidFill>
            </a:endParaRPr>
          </a:p>
          <a:p>
            <a:pPr marL="0" indent="0" algn="ctr" eaLnBrk="1" hangingPunct="1">
              <a:lnSpc>
                <a:spcPct val="90000"/>
              </a:lnSpc>
              <a:buFontTx/>
              <a:buNone/>
              <a:defRPr/>
            </a:pPr>
            <a:endParaRPr lang="en-US" sz="900" dirty="0" smtClean="0">
              <a:solidFill>
                <a:srgbClr val="898989"/>
              </a:solidFill>
            </a:endParaRPr>
          </a:p>
          <a:p>
            <a:pPr marL="0" indent="0" algn="ctr" eaLnBrk="1" hangingPunct="1">
              <a:lnSpc>
                <a:spcPct val="90000"/>
              </a:lnSpc>
              <a:buFontTx/>
              <a:buNone/>
              <a:defRPr/>
            </a:pPr>
            <a:endParaRPr lang="en-US" sz="900" dirty="0" smtClean="0">
              <a:solidFill>
                <a:srgbClr val="898989"/>
              </a:solidFill>
            </a:endParaRPr>
          </a:p>
        </p:txBody>
      </p:sp>
    </p:spTree>
  </p:cSld>
  <p:clrMapOvr>
    <a:masterClrMapping/>
  </p:clrMapOvr>
  <p:transition/>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457200"/>
            <a:ext cx="8305800" cy="4708981"/>
          </a:xfrm>
          <a:prstGeom prst="rect">
            <a:avLst/>
          </a:prstGeom>
          <a:noFill/>
        </p:spPr>
        <p:txBody>
          <a:bodyPr wrap="square" rtlCol="0">
            <a:spAutoFit/>
          </a:bodyPr>
          <a:lstStyle/>
          <a:p>
            <a:r>
              <a:rPr lang="en-US" sz="6000" dirty="0" smtClean="0">
                <a:solidFill>
                  <a:srgbClr val="FF0000"/>
                </a:solidFill>
                <a:effectLst>
                  <a:outerShdw blurRad="38100" dist="38100" dir="2700000" algn="tl">
                    <a:srgbClr val="000000">
                      <a:alpha val="43137"/>
                    </a:srgbClr>
                  </a:outerShdw>
                </a:effectLst>
              </a:rPr>
              <a:t>Do you want to live in a world, country, or state where child slavery, murder, torture, and rape are out of control?</a:t>
            </a:r>
            <a:endParaRPr lang="en-US" sz="6000" dirty="0">
              <a:solidFill>
                <a:srgbClr val="FF0000"/>
              </a:solidFill>
              <a:effectLst>
                <a:outerShdw blurRad="38100" dist="38100" dir="2700000" algn="tl">
                  <a:srgbClr val="000000">
                    <a:alpha val="43137"/>
                  </a:srgbClr>
                </a:outerShdw>
              </a:effectLst>
            </a:endParaRP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4572000" y="2590800"/>
            <a:ext cx="4419600" cy="1143000"/>
          </a:xfrm>
        </p:spPr>
        <p:txBody>
          <a:bodyPr/>
          <a:lstStyle/>
          <a:p>
            <a:pPr eaLnBrk="1" hangingPunct="1"/>
            <a:r>
              <a:rPr lang="en-US" sz="3700" b="1" i="1" dirty="0" smtClean="0"/>
              <a:t>After drug dealing and weapon sales, human trafficking is the second largest criminal industry in the world, and it is  the fastest growing.</a:t>
            </a:r>
          </a:p>
        </p:txBody>
      </p:sp>
      <p:sp>
        <p:nvSpPr>
          <p:cNvPr id="7171" name="Text Box 5"/>
          <p:cNvSpPr txBox="1">
            <a:spLocks noChangeArrowheads="1"/>
          </p:cNvSpPr>
          <p:nvPr/>
        </p:nvSpPr>
        <p:spPr bwMode="auto">
          <a:xfrm>
            <a:off x="304800" y="6126163"/>
            <a:ext cx="2743200" cy="460375"/>
          </a:xfrm>
          <a:prstGeom prst="rect">
            <a:avLst/>
          </a:prstGeom>
          <a:noFill/>
          <a:ln w="3175">
            <a:solidFill>
              <a:schemeClr val="tx1"/>
            </a:solidFill>
            <a:miter lim="800000"/>
            <a:headEnd/>
            <a:tailEnd/>
          </a:ln>
        </p:spPr>
        <p:txBody>
          <a:bodyPr>
            <a:spAutoFit/>
          </a:bodyPr>
          <a:lstStyle/>
          <a:p>
            <a:pPr>
              <a:spcBef>
                <a:spcPct val="50000"/>
              </a:spcBef>
            </a:pPr>
            <a:r>
              <a:rPr lang="en-US" sz="1200"/>
              <a:t>US Department of Health and Human Services, ACF, Trafficking Campaign</a:t>
            </a:r>
          </a:p>
        </p:txBody>
      </p:sp>
      <p:grpSp>
        <p:nvGrpSpPr>
          <p:cNvPr id="2" name="Group 7"/>
          <p:cNvGrpSpPr>
            <a:grpSpLocks/>
          </p:cNvGrpSpPr>
          <p:nvPr/>
        </p:nvGrpSpPr>
        <p:grpSpPr bwMode="auto">
          <a:xfrm>
            <a:off x="228600" y="457200"/>
            <a:ext cx="4124325" cy="5334000"/>
            <a:chOff x="144" y="288"/>
            <a:chExt cx="2598" cy="3360"/>
          </a:xfrm>
        </p:grpSpPr>
        <p:pic>
          <p:nvPicPr>
            <p:cNvPr id="7173" name="Picture 4" descr="PBS Trafficking map - US and South American"/>
            <p:cNvPicPr>
              <a:picLocks noChangeAspect="1" noChangeArrowheads="1"/>
            </p:cNvPicPr>
            <p:nvPr/>
          </p:nvPicPr>
          <p:blipFill>
            <a:blip r:embed="rId3" cstate="screen"/>
            <a:srcRect/>
            <a:stretch>
              <a:fillRect/>
            </a:stretch>
          </p:blipFill>
          <p:spPr bwMode="auto">
            <a:xfrm>
              <a:off x="144" y="288"/>
              <a:ext cx="2598" cy="3360"/>
            </a:xfrm>
            <a:prstGeom prst="rect">
              <a:avLst/>
            </a:prstGeom>
            <a:noFill/>
            <a:ln w="9525">
              <a:noFill/>
              <a:miter lim="800000"/>
              <a:headEnd/>
              <a:tailEnd/>
            </a:ln>
          </p:spPr>
        </p:pic>
        <p:sp>
          <p:nvSpPr>
            <p:cNvPr id="7174" name="Text Box 6"/>
            <p:cNvSpPr txBox="1">
              <a:spLocks noChangeArrowheads="1"/>
            </p:cNvSpPr>
            <p:nvPr/>
          </p:nvSpPr>
          <p:spPr bwMode="auto">
            <a:xfrm>
              <a:off x="240" y="3408"/>
              <a:ext cx="2400" cy="231"/>
            </a:xfrm>
            <a:prstGeom prst="rect">
              <a:avLst/>
            </a:prstGeom>
            <a:noFill/>
            <a:ln w="9525">
              <a:noFill/>
              <a:miter lim="800000"/>
              <a:headEnd/>
              <a:tailEnd/>
            </a:ln>
          </p:spPr>
          <p:txBody>
            <a:bodyPr>
              <a:spAutoFit/>
            </a:bodyPr>
            <a:lstStyle/>
            <a:p>
              <a:pPr>
                <a:spcBef>
                  <a:spcPct val="50000"/>
                </a:spcBef>
              </a:pPr>
              <a:r>
                <a:rPr lang="en-US"/>
                <a:t>PBS Map on Trafficking Patterns</a:t>
              </a:r>
            </a:p>
          </p:txBody>
        </p:sp>
      </p:grpSp>
    </p:spTree>
  </p:cSld>
  <p:clrMapOvr>
    <a:masterClrMapping/>
  </p:clrMapOvr>
  <p:transition/>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38200" y="609600"/>
            <a:ext cx="7657224" cy="2554545"/>
          </a:xfrm>
          <a:prstGeom prst="rect">
            <a:avLst/>
          </a:prstGeom>
          <a:noFill/>
        </p:spPr>
        <p:txBody>
          <a:bodyPr wrap="none" rtlCol="0">
            <a:spAutoFit/>
          </a:bodyPr>
          <a:lstStyle/>
          <a:p>
            <a:r>
              <a:rPr lang="en-US" sz="7200" b="1" dirty="0" smtClean="0">
                <a:solidFill>
                  <a:srgbClr val="FF0000"/>
                </a:solidFill>
                <a:effectLst>
                  <a:outerShdw blurRad="38100" dist="38100" dir="2700000" algn="tl">
                    <a:srgbClr val="000000">
                      <a:alpha val="43137"/>
                    </a:srgbClr>
                  </a:outerShdw>
                </a:effectLst>
              </a:rPr>
              <a:t>Well, you do live </a:t>
            </a:r>
            <a:br>
              <a:rPr lang="en-US" sz="7200" b="1" dirty="0" smtClean="0">
                <a:solidFill>
                  <a:srgbClr val="FF0000"/>
                </a:solidFill>
                <a:effectLst>
                  <a:outerShdw blurRad="38100" dist="38100" dir="2700000" algn="tl">
                    <a:srgbClr val="000000">
                      <a:alpha val="43137"/>
                    </a:srgbClr>
                  </a:outerShdw>
                </a:effectLst>
              </a:rPr>
            </a:br>
            <a:r>
              <a:rPr lang="en-US" sz="7200" b="1" dirty="0" smtClean="0">
                <a:solidFill>
                  <a:srgbClr val="FF0000"/>
                </a:solidFill>
                <a:effectLst>
                  <a:outerShdw blurRad="38100" dist="38100" dir="2700000" algn="tl">
                    <a:srgbClr val="000000">
                      <a:alpha val="43137"/>
                    </a:srgbClr>
                  </a:outerShdw>
                </a:effectLst>
              </a:rPr>
              <a:t>in such a world</a:t>
            </a:r>
            <a:r>
              <a:rPr lang="en-US" sz="8800" dirty="0" smtClean="0">
                <a:solidFill>
                  <a:srgbClr val="FF0000"/>
                </a:solidFill>
                <a:effectLst>
                  <a:outerShdw blurRad="38100" dist="38100" dir="2700000" algn="tl">
                    <a:srgbClr val="000000">
                      <a:alpha val="43137"/>
                    </a:srgbClr>
                  </a:outerShdw>
                </a:effectLst>
              </a:rPr>
              <a:t>!</a:t>
            </a:r>
            <a:endParaRPr lang="en-US" sz="4000" dirty="0">
              <a:solidFill>
                <a:srgbClr val="FF0000"/>
              </a:solidFill>
              <a:effectLst>
                <a:outerShdw blurRad="38100" dist="38100" dir="2700000" algn="tl">
                  <a:srgbClr val="000000">
                    <a:alpha val="43137"/>
                  </a:srgbClr>
                </a:outerShdw>
              </a:effectLst>
            </a:endParaRPr>
          </a:p>
        </p:txBody>
      </p:sp>
    </p:spTree>
  </p:cSld>
  <p:clrMapOvr>
    <a:masterClrMapping/>
  </p:clrMapOvr>
  <p:transition/>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ttp://www.animalpictures1.com/data/media/90/Ostrich-9.jpg"/>
          <p:cNvPicPr>
            <a:picLocks noChangeAspect="1" noChangeArrowheads="1"/>
          </p:cNvPicPr>
          <p:nvPr/>
        </p:nvPicPr>
        <p:blipFill>
          <a:blip r:embed="rId2" cstate="screen"/>
          <a:srcRect/>
          <a:stretch>
            <a:fillRect/>
          </a:stretch>
        </p:blipFill>
        <p:spPr bwMode="auto">
          <a:xfrm>
            <a:off x="533400" y="1447800"/>
            <a:ext cx="7771686" cy="5111378"/>
          </a:xfrm>
          <a:prstGeom prst="rect">
            <a:avLst/>
          </a:prstGeom>
          <a:noFill/>
        </p:spPr>
      </p:pic>
      <p:sp>
        <p:nvSpPr>
          <p:cNvPr id="3" name="TextBox 2"/>
          <p:cNvSpPr txBox="1"/>
          <p:nvPr/>
        </p:nvSpPr>
        <p:spPr>
          <a:xfrm>
            <a:off x="838200" y="152400"/>
            <a:ext cx="6271973" cy="1200329"/>
          </a:xfrm>
          <a:prstGeom prst="rect">
            <a:avLst/>
          </a:prstGeom>
          <a:noFill/>
        </p:spPr>
        <p:txBody>
          <a:bodyPr wrap="none" rtlCol="0">
            <a:spAutoFit/>
          </a:bodyPr>
          <a:lstStyle/>
          <a:p>
            <a:pPr algn="ctr"/>
            <a:r>
              <a:rPr lang="en-US" sz="3600" b="1" dirty="0" smtClean="0">
                <a:solidFill>
                  <a:srgbClr val="FF0000"/>
                </a:solidFill>
                <a:effectLst>
                  <a:outerShdw blurRad="63500" sx="102000" sy="102000" algn="ctr" rotWithShape="0">
                    <a:prstClr val="black">
                      <a:alpha val="40000"/>
                    </a:prstClr>
                  </a:outerShdw>
                </a:effectLst>
              </a:rPr>
              <a:t>We Need To Get Our Heads </a:t>
            </a:r>
            <a:br>
              <a:rPr lang="en-US" sz="3600" b="1" dirty="0" smtClean="0">
                <a:solidFill>
                  <a:srgbClr val="FF0000"/>
                </a:solidFill>
                <a:effectLst>
                  <a:outerShdw blurRad="63500" sx="102000" sy="102000" algn="ctr" rotWithShape="0">
                    <a:prstClr val="black">
                      <a:alpha val="40000"/>
                    </a:prstClr>
                  </a:outerShdw>
                </a:effectLst>
              </a:rPr>
            </a:br>
            <a:r>
              <a:rPr lang="en-US" sz="3600" b="1" dirty="0" smtClean="0">
                <a:solidFill>
                  <a:srgbClr val="FF0000"/>
                </a:solidFill>
                <a:effectLst>
                  <a:outerShdw blurRad="63500" sx="102000" sy="102000" algn="ctr" rotWithShape="0">
                    <a:prstClr val="black">
                      <a:alpha val="40000"/>
                    </a:prstClr>
                  </a:outerShdw>
                </a:effectLst>
              </a:rPr>
              <a:t>Out Of The Sand!</a:t>
            </a:r>
            <a:endParaRPr lang="en-US" sz="3600" b="1" dirty="0">
              <a:solidFill>
                <a:srgbClr val="FF0000"/>
              </a:solidFill>
              <a:effectLst>
                <a:outerShdw blurRad="63500" sx="102000" sy="102000" algn="ctr" rotWithShape="0">
                  <a:prstClr val="black">
                    <a:alpha val="40000"/>
                  </a:prstClr>
                </a:outerShdw>
              </a:effectLst>
            </a:endParaRPr>
          </a:p>
        </p:txBody>
      </p:sp>
    </p:spTree>
    <p:extLst>
      <p:ext uri="{BB962C8B-B14F-4D97-AF65-F5344CB8AC3E}">
        <p14:creationId xmlns:p14="http://schemas.microsoft.com/office/powerpoint/2010/main" val="1701325152"/>
      </p:ext>
    </p:extLst>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4800" y="152400"/>
            <a:ext cx="5029200" cy="5909310"/>
          </a:xfrm>
          <a:prstGeom prst="rect">
            <a:avLst/>
          </a:prstGeom>
          <a:noFill/>
        </p:spPr>
        <p:txBody>
          <a:bodyPr wrap="square" rtlCol="0">
            <a:spAutoFit/>
          </a:bodyPr>
          <a:lstStyle/>
          <a:p>
            <a:r>
              <a:rPr lang="en-US" sz="5400" b="1" dirty="0" smtClean="0">
                <a:solidFill>
                  <a:srgbClr val="FF0000"/>
                </a:solidFill>
                <a:effectLst>
                  <a:outerShdw blurRad="63500" sx="102000" sy="102000" algn="ctr" rotWithShape="0">
                    <a:prstClr val="black">
                      <a:alpha val="40000"/>
                    </a:prstClr>
                  </a:outerShdw>
                </a:effectLst>
              </a:rPr>
              <a:t>We need to address these horrors, get </a:t>
            </a:r>
            <a:br>
              <a:rPr lang="en-US" sz="5400" b="1" dirty="0" smtClean="0">
                <a:solidFill>
                  <a:srgbClr val="FF0000"/>
                </a:solidFill>
                <a:effectLst>
                  <a:outerShdw blurRad="63500" sx="102000" sy="102000" algn="ctr" rotWithShape="0">
                    <a:prstClr val="black">
                      <a:alpha val="40000"/>
                    </a:prstClr>
                  </a:outerShdw>
                </a:effectLst>
              </a:rPr>
            </a:br>
            <a:r>
              <a:rPr lang="en-US" sz="5400" b="1" dirty="0" smtClean="0">
                <a:solidFill>
                  <a:srgbClr val="FF0000"/>
                </a:solidFill>
                <a:effectLst>
                  <a:outerShdw blurRad="63500" sx="102000" sy="102000" algn="ctr" rotWithShape="0">
                    <a:prstClr val="black">
                      <a:alpha val="40000"/>
                    </a:prstClr>
                  </a:outerShdw>
                </a:effectLst>
              </a:rPr>
              <a:t>our face out the sand, and start putting teeth into our efforts.</a:t>
            </a:r>
            <a:endParaRPr lang="en-US" sz="5400" b="1" dirty="0">
              <a:solidFill>
                <a:srgbClr val="FF0000"/>
              </a:solidFill>
              <a:effectLst>
                <a:outerShdw blurRad="63500" sx="102000" sy="102000" algn="ctr" rotWithShape="0">
                  <a:prstClr val="black">
                    <a:alpha val="40000"/>
                  </a:prstClr>
                </a:outerShdw>
              </a:effectLst>
            </a:endParaRPr>
          </a:p>
        </p:txBody>
      </p:sp>
      <p:pic>
        <p:nvPicPr>
          <p:cNvPr id="5" name="Picture 4" descr="ostrich teeth bigger.jpg"/>
          <p:cNvPicPr>
            <a:picLocks noChangeAspect="1"/>
          </p:cNvPicPr>
          <p:nvPr/>
        </p:nvPicPr>
        <p:blipFill>
          <a:blip r:embed="rId2" cstate="print"/>
          <a:stretch>
            <a:fillRect/>
          </a:stretch>
        </p:blipFill>
        <p:spPr>
          <a:xfrm>
            <a:off x="5410200" y="533400"/>
            <a:ext cx="3507129" cy="5514535"/>
          </a:xfrm>
          <a:prstGeom prst="rect">
            <a:avLst/>
          </a:prstGeom>
        </p:spPr>
      </p:pic>
    </p:spTree>
    <p:extLst>
      <p:ext uri="{BB962C8B-B14F-4D97-AF65-F5344CB8AC3E}">
        <p14:creationId xmlns:p14="http://schemas.microsoft.com/office/powerpoint/2010/main" val="39669564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6667F025-D2BA-43C6-B3DB-A94F81453602}" type="slidenum">
              <a:rPr lang="en-US" smtClean="0"/>
              <a:pPr>
                <a:defRPr/>
              </a:pPr>
              <a:t>123</a:t>
            </a:fld>
            <a:endParaRPr lang="en-US" dirty="0"/>
          </a:p>
        </p:txBody>
      </p:sp>
      <p:pic>
        <p:nvPicPr>
          <p:cNvPr id="3" name="Picture 2" descr="http://www.legalrightsinstitute.org/images/489_LRI_Stop_Slavery1_copy.jpg"/>
          <p:cNvPicPr>
            <a:picLocks noChangeAspect="1" noChangeArrowheads="1"/>
          </p:cNvPicPr>
          <p:nvPr/>
        </p:nvPicPr>
        <p:blipFill>
          <a:blip r:embed="rId2" cstate="screen"/>
          <a:srcRect/>
          <a:stretch>
            <a:fillRect/>
          </a:stretch>
        </p:blipFill>
        <p:spPr bwMode="auto">
          <a:xfrm>
            <a:off x="533400" y="533400"/>
            <a:ext cx="8153400" cy="5429252"/>
          </a:xfrm>
          <a:prstGeom prst="rect">
            <a:avLst/>
          </a:prstGeom>
          <a:noFill/>
        </p:spPr>
      </p:pic>
    </p:spTree>
    <p:extLst>
      <p:ext uri="{BB962C8B-B14F-4D97-AF65-F5344CB8AC3E}">
        <p14:creationId xmlns:p14="http://schemas.microsoft.com/office/powerpoint/2010/main" val="6695044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90600" y="228600"/>
            <a:ext cx="6324600" cy="1323439"/>
          </a:xfrm>
          <a:prstGeom prst="rect">
            <a:avLst/>
          </a:prstGeom>
          <a:noFill/>
        </p:spPr>
        <p:txBody>
          <a:bodyPr wrap="square" rtlCol="0">
            <a:spAutoFit/>
          </a:bodyPr>
          <a:lstStyle/>
          <a:p>
            <a:r>
              <a:rPr lang="en-US" sz="8000" b="1" dirty="0" smtClean="0">
                <a:solidFill>
                  <a:srgbClr val="FF0000"/>
                </a:solidFill>
                <a:effectLst>
                  <a:outerShdw blurRad="50800" dist="38100" dir="10800000" algn="r" rotWithShape="0">
                    <a:prstClr val="black">
                      <a:alpha val="40000"/>
                    </a:prstClr>
                  </a:outerShdw>
                </a:effectLst>
              </a:rPr>
              <a:t>Thank you---</a:t>
            </a:r>
            <a:endParaRPr lang="en-US" sz="8000" b="1" dirty="0">
              <a:solidFill>
                <a:srgbClr val="FF0000"/>
              </a:solidFill>
              <a:effectLst>
                <a:outerShdw blurRad="50800" dist="38100" dir="10800000" algn="r" rotWithShape="0">
                  <a:prstClr val="black">
                    <a:alpha val="40000"/>
                  </a:prstClr>
                </a:outerShdw>
              </a:effectLst>
            </a:endParaRPr>
          </a:p>
        </p:txBody>
      </p:sp>
      <p:pic>
        <p:nvPicPr>
          <p:cNvPr id="129026" name="Picture 2" descr="kids at work"/>
          <p:cNvPicPr>
            <a:picLocks noChangeAspect="1" noChangeArrowheads="1"/>
          </p:cNvPicPr>
          <p:nvPr/>
        </p:nvPicPr>
        <p:blipFill>
          <a:blip r:embed="rId2" cstate="screen"/>
          <a:srcRect/>
          <a:stretch>
            <a:fillRect/>
          </a:stretch>
        </p:blipFill>
        <p:spPr bwMode="auto">
          <a:xfrm>
            <a:off x="4343400" y="1752600"/>
            <a:ext cx="4286250" cy="2905125"/>
          </a:xfrm>
          <a:prstGeom prst="rect">
            <a:avLst/>
          </a:prstGeom>
          <a:noFill/>
        </p:spPr>
      </p:pic>
      <p:pic>
        <p:nvPicPr>
          <p:cNvPr id="5" name="Picture 2" descr="http://fieldnotes.unicefusa.org/child%20labor.JPG"/>
          <p:cNvPicPr>
            <a:picLocks noChangeAspect="1" noChangeArrowheads="1"/>
          </p:cNvPicPr>
          <p:nvPr/>
        </p:nvPicPr>
        <p:blipFill>
          <a:blip r:embed="rId3" cstate="screen"/>
          <a:srcRect/>
          <a:stretch>
            <a:fillRect/>
          </a:stretch>
        </p:blipFill>
        <p:spPr bwMode="auto">
          <a:xfrm>
            <a:off x="609600" y="3352800"/>
            <a:ext cx="4674798" cy="3114675"/>
          </a:xfrm>
          <a:prstGeom prst="rect">
            <a:avLst/>
          </a:prstGeom>
          <a:noFill/>
        </p:spPr>
      </p:pic>
    </p:spTree>
    <p:extLst>
      <p:ext uri="{BB962C8B-B14F-4D97-AF65-F5344CB8AC3E}">
        <p14:creationId xmlns:p14="http://schemas.microsoft.com/office/powerpoint/2010/main" val="27638746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2" descr="PH02927J"/>
          <p:cNvPicPr>
            <a:picLocks noChangeAspect="1" noChangeArrowheads="1"/>
          </p:cNvPicPr>
          <p:nvPr/>
        </p:nvPicPr>
        <p:blipFill>
          <a:blip r:embed="rId3" cstate="screen">
            <a:lum bright="70000" contrast="-70000"/>
          </a:blip>
          <a:srcRect/>
          <a:stretch>
            <a:fillRect/>
          </a:stretch>
        </p:blipFill>
        <p:spPr bwMode="auto">
          <a:xfrm>
            <a:off x="2667000" y="1219200"/>
            <a:ext cx="6477000" cy="4300538"/>
          </a:xfrm>
          <a:prstGeom prst="rect">
            <a:avLst/>
          </a:prstGeom>
          <a:noFill/>
          <a:ln w="9525">
            <a:noFill/>
            <a:miter lim="800000"/>
            <a:headEnd/>
            <a:tailEnd/>
          </a:ln>
        </p:spPr>
      </p:pic>
      <p:sp>
        <p:nvSpPr>
          <p:cNvPr id="52227" name="Rectangle 3"/>
          <p:cNvSpPr>
            <a:spLocks noGrp="1" noChangeArrowheads="1"/>
          </p:cNvSpPr>
          <p:nvPr>
            <p:ph type="body" idx="1"/>
          </p:nvPr>
        </p:nvSpPr>
        <p:spPr>
          <a:xfrm>
            <a:off x="2209800" y="1066800"/>
            <a:ext cx="6553200" cy="990600"/>
          </a:xfrm>
        </p:spPr>
        <p:txBody>
          <a:bodyPr/>
          <a:lstStyle/>
          <a:p>
            <a:pPr algn="ctr">
              <a:buFontTx/>
              <a:buNone/>
            </a:pPr>
            <a:r>
              <a:rPr lang="en-US" sz="4800" b="1" smtClean="0"/>
              <a:t>  </a:t>
            </a:r>
          </a:p>
          <a:p>
            <a:pPr algn="ctr">
              <a:buFontTx/>
              <a:buNone/>
            </a:pPr>
            <a:endParaRPr lang="en-US" sz="3600" b="1" smtClean="0"/>
          </a:p>
          <a:p>
            <a:pPr algn="ctr">
              <a:buFontTx/>
              <a:buNone/>
            </a:pPr>
            <a:endParaRPr lang="en-US" sz="3600" b="1" smtClean="0"/>
          </a:p>
          <a:p>
            <a:pPr algn="ctr">
              <a:buFontTx/>
              <a:buNone/>
            </a:pPr>
            <a:endParaRPr lang="en-US" sz="3600" b="1" smtClean="0"/>
          </a:p>
          <a:p>
            <a:pPr algn="ctr">
              <a:buFontTx/>
              <a:buNone/>
            </a:pPr>
            <a:endParaRPr lang="en-US" sz="3600" smtClean="0"/>
          </a:p>
        </p:txBody>
      </p:sp>
      <p:pic>
        <p:nvPicPr>
          <p:cNvPr id="52228" name="Picture 4"/>
          <p:cNvPicPr>
            <a:picLocks noChangeAspect="1" noChangeArrowheads="1"/>
          </p:cNvPicPr>
          <p:nvPr/>
        </p:nvPicPr>
        <p:blipFill>
          <a:blip r:embed="rId4" cstate="screen">
            <a:lum bright="70000" contrast="-70000"/>
          </a:blip>
          <a:srcRect/>
          <a:stretch>
            <a:fillRect/>
          </a:stretch>
        </p:blipFill>
        <p:spPr bwMode="auto">
          <a:xfrm>
            <a:off x="4763" y="3175"/>
            <a:ext cx="2378075" cy="3273425"/>
          </a:xfrm>
          <a:prstGeom prst="rect">
            <a:avLst/>
          </a:prstGeom>
          <a:noFill/>
          <a:ln w="9525">
            <a:noFill/>
            <a:miter lim="800000"/>
            <a:headEnd/>
            <a:tailEnd/>
          </a:ln>
        </p:spPr>
      </p:pic>
      <p:pic>
        <p:nvPicPr>
          <p:cNvPr id="52229" name="Picture 5"/>
          <p:cNvPicPr>
            <a:picLocks noChangeAspect="1" noChangeArrowheads="1"/>
          </p:cNvPicPr>
          <p:nvPr/>
        </p:nvPicPr>
        <p:blipFill>
          <a:blip r:embed="rId5" cstate="screen">
            <a:lum bright="70000" contrast="-70000"/>
          </a:blip>
          <a:srcRect/>
          <a:stretch>
            <a:fillRect/>
          </a:stretch>
        </p:blipFill>
        <p:spPr bwMode="auto">
          <a:xfrm>
            <a:off x="-1588" y="5526088"/>
            <a:ext cx="9142413" cy="1328737"/>
          </a:xfrm>
          <a:prstGeom prst="rect">
            <a:avLst/>
          </a:prstGeom>
          <a:noFill/>
          <a:ln w="9525">
            <a:noFill/>
            <a:miter lim="800000"/>
            <a:headEnd/>
            <a:tailEnd/>
          </a:ln>
        </p:spPr>
      </p:pic>
      <p:pic>
        <p:nvPicPr>
          <p:cNvPr id="52230" name="Picture 6" descr="Migrant workers BBC 1"/>
          <p:cNvPicPr>
            <a:picLocks noChangeAspect="1" noChangeArrowheads="1"/>
          </p:cNvPicPr>
          <p:nvPr/>
        </p:nvPicPr>
        <p:blipFill>
          <a:blip r:embed="rId6" cstate="screen">
            <a:lum bright="70000" contrast="-70000"/>
          </a:blip>
          <a:srcRect/>
          <a:stretch>
            <a:fillRect/>
          </a:stretch>
        </p:blipFill>
        <p:spPr bwMode="auto">
          <a:xfrm>
            <a:off x="0" y="3200400"/>
            <a:ext cx="2743200" cy="2297113"/>
          </a:xfrm>
          <a:prstGeom prst="rect">
            <a:avLst/>
          </a:prstGeom>
          <a:noFill/>
          <a:ln w="9525" algn="in">
            <a:noFill/>
            <a:miter lim="800000"/>
            <a:headEnd/>
            <a:tailEnd/>
          </a:ln>
        </p:spPr>
      </p:pic>
      <p:sp>
        <p:nvSpPr>
          <p:cNvPr id="52231" name="Text Box 7"/>
          <p:cNvSpPr txBox="1">
            <a:spLocks noChangeArrowheads="1"/>
          </p:cNvSpPr>
          <p:nvPr/>
        </p:nvSpPr>
        <p:spPr bwMode="auto">
          <a:xfrm>
            <a:off x="381000" y="3595688"/>
            <a:ext cx="8153400" cy="579437"/>
          </a:xfrm>
          <a:prstGeom prst="rect">
            <a:avLst/>
          </a:prstGeom>
          <a:noFill/>
          <a:ln w="9525">
            <a:noFill/>
            <a:miter lim="800000"/>
            <a:headEnd/>
            <a:tailEnd/>
          </a:ln>
        </p:spPr>
        <p:txBody>
          <a:bodyPr>
            <a:spAutoFit/>
          </a:bodyPr>
          <a:lstStyle/>
          <a:p>
            <a:pPr algn="ctr">
              <a:spcBef>
                <a:spcPct val="50000"/>
              </a:spcBef>
            </a:pPr>
            <a:endParaRPr lang="en-US" sz="3200"/>
          </a:p>
        </p:txBody>
      </p:sp>
      <p:sp>
        <p:nvSpPr>
          <p:cNvPr id="52232" name="Text Box 8"/>
          <p:cNvSpPr txBox="1">
            <a:spLocks noChangeArrowheads="1"/>
          </p:cNvSpPr>
          <p:nvPr/>
        </p:nvSpPr>
        <p:spPr bwMode="auto">
          <a:xfrm>
            <a:off x="2362200" y="304800"/>
            <a:ext cx="6324600" cy="1554163"/>
          </a:xfrm>
          <a:prstGeom prst="rect">
            <a:avLst/>
          </a:prstGeom>
          <a:noFill/>
          <a:ln w="9525">
            <a:noFill/>
            <a:miter lim="800000"/>
            <a:headEnd/>
            <a:tailEnd/>
          </a:ln>
        </p:spPr>
        <p:txBody>
          <a:bodyPr>
            <a:spAutoFit/>
          </a:bodyPr>
          <a:lstStyle/>
          <a:p>
            <a:pPr>
              <a:spcBef>
                <a:spcPct val="50000"/>
              </a:spcBef>
            </a:pPr>
            <a:r>
              <a:rPr lang="en-US" sz="3200" b="1">
                <a:solidFill>
                  <a:schemeClr val="tx2"/>
                </a:solidFill>
              </a:rPr>
              <a:t>Getting Victims of Human Trafficking the Help They Need</a:t>
            </a:r>
            <a:br>
              <a:rPr lang="en-US" sz="3200" b="1">
                <a:solidFill>
                  <a:schemeClr val="tx2"/>
                </a:solidFill>
              </a:rPr>
            </a:br>
            <a:endParaRPr lang="en-US" sz="3200" b="1">
              <a:solidFill>
                <a:schemeClr val="tx2"/>
              </a:solidFill>
            </a:endParaRPr>
          </a:p>
        </p:txBody>
      </p:sp>
      <p:sp>
        <p:nvSpPr>
          <p:cNvPr id="52233" name="Text Box 9"/>
          <p:cNvSpPr txBox="1">
            <a:spLocks noChangeArrowheads="1"/>
          </p:cNvSpPr>
          <p:nvPr/>
        </p:nvSpPr>
        <p:spPr bwMode="auto">
          <a:xfrm>
            <a:off x="0" y="1447800"/>
            <a:ext cx="9144000" cy="5908675"/>
          </a:xfrm>
          <a:prstGeom prst="rect">
            <a:avLst/>
          </a:prstGeom>
          <a:noFill/>
          <a:ln w="9525">
            <a:noFill/>
            <a:miter lim="800000"/>
            <a:headEnd/>
            <a:tailEnd/>
          </a:ln>
        </p:spPr>
        <p:txBody>
          <a:bodyPr>
            <a:spAutoFit/>
          </a:bodyPr>
          <a:lstStyle/>
          <a:p>
            <a:r>
              <a:rPr lang="en-US" dirty="0"/>
              <a:t> </a:t>
            </a:r>
          </a:p>
          <a:p>
            <a:pPr algn="ctr"/>
            <a:r>
              <a:rPr lang="en-US" sz="5400" b="1" dirty="0" smtClean="0">
                <a:solidFill>
                  <a:srgbClr val="FF0000"/>
                </a:solidFill>
              </a:rPr>
              <a:t>       1.888.3737.888</a:t>
            </a:r>
            <a:endParaRPr lang="en-US" sz="5400" b="1" dirty="0">
              <a:solidFill>
                <a:srgbClr val="FF0000"/>
              </a:solidFill>
            </a:endParaRPr>
          </a:p>
          <a:p>
            <a:endParaRPr lang="en-US" dirty="0"/>
          </a:p>
          <a:p>
            <a:endParaRPr lang="en-US" dirty="0"/>
          </a:p>
          <a:p>
            <a:pPr algn="ctr"/>
            <a:r>
              <a:rPr lang="en-US" dirty="0"/>
              <a:t>This hotline will help you:</a:t>
            </a:r>
          </a:p>
          <a:p>
            <a:pPr lvl="1" algn="ctr">
              <a:buFontTx/>
              <a:buChar char="•"/>
            </a:pPr>
            <a:r>
              <a:rPr lang="en-US" dirty="0"/>
              <a:t>Determine if you have encountered victims of human trafficking</a:t>
            </a:r>
          </a:p>
          <a:p>
            <a:pPr lvl="1" algn="ctr">
              <a:buFontTx/>
              <a:buChar char="•"/>
            </a:pPr>
            <a:r>
              <a:rPr lang="en-US" dirty="0"/>
              <a:t>Identify local community resources to help victims</a:t>
            </a:r>
          </a:p>
          <a:p>
            <a:pPr lvl="1" algn="ctr">
              <a:buFontTx/>
              <a:buChar char="•"/>
            </a:pPr>
            <a:r>
              <a:rPr lang="en-US" dirty="0"/>
              <a:t>Coordinate with local social service organizations to help protect and serve victims so they begin process of restoring their lives </a:t>
            </a:r>
          </a:p>
          <a:p>
            <a:pPr lvl="1">
              <a:buFontTx/>
              <a:buChar char="•"/>
            </a:pPr>
            <a:endParaRPr lang="en-US" dirty="0"/>
          </a:p>
          <a:p>
            <a:r>
              <a:rPr lang="en-US" dirty="0"/>
              <a:t>.</a:t>
            </a:r>
          </a:p>
          <a:p>
            <a:pPr algn="ctr"/>
            <a:r>
              <a:rPr lang="en-US" b="1" i="1" dirty="0"/>
              <a:t>Call local police if victim is at risk of imminent harm</a:t>
            </a:r>
          </a:p>
          <a:p>
            <a:pPr algn="ctr"/>
            <a:endParaRPr lang="en-US" b="1" i="1" dirty="0"/>
          </a:p>
          <a:p>
            <a:pPr algn="ctr"/>
            <a:r>
              <a:rPr lang="en-US" sz="2400" b="1" dirty="0">
                <a:hlinkClick r:id="rId7"/>
              </a:rPr>
              <a:t>www.acf.hhs.gov/trafficking</a:t>
            </a:r>
            <a:endParaRPr lang="en-US" sz="2400" b="1" dirty="0"/>
          </a:p>
          <a:p>
            <a:pPr algn="ctr"/>
            <a:endParaRPr lang="en-US" sz="2400" b="1" dirty="0"/>
          </a:p>
          <a:p>
            <a:pPr algn="ctr"/>
            <a:endParaRPr lang="en-US" sz="2400" b="1" dirty="0"/>
          </a:p>
          <a:p>
            <a:pPr algn="ctr">
              <a:spcBef>
                <a:spcPct val="50000"/>
              </a:spcBef>
            </a:pPr>
            <a:endParaRPr lang="en-US" sz="2400" dirty="0"/>
          </a:p>
        </p:txBody>
      </p:sp>
      <p:sp>
        <p:nvSpPr>
          <p:cNvPr id="52234" name="Slide Number Placeholder 9"/>
          <p:cNvSpPr>
            <a:spLocks noGrp="1"/>
          </p:cNvSpPr>
          <p:nvPr>
            <p:ph type="sldNum" sz="quarter" idx="12"/>
          </p:nvPr>
        </p:nvSpPr>
        <p:spPr>
          <a:noFill/>
        </p:spPr>
        <p:txBody>
          <a:bodyPr/>
          <a:lstStyle/>
          <a:p>
            <a:fld id="{F21BB6DB-8450-4640-A4BB-E89BC6F264DB}" type="slidenum">
              <a:rPr lang="en-US" smtClean="0"/>
              <a:pPr/>
              <a:t>125</a:t>
            </a:fld>
            <a:endParaRPr lang="en-US" smtClean="0"/>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6"/>
          <p:cNvGrpSpPr>
            <a:grpSpLocks/>
          </p:cNvGrpSpPr>
          <p:nvPr/>
        </p:nvGrpSpPr>
        <p:grpSpPr bwMode="auto">
          <a:xfrm>
            <a:off x="-1588" y="3175"/>
            <a:ext cx="9145588" cy="6851650"/>
            <a:chOff x="-1" y="2"/>
            <a:chExt cx="5761" cy="4316"/>
          </a:xfrm>
        </p:grpSpPr>
        <p:pic>
          <p:nvPicPr>
            <p:cNvPr id="10247" name="Picture 12" descr="j0262788"/>
            <p:cNvPicPr>
              <a:picLocks noChangeAspect="1" noChangeArrowheads="1"/>
            </p:cNvPicPr>
            <p:nvPr/>
          </p:nvPicPr>
          <p:blipFill>
            <a:blip r:embed="rId3" cstate="screen">
              <a:lum bright="70000" contrast="-70000"/>
            </a:blip>
            <a:srcRect/>
            <a:stretch>
              <a:fillRect/>
            </a:stretch>
          </p:blipFill>
          <p:spPr bwMode="auto">
            <a:xfrm>
              <a:off x="3840" y="24"/>
              <a:ext cx="1920" cy="1744"/>
            </a:xfrm>
            <a:prstGeom prst="rect">
              <a:avLst/>
            </a:prstGeom>
            <a:noFill/>
            <a:ln w="9525">
              <a:noFill/>
              <a:miter lim="800000"/>
              <a:headEnd/>
              <a:tailEnd/>
            </a:ln>
          </p:spPr>
        </p:pic>
        <p:pic>
          <p:nvPicPr>
            <p:cNvPr id="10248" name="Picture 2"/>
            <p:cNvPicPr>
              <a:picLocks noChangeAspect="1" noChangeArrowheads="1"/>
            </p:cNvPicPr>
            <p:nvPr/>
          </p:nvPicPr>
          <p:blipFill>
            <a:blip r:embed="rId4" cstate="screen">
              <a:lum bright="70000" contrast="-70000"/>
            </a:blip>
            <a:srcRect/>
            <a:stretch>
              <a:fillRect/>
            </a:stretch>
          </p:blipFill>
          <p:spPr bwMode="auto">
            <a:xfrm>
              <a:off x="3" y="2"/>
              <a:ext cx="1498" cy="2062"/>
            </a:xfrm>
            <a:prstGeom prst="rect">
              <a:avLst/>
            </a:prstGeom>
            <a:noFill/>
            <a:ln w="9525">
              <a:noFill/>
              <a:miter lim="800000"/>
              <a:headEnd/>
              <a:tailEnd/>
            </a:ln>
          </p:spPr>
        </p:pic>
        <p:pic>
          <p:nvPicPr>
            <p:cNvPr id="10249" name="Picture 4"/>
            <p:cNvPicPr>
              <a:picLocks noChangeAspect="1" noChangeArrowheads="1"/>
            </p:cNvPicPr>
            <p:nvPr/>
          </p:nvPicPr>
          <p:blipFill>
            <a:blip r:embed="rId5" cstate="screen">
              <a:lum bright="70000" contrast="-70000"/>
            </a:blip>
            <a:srcRect/>
            <a:stretch>
              <a:fillRect/>
            </a:stretch>
          </p:blipFill>
          <p:spPr bwMode="auto">
            <a:xfrm>
              <a:off x="-1" y="3481"/>
              <a:ext cx="5759" cy="837"/>
            </a:xfrm>
            <a:prstGeom prst="rect">
              <a:avLst/>
            </a:prstGeom>
            <a:noFill/>
            <a:ln w="9525">
              <a:noFill/>
              <a:miter lim="800000"/>
              <a:headEnd/>
              <a:tailEnd/>
            </a:ln>
          </p:spPr>
        </p:pic>
        <p:pic>
          <p:nvPicPr>
            <p:cNvPr id="10250" name="Picture 5" descr="j0262669"/>
            <p:cNvPicPr>
              <a:picLocks noChangeAspect="1" noChangeArrowheads="1"/>
            </p:cNvPicPr>
            <p:nvPr/>
          </p:nvPicPr>
          <p:blipFill>
            <a:blip r:embed="rId6" cstate="screen">
              <a:lum bright="70000" contrast="-70000"/>
            </a:blip>
            <a:srcRect/>
            <a:stretch>
              <a:fillRect/>
            </a:stretch>
          </p:blipFill>
          <p:spPr bwMode="auto">
            <a:xfrm>
              <a:off x="2640" y="1872"/>
              <a:ext cx="2208" cy="1520"/>
            </a:xfrm>
            <a:prstGeom prst="rect">
              <a:avLst/>
            </a:prstGeom>
            <a:noFill/>
            <a:ln w="9525">
              <a:noFill/>
              <a:miter lim="800000"/>
              <a:headEnd/>
              <a:tailEnd/>
            </a:ln>
          </p:spPr>
        </p:pic>
        <p:pic>
          <p:nvPicPr>
            <p:cNvPr id="10251" name="Picture 6" descr="j0227710"/>
            <p:cNvPicPr>
              <a:picLocks noChangeAspect="1" noChangeArrowheads="1"/>
            </p:cNvPicPr>
            <p:nvPr/>
          </p:nvPicPr>
          <p:blipFill>
            <a:blip r:embed="rId7" cstate="screen">
              <a:lum bright="70000" contrast="-70000"/>
            </a:blip>
            <a:srcRect/>
            <a:stretch>
              <a:fillRect/>
            </a:stretch>
          </p:blipFill>
          <p:spPr bwMode="auto">
            <a:xfrm>
              <a:off x="4128" y="1760"/>
              <a:ext cx="1632" cy="1696"/>
            </a:xfrm>
            <a:prstGeom prst="rect">
              <a:avLst/>
            </a:prstGeom>
            <a:noFill/>
            <a:ln w="9525">
              <a:noFill/>
              <a:miter lim="800000"/>
              <a:headEnd/>
              <a:tailEnd/>
            </a:ln>
          </p:spPr>
        </p:pic>
        <p:pic>
          <p:nvPicPr>
            <p:cNvPr id="10252" name="Picture 7" descr="j0262786"/>
            <p:cNvPicPr>
              <a:picLocks noChangeAspect="1" noChangeArrowheads="1"/>
            </p:cNvPicPr>
            <p:nvPr/>
          </p:nvPicPr>
          <p:blipFill>
            <a:blip r:embed="rId8" cstate="screen">
              <a:lum bright="70000" contrast="-70000"/>
            </a:blip>
            <a:srcRect/>
            <a:stretch>
              <a:fillRect/>
            </a:stretch>
          </p:blipFill>
          <p:spPr bwMode="auto">
            <a:xfrm>
              <a:off x="1536" y="1776"/>
              <a:ext cx="1180" cy="1728"/>
            </a:xfrm>
            <a:prstGeom prst="rect">
              <a:avLst/>
            </a:prstGeom>
            <a:noFill/>
            <a:ln w="9525">
              <a:noFill/>
              <a:miter lim="800000"/>
              <a:headEnd/>
              <a:tailEnd/>
            </a:ln>
          </p:spPr>
        </p:pic>
        <p:pic>
          <p:nvPicPr>
            <p:cNvPr id="10253" name="Picture 10" descr="j0178413"/>
            <p:cNvPicPr>
              <a:picLocks noChangeAspect="1" noChangeArrowheads="1"/>
            </p:cNvPicPr>
            <p:nvPr/>
          </p:nvPicPr>
          <p:blipFill>
            <a:blip r:embed="rId9" cstate="screen">
              <a:lum bright="70000" contrast="-70000"/>
            </a:blip>
            <a:srcRect/>
            <a:stretch>
              <a:fillRect/>
            </a:stretch>
          </p:blipFill>
          <p:spPr bwMode="auto">
            <a:xfrm>
              <a:off x="0" y="2070"/>
              <a:ext cx="1536" cy="1445"/>
            </a:xfrm>
            <a:prstGeom prst="rect">
              <a:avLst/>
            </a:prstGeom>
            <a:noFill/>
            <a:ln w="9525">
              <a:noFill/>
              <a:miter lim="800000"/>
              <a:headEnd/>
              <a:tailEnd/>
            </a:ln>
          </p:spPr>
        </p:pic>
      </p:grpSp>
      <p:sp>
        <p:nvSpPr>
          <p:cNvPr id="10243" name="Title 1"/>
          <p:cNvSpPr>
            <a:spLocks noGrp="1"/>
          </p:cNvSpPr>
          <p:nvPr>
            <p:ph type="title"/>
          </p:nvPr>
        </p:nvSpPr>
        <p:spPr/>
        <p:txBody>
          <a:bodyPr/>
          <a:lstStyle/>
          <a:p>
            <a:pPr eaLnBrk="1" hangingPunct="1"/>
            <a:r>
              <a:rPr lang="en-US" sz="4800" b="1" smtClean="0">
                <a:solidFill>
                  <a:srgbClr val="0070C0"/>
                </a:solidFill>
              </a:rPr>
              <a:t>Human Trafficking is…</a:t>
            </a:r>
          </a:p>
        </p:txBody>
      </p:sp>
      <p:sp>
        <p:nvSpPr>
          <p:cNvPr id="10244" name="Content Placeholder 2"/>
          <p:cNvSpPr>
            <a:spLocks noGrp="1"/>
          </p:cNvSpPr>
          <p:nvPr>
            <p:ph idx="1"/>
          </p:nvPr>
        </p:nvSpPr>
        <p:spPr>
          <a:xfrm>
            <a:off x="457200" y="1219200"/>
            <a:ext cx="8305800" cy="5181600"/>
          </a:xfrm>
        </p:spPr>
        <p:txBody>
          <a:bodyPr/>
          <a:lstStyle/>
          <a:p>
            <a:pPr eaLnBrk="1" hangingPunct="1">
              <a:buFontTx/>
              <a:buNone/>
            </a:pPr>
            <a:r>
              <a:rPr lang="en-US" sz="2800" b="1" i="1" dirty="0" smtClean="0">
                <a:solidFill>
                  <a:srgbClr val="002060"/>
                </a:solidFill>
              </a:rPr>
              <a:t>Recruitment</a:t>
            </a:r>
          </a:p>
          <a:p>
            <a:pPr eaLnBrk="1" hangingPunct="1">
              <a:buFontTx/>
              <a:buNone/>
            </a:pPr>
            <a:r>
              <a:rPr lang="en-US" sz="2800" b="1" i="1" dirty="0" smtClean="0">
                <a:solidFill>
                  <a:srgbClr val="002060"/>
                </a:solidFill>
              </a:rPr>
              <a:t>		Harboring</a:t>
            </a:r>
          </a:p>
          <a:p>
            <a:pPr eaLnBrk="1" hangingPunct="1">
              <a:buFontTx/>
              <a:buNone/>
            </a:pPr>
            <a:r>
              <a:rPr lang="en-US" sz="2800" b="1" i="1" dirty="0" smtClean="0">
                <a:solidFill>
                  <a:srgbClr val="002060"/>
                </a:solidFill>
              </a:rPr>
              <a:t>			Transportation</a:t>
            </a:r>
          </a:p>
          <a:p>
            <a:pPr lvl="2" eaLnBrk="1" hangingPunct="1">
              <a:buFontTx/>
              <a:buNone/>
            </a:pPr>
            <a:r>
              <a:rPr lang="en-US" sz="2800" b="1" i="1" dirty="0" smtClean="0">
                <a:solidFill>
                  <a:srgbClr val="002060"/>
                </a:solidFill>
              </a:rPr>
              <a:t>			Provision </a:t>
            </a:r>
            <a:r>
              <a:rPr lang="en-US" sz="2800" b="1" u="sng" dirty="0" smtClean="0">
                <a:solidFill>
                  <a:srgbClr val="002060"/>
                </a:solidFill>
              </a:rPr>
              <a:t>or</a:t>
            </a:r>
          </a:p>
          <a:p>
            <a:pPr eaLnBrk="1" hangingPunct="1">
              <a:buFontTx/>
              <a:buNone/>
            </a:pPr>
            <a:r>
              <a:rPr lang="en-US" sz="2800" b="1" dirty="0" smtClean="0">
                <a:solidFill>
                  <a:srgbClr val="002060"/>
                </a:solidFill>
              </a:rPr>
              <a:t>					 </a:t>
            </a:r>
            <a:r>
              <a:rPr lang="en-US" sz="2800" b="1" i="1" dirty="0" smtClean="0">
                <a:solidFill>
                  <a:srgbClr val="002060"/>
                </a:solidFill>
              </a:rPr>
              <a:t>Obtaining of a person…</a:t>
            </a:r>
            <a:endParaRPr lang="en-US" sz="2800" b="1" dirty="0" smtClean="0">
              <a:solidFill>
                <a:srgbClr val="002060"/>
              </a:solidFill>
            </a:endParaRPr>
          </a:p>
          <a:p>
            <a:pPr eaLnBrk="1" hangingPunct="1">
              <a:buFontTx/>
              <a:buNone/>
            </a:pPr>
            <a:r>
              <a:rPr lang="en-US" sz="2800" b="1" i="1" dirty="0" smtClean="0">
                <a:solidFill>
                  <a:srgbClr val="0070C0"/>
                </a:solidFill>
              </a:rPr>
              <a:t>for a</a:t>
            </a:r>
            <a:r>
              <a:rPr lang="en-US" sz="2800" b="1" dirty="0" smtClean="0">
                <a:solidFill>
                  <a:srgbClr val="0070C0"/>
                </a:solidFill>
              </a:rPr>
              <a:t> </a:t>
            </a:r>
            <a:r>
              <a:rPr lang="en-US" sz="2800" b="1" i="1" dirty="0" smtClean="0">
                <a:solidFill>
                  <a:srgbClr val="0070C0"/>
                </a:solidFill>
              </a:rPr>
              <a:t>Commercial Sex Act or</a:t>
            </a:r>
            <a:endParaRPr lang="en-US" sz="2800" b="1" dirty="0" smtClean="0">
              <a:solidFill>
                <a:srgbClr val="0070C0"/>
              </a:solidFill>
            </a:endParaRPr>
          </a:p>
          <a:p>
            <a:pPr eaLnBrk="1" hangingPunct="1">
              <a:buFontTx/>
              <a:buNone/>
            </a:pPr>
            <a:r>
              <a:rPr lang="en-US" sz="2800" b="1" dirty="0" smtClean="0">
                <a:solidFill>
                  <a:srgbClr val="0070C0"/>
                </a:solidFill>
              </a:rPr>
              <a:t>					  </a:t>
            </a:r>
            <a:r>
              <a:rPr lang="en-US" sz="2800" b="1" i="1" dirty="0" smtClean="0">
                <a:solidFill>
                  <a:srgbClr val="0070C0"/>
                </a:solidFill>
              </a:rPr>
              <a:t>Labor or Services</a:t>
            </a:r>
            <a:r>
              <a:rPr lang="en-US" sz="2800" b="1" dirty="0" smtClean="0">
                <a:solidFill>
                  <a:srgbClr val="0070C0"/>
                </a:solidFill>
              </a:rPr>
              <a:t>…</a:t>
            </a:r>
          </a:p>
          <a:p>
            <a:pPr eaLnBrk="1" hangingPunct="1">
              <a:buFontTx/>
              <a:buNone/>
            </a:pPr>
            <a:endParaRPr lang="en-US" sz="2800" b="1" dirty="0" smtClean="0"/>
          </a:p>
          <a:p>
            <a:pPr eaLnBrk="1" hangingPunct="1">
              <a:buFontTx/>
              <a:buNone/>
            </a:pPr>
            <a:r>
              <a:rPr lang="en-US" sz="3600" b="1" i="1" u="sng" dirty="0" smtClean="0">
                <a:solidFill>
                  <a:srgbClr val="002060"/>
                </a:solidFill>
              </a:rPr>
              <a:t>through</a:t>
            </a:r>
            <a:r>
              <a:rPr lang="en-US" sz="3600" b="1" u="sng" dirty="0" smtClean="0">
                <a:solidFill>
                  <a:srgbClr val="002060"/>
                </a:solidFill>
              </a:rPr>
              <a:t> </a:t>
            </a:r>
            <a:r>
              <a:rPr lang="en-US" sz="3600" b="1" i="1" u="sng" dirty="0" smtClean="0">
                <a:solidFill>
                  <a:srgbClr val="002060"/>
                </a:solidFill>
              </a:rPr>
              <a:t>Force</a:t>
            </a:r>
            <a:r>
              <a:rPr lang="en-US" sz="3600" b="1" u="sng" dirty="0" smtClean="0">
                <a:solidFill>
                  <a:srgbClr val="002060"/>
                </a:solidFill>
              </a:rPr>
              <a:t>, </a:t>
            </a:r>
            <a:r>
              <a:rPr lang="en-US" sz="3600" b="1" i="1" u="sng" dirty="0" smtClean="0">
                <a:solidFill>
                  <a:srgbClr val="002060"/>
                </a:solidFill>
              </a:rPr>
              <a:t>Fraud</a:t>
            </a:r>
            <a:r>
              <a:rPr lang="en-US" sz="3600" b="1" u="sng" dirty="0" smtClean="0">
                <a:solidFill>
                  <a:srgbClr val="002060"/>
                </a:solidFill>
              </a:rPr>
              <a:t> or </a:t>
            </a:r>
            <a:r>
              <a:rPr lang="en-US" sz="3600" b="1" i="1" u="sng" dirty="0" smtClean="0">
                <a:solidFill>
                  <a:srgbClr val="002060"/>
                </a:solidFill>
              </a:rPr>
              <a:t>Coercion</a:t>
            </a:r>
            <a:r>
              <a:rPr lang="en-US" sz="3600" b="1" u="sng" dirty="0" smtClean="0">
                <a:solidFill>
                  <a:srgbClr val="002060"/>
                </a:solidFill>
              </a:rPr>
              <a:t>.</a:t>
            </a:r>
          </a:p>
        </p:txBody>
      </p:sp>
      <p:sp>
        <p:nvSpPr>
          <p:cNvPr id="4" name="Content Placeholder 2"/>
          <p:cNvSpPr txBox="1">
            <a:spLocks/>
          </p:cNvSpPr>
          <p:nvPr/>
        </p:nvSpPr>
        <p:spPr bwMode="auto">
          <a:xfrm>
            <a:off x="381000" y="1219200"/>
            <a:ext cx="8305800" cy="5181600"/>
          </a:xfrm>
          <a:prstGeom prst="rect">
            <a:avLst/>
          </a:prstGeom>
          <a:noFill/>
          <a:ln w="9525">
            <a:noFill/>
            <a:miter lim="800000"/>
            <a:headEnd/>
            <a:tailEnd/>
          </a:ln>
        </p:spPr>
        <p:txBody>
          <a:bodyPr/>
          <a:lstStyle/>
          <a:p>
            <a:pPr marL="342900" indent="-342900" eaLnBrk="0" hangingPunct="0">
              <a:spcBef>
                <a:spcPct val="20000"/>
              </a:spcBef>
              <a:defRPr/>
            </a:pPr>
            <a:endParaRPr lang="en-US" sz="2800" i="1" kern="0" dirty="0">
              <a:latin typeface="+mn-lt"/>
              <a:cs typeface="+mn-cs"/>
            </a:endParaRPr>
          </a:p>
          <a:p>
            <a:pPr marL="342900" indent="-342900" eaLnBrk="0" hangingPunct="0">
              <a:spcBef>
                <a:spcPct val="20000"/>
              </a:spcBef>
              <a:defRPr/>
            </a:pPr>
            <a:endParaRPr lang="en-US" sz="2800" i="1" kern="0" dirty="0">
              <a:latin typeface="+mn-lt"/>
              <a:cs typeface="+mn-cs"/>
            </a:endParaRPr>
          </a:p>
          <a:p>
            <a:pPr marL="342900" indent="-342900" eaLnBrk="0" hangingPunct="0">
              <a:spcBef>
                <a:spcPct val="20000"/>
              </a:spcBef>
              <a:defRPr/>
            </a:pPr>
            <a:endParaRPr lang="en-US" sz="2800" i="1" kern="0" dirty="0">
              <a:latin typeface="+mn-lt"/>
              <a:cs typeface="+mn-cs"/>
            </a:endParaRPr>
          </a:p>
          <a:p>
            <a:pPr marL="342900" indent="-342900" eaLnBrk="0" hangingPunct="0">
              <a:spcBef>
                <a:spcPct val="20000"/>
              </a:spcBef>
              <a:defRPr/>
            </a:pPr>
            <a:r>
              <a:rPr lang="en-US" sz="2800" i="1" kern="0" dirty="0">
                <a:latin typeface="+mn-lt"/>
                <a:cs typeface="+mn-cs"/>
              </a:rPr>
              <a:t>		</a:t>
            </a:r>
          </a:p>
          <a:p>
            <a:pPr marL="342900" indent="-342900" eaLnBrk="0" hangingPunct="0">
              <a:spcBef>
                <a:spcPct val="20000"/>
              </a:spcBef>
              <a:defRPr/>
            </a:pPr>
            <a:endParaRPr lang="en-US" sz="2800" i="1" kern="0" dirty="0">
              <a:latin typeface="+mn-lt"/>
              <a:cs typeface="+mn-cs"/>
            </a:endParaRPr>
          </a:p>
          <a:p>
            <a:pPr marL="342900" indent="-342900" eaLnBrk="0" hangingPunct="0">
              <a:spcBef>
                <a:spcPct val="20000"/>
              </a:spcBef>
              <a:defRPr/>
            </a:pPr>
            <a:r>
              <a:rPr lang="en-US" sz="2800" i="1" kern="0" dirty="0">
                <a:latin typeface="+mn-lt"/>
                <a:cs typeface="+mn-cs"/>
              </a:rPr>
              <a:t>			</a:t>
            </a:r>
          </a:p>
          <a:p>
            <a:pPr marL="342900" indent="-342900" eaLnBrk="0" hangingPunct="0">
              <a:spcBef>
                <a:spcPct val="20000"/>
              </a:spcBef>
              <a:defRPr/>
            </a:pPr>
            <a:endParaRPr lang="en-US" sz="2800" i="1" kern="0" dirty="0">
              <a:latin typeface="+mn-lt"/>
              <a:cs typeface="+mn-cs"/>
            </a:endParaRPr>
          </a:p>
          <a:p>
            <a:pPr marL="1143000" lvl="2" indent="-228600" eaLnBrk="0" hangingPunct="0">
              <a:spcBef>
                <a:spcPct val="20000"/>
              </a:spcBef>
              <a:defRPr/>
            </a:pPr>
            <a:r>
              <a:rPr lang="en-US" sz="2800" i="1" kern="0" dirty="0">
                <a:latin typeface="+mn-lt"/>
                <a:cs typeface="+mn-cs"/>
              </a:rPr>
              <a:t>				</a:t>
            </a:r>
          </a:p>
          <a:p>
            <a:pPr marL="1143000" lvl="2" indent="-228600" eaLnBrk="0" hangingPunct="0">
              <a:spcBef>
                <a:spcPct val="20000"/>
              </a:spcBef>
              <a:defRPr/>
            </a:pPr>
            <a:endParaRPr lang="en-US" sz="2800" i="1" kern="0" dirty="0">
              <a:latin typeface="+mn-lt"/>
              <a:cs typeface="+mn-cs"/>
            </a:endParaRPr>
          </a:p>
          <a:p>
            <a:pPr marL="342900" indent="-342900" eaLnBrk="0" hangingPunct="0">
              <a:spcBef>
                <a:spcPct val="20000"/>
              </a:spcBef>
              <a:defRPr/>
            </a:pPr>
            <a:r>
              <a:rPr lang="en-US" sz="2800" kern="0" dirty="0">
                <a:latin typeface="+mn-lt"/>
                <a:cs typeface="+mn-cs"/>
              </a:rPr>
              <a:t>						</a:t>
            </a:r>
          </a:p>
          <a:p>
            <a:pPr marL="342900" indent="-342900" eaLnBrk="0" hangingPunct="0">
              <a:spcBef>
                <a:spcPct val="20000"/>
              </a:spcBef>
              <a:defRPr/>
            </a:pPr>
            <a:endParaRPr lang="en-US" sz="2800" i="1" kern="0" dirty="0">
              <a:latin typeface="+mn-lt"/>
              <a:cs typeface="+mn-cs"/>
            </a:endParaRPr>
          </a:p>
          <a:p>
            <a:pPr marL="342900" indent="-342900" eaLnBrk="0" hangingPunct="0">
              <a:spcBef>
                <a:spcPct val="20000"/>
              </a:spcBef>
              <a:defRPr/>
            </a:pPr>
            <a:endParaRPr lang="en-US" sz="2800" i="1" kern="0" dirty="0">
              <a:latin typeface="+mn-lt"/>
              <a:cs typeface="+mn-cs"/>
            </a:endParaRPr>
          </a:p>
          <a:p>
            <a:pPr marL="342900" indent="-342900" eaLnBrk="0" hangingPunct="0">
              <a:spcBef>
                <a:spcPct val="20000"/>
              </a:spcBef>
              <a:defRPr/>
            </a:pPr>
            <a:endParaRPr lang="en-US" sz="2800" kern="0" dirty="0">
              <a:latin typeface="+mn-lt"/>
              <a:cs typeface="+mn-cs"/>
            </a:endParaRPr>
          </a:p>
          <a:p>
            <a:pPr marL="342900" indent="-342900" eaLnBrk="0" hangingPunct="0">
              <a:spcBef>
                <a:spcPct val="20000"/>
              </a:spcBef>
              <a:defRPr/>
            </a:pPr>
            <a:endParaRPr lang="en-US" sz="2800" kern="0" dirty="0">
              <a:latin typeface="+mn-lt"/>
              <a:cs typeface="+mn-cs"/>
            </a:endParaRPr>
          </a:p>
          <a:p>
            <a:pPr marL="342900" indent="-342900" eaLnBrk="0" hangingPunct="0">
              <a:spcBef>
                <a:spcPct val="20000"/>
              </a:spcBef>
              <a:defRPr/>
            </a:pPr>
            <a:endParaRPr lang="en-US" sz="2800" kern="0" dirty="0">
              <a:latin typeface="+mn-lt"/>
              <a:cs typeface="+mn-cs"/>
            </a:endParaRPr>
          </a:p>
          <a:p>
            <a:pPr marL="342900" indent="-342900" eaLnBrk="0" hangingPunct="0">
              <a:spcBef>
                <a:spcPct val="20000"/>
              </a:spcBef>
              <a:defRPr/>
            </a:pPr>
            <a:endParaRPr lang="en-US" sz="2800" kern="0" dirty="0">
              <a:latin typeface="+mn-lt"/>
              <a:cs typeface="+mn-cs"/>
            </a:endParaRPr>
          </a:p>
          <a:p>
            <a:pPr marL="342900" indent="-342900" eaLnBrk="0" hangingPunct="0">
              <a:spcBef>
                <a:spcPct val="20000"/>
              </a:spcBef>
              <a:defRPr/>
            </a:pPr>
            <a:endParaRPr lang="en-US" sz="2800" kern="0" dirty="0">
              <a:latin typeface="+mn-lt"/>
              <a:cs typeface="+mn-cs"/>
            </a:endParaRPr>
          </a:p>
          <a:p>
            <a:pPr marL="342900" indent="-342900" eaLnBrk="0" hangingPunct="0">
              <a:spcBef>
                <a:spcPct val="20000"/>
              </a:spcBef>
              <a:defRPr/>
            </a:pPr>
            <a:endParaRPr lang="en-US" sz="2800" kern="0" dirty="0">
              <a:latin typeface="+mn-lt"/>
              <a:cs typeface="+mn-cs"/>
            </a:endParaRPr>
          </a:p>
          <a:p>
            <a:pPr marL="342900" indent="-342900" eaLnBrk="0" hangingPunct="0">
              <a:spcBef>
                <a:spcPct val="20000"/>
              </a:spcBef>
              <a:defRPr/>
            </a:pPr>
            <a:endParaRPr lang="en-US" sz="2800" kern="0" dirty="0">
              <a:latin typeface="+mn-lt"/>
              <a:cs typeface="+mn-cs"/>
            </a:endParaRPr>
          </a:p>
          <a:p>
            <a:pPr marL="342900" indent="-342900" eaLnBrk="0" hangingPunct="0">
              <a:spcBef>
                <a:spcPct val="20000"/>
              </a:spcBef>
              <a:defRPr/>
            </a:pPr>
            <a:r>
              <a:rPr lang="en-US" sz="2800" kern="0" dirty="0">
                <a:latin typeface="+mn-lt"/>
                <a:cs typeface="+mn-cs"/>
              </a:rPr>
              <a:t>						</a:t>
            </a:r>
          </a:p>
          <a:p>
            <a:pPr marL="342900" indent="-342900" eaLnBrk="0" hangingPunct="0">
              <a:spcBef>
                <a:spcPct val="20000"/>
              </a:spcBef>
              <a:defRPr/>
            </a:pPr>
            <a:endParaRPr lang="en-US" sz="2800" kern="0" dirty="0">
              <a:latin typeface="+mn-lt"/>
              <a:cs typeface="+mn-cs"/>
            </a:endParaRPr>
          </a:p>
          <a:p>
            <a:pPr marL="342900" indent="-342900" eaLnBrk="0" hangingPunct="0">
              <a:spcBef>
                <a:spcPct val="20000"/>
              </a:spcBef>
              <a:defRPr/>
            </a:pPr>
            <a:endParaRPr lang="en-US" sz="2800" kern="0" dirty="0">
              <a:latin typeface="+mn-lt"/>
              <a:cs typeface="+mn-cs"/>
            </a:endParaRPr>
          </a:p>
          <a:p>
            <a:pPr marL="342900" indent="-342900" eaLnBrk="0" hangingPunct="0">
              <a:spcBef>
                <a:spcPct val="20000"/>
              </a:spcBef>
              <a:defRPr/>
            </a:pPr>
            <a:endParaRPr lang="en-US" sz="2800" kern="0" dirty="0">
              <a:latin typeface="+mn-lt"/>
              <a:cs typeface="+mn-cs"/>
            </a:endParaRPr>
          </a:p>
          <a:p>
            <a:pPr marL="342900" indent="-342900" eaLnBrk="0" hangingPunct="0">
              <a:spcBef>
                <a:spcPct val="20000"/>
              </a:spcBef>
              <a:defRPr/>
            </a:pPr>
            <a:endParaRPr lang="en-US" sz="2800" kern="0" dirty="0">
              <a:latin typeface="+mn-lt"/>
              <a:cs typeface="+mn-cs"/>
            </a:endParaRPr>
          </a:p>
          <a:p>
            <a:pPr marL="342900" indent="-342900" eaLnBrk="0" hangingPunct="0">
              <a:spcBef>
                <a:spcPct val="20000"/>
              </a:spcBef>
              <a:defRPr/>
            </a:pPr>
            <a:r>
              <a:rPr lang="en-US" sz="2800" kern="0" dirty="0">
                <a:latin typeface="+mn-lt"/>
                <a:cs typeface="+mn-cs"/>
              </a:rPr>
              <a:t>.</a:t>
            </a:r>
          </a:p>
        </p:txBody>
      </p:sp>
      <p:sp>
        <p:nvSpPr>
          <p:cNvPr id="10246" name="Slide Number Placeholder 12"/>
          <p:cNvSpPr>
            <a:spLocks noGrp="1"/>
          </p:cNvSpPr>
          <p:nvPr>
            <p:ph type="sldNum" sz="quarter" idx="12"/>
          </p:nvPr>
        </p:nvSpPr>
        <p:spPr>
          <a:noFill/>
        </p:spPr>
        <p:txBody>
          <a:bodyPr/>
          <a:lstStyle/>
          <a:p>
            <a:fld id="{B2109045-E548-405D-B3AF-932F4AFCD076}" type="slidenum">
              <a:rPr lang="en-US" smtClean="0"/>
              <a:pPr/>
              <a:t>13</a:t>
            </a:fld>
            <a:endParaRPr lang="en-US" smtClean="0"/>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A855826E-CF11-4C09-8C62-7B6851EE3D96}" type="slidenum">
              <a:rPr lang="en-US" smtClean="0"/>
              <a:pPr>
                <a:defRPr/>
              </a:pPr>
              <a:t>14</a:t>
            </a:fld>
            <a:endParaRPr lang="en-US"/>
          </a:p>
        </p:txBody>
      </p:sp>
      <p:pic>
        <p:nvPicPr>
          <p:cNvPr id="5" name="Picture 4" descr="elements.bmp"/>
          <p:cNvPicPr>
            <a:picLocks noChangeAspect="1"/>
          </p:cNvPicPr>
          <p:nvPr/>
        </p:nvPicPr>
        <p:blipFill>
          <a:blip r:embed="rId2" cstate="screen"/>
          <a:stretch>
            <a:fillRect/>
          </a:stretch>
        </p:blipFill>
        <p:spPr>
          <a:xfrm>
            <a:off x="533400" y="228600"/>
            <a:ext cx="8229600" cy="6339841"/>
          </a:xfrm>
          <a:prstGeom prst="rect">
            <a:avLst/>
          </a:prstGeom>
        </p:spPr>
      </p:pic>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3"/>
          <p:cNvSpPr>
            <a:spLocks noGrp="1" noChangeArrowheads="1"/>
          </p:cNvSpPr>
          <p:nvPr>
            <p:ph type="body" idx="1"/>
          </p:nvPr>
        </p:nvSpPr>
        <p:spPr>
          <a:xfrm>
            <a:off x="685800" y="152400"/>
            <a:ext cx="7772400" cy="4495800"/>
          </a:xfrm>
        </p:spPr>
        <p:txBody>
          <a:bodyPr/>
          <a:lstStyle/>
          <a:p>
            <a:pPr marL="806450" lvl="1" eaLnBrk="1" hangingPunct="1">
              <a:lnSpc>
                <a:spcPct val="90000"/>
              </a:lnSpc>
              <a:buFontTx/>
              <a:buNone/>
            </a:pPr>
            <a:r>
              <a:rPr lang="en-US" sz="4800" b="1" dirty="0" smtClean="0">
                <a:solidFill>
                  <a:srgbClr val="FF0000"/>
                </a:solidFill>
              </a:rPr>
              <a:t>Force:</a:t>
            </a:r>
            <a:r>
              <a:rPr lang="en-US" sz="4800" dirty="0" smtClean="0">
                <a:solidFill>
                  <a:srgbClr val="FF0000"/>
                </a:solidFill>
              </a:rPr>
              <a:t> </a:t>
            </a:r>
          </a:p>
          <a:p>
            <a:pPr marL="806450" lvl="1" eaLnBrk="1" hangingPunct="1">
              <a:lnSpc>
                <a:spcPct val="90000"/>
              </a:lnSpc>
              <a:buFontTx/>
              <a:buNone/>
            </a:pPr>
            <a:r>
              <a:rPr lang="en-US" sz="3500" dirty="0" smtClean="0"/>
              <a:t>Rape, beatings, constraint,</a:t>
            </a:r>
          </a:p>
          <a:p>
            <a:pPr marL="806450" lvl="1" eaLnBrk="1" hangingPunct="1">
              <a:lnSpc>
                <a:spcPct val="90000"/>
              </a:lnSpc>
              <a:buFontTx/>
              <a:buNone/>
            </a:pPr>
            <a:r>
              <a:rPr lang="en-US" sz="3500" dirty="0" smtClean="0"/>
              <a:t>confinement, addiction to drugs;</a:t>
            </a:r>
          </a:p>
          <a:p>
            <a:pPr marL="806450" lvl="1" eaLnBrk="1" hangingPunct="1">
              <a:lnSpc>
                <a:spcPct val="90000"/>
              </a:lnSpc>
              <a:buFontTx/>
              <a:buNone/>
            </a:pPr>
            <a:r>
              <a:rPr lang="en-US" sz="3500" dirty="0" smtClean="0"/>
              <a:t>kidnapped from the streets,</a:t>
            </a:r>
          </a:p>
          <a:p>
            <a:pPr marL="806450" lvl="1" eaLnBrk="1" hangingPunct="1">
              <a:lnSpc>
                <a:spcPct val="90000"/>
              </a:lnSpc>
              <a:buFontTx/>
              <a:buNone/>
            </a:pPr>
            <a:r>
              <a:rPr lang="en-US" sz="3500" dirty="0" smtClean="0"/>
              <a:t>shopping malls, airports, bus</a:t>
            </a:r>
          </a:p>
          <a:p>
            <a:pPr marL="806450" lvl="1" eaLnBrk="1" hangingPunct="1">
              <a:lnSpc>
                <a:spcPct val="90000"/>
              </a:lnSpc>
              <a:buFontTx/>
              <a:buNone/>
            </a:pPr>
            <a:r>
              <a:rPr lang="en-US" sz="3500" dirty="0" smtClean="0"/>
              <a:t>stations</a:t>
            </a:r>
          </a:p>
        </p:txBody>
      </p:sp>
      <p:pic>
        <p:nvPicPr>
          <p:cNvPr id="18436" name="Picture 6" descr="graphic"/>
          <p:cNvPicPr>
            <a:picLocks noChangeAspect="1" noChangeArrowheads="1"/>
          </p:cNvPicPr>
          <p:nvPr/>
        </p:nvPicPr>
        <p:blipFill>
          <a:blip r:embed="rId3" r:link="rId4" cstate="screen"/>
          <a:srcRect/>
          <a:stretch>
            <a:fillRect/>
          </a:stretch>
        </p:blipFill>
        <p:spPr bwMode="auto">
          <a:xfrm>
            <a:off x="4343400" y="3581400"/>
            <a:ext cx="3962400" cy="3025973"/>
          </a:xfrm>
          <a:prstGeom prst="rect">
            <a:avLst/>
          </a:prstGeom>
          <a:noFill/>
          <a:ln w="9525">
            <a:noFill/>
            <a:miter lim="800000"/>
            <a:headEnd/>
            <a:tailEnd/>
          </a:ln>
        </p:spPr>
      </p:pic>
      <p:sp>
        <p:nvSpPr>
          <p:cNvPr id="18437" name="Text Box 10"/>
          <p:cNvSpPr txBox="1">
            <a:spLocks noChangeArrowheads="1"/>
          </p:cNvSpPr>
          <p:nvPr/>
        </p:nvSpPr>
        <p:spPr bwMode="auto">
          <a:xfrm>
            <a:off x="304800" y="6126163"/>
            <a:ext cx="2743200" cy="460375"/>
          </a:xfrm>
          <a:prstGeom prst="rect">
            <a:avLst/>
          </a:prstGeom>
          <a:noFill/>
          <a:ln w="3175">
            <a:solidFill>
              <a:schemeClr val="tx1"/>
            </a:solidFill>
            <a:miter lim="800000"/>
            <a:headEnd/>
            <a:tailEnd/>
          </a:ln>
        </p:spPr>
        <p:txBody>
          <a:bodyPr>
            <a:spAutoFit/>
          </a:bodyPr>
          <a:lstStyle/>
          <a:p>
            <a:pPr>
              <a:spcBef>
                <a:spcPct val="50000"/>
              </a:spcBef>
            </a:pPr>
            <a:r>
              <a:rPr lang="en-US" sz="1200"/>
              <a:t>US Department of Health and Human Services, ACF, Trafficking Campaign</a:t>
            </a:r>
          </a:p>
        </p:txBody>
      </p:sp>
      <p:sp>
        <p:nvSpPr>
          <p:cNvPr id="18438" name="Slide Number Placeholder 5"/>
          <p:cNvSpPr>
            <a:spLocks noGrp="1"/>
          </p:cNvSpPr>
          <p:nvPr>
            <p:ph type="sldNum" sz="quarter" idx="12"/>
          </p:nvPr>
        </p:nvSpPr>
        <p:spPr>
          <a:noFill/>
        </p:spPr>
        <p:txBody>
          <a:bodyPr/>
          <a:lstStyle/>
          <a:p>
            <a:fld id="{24D3CAB7-18A2-4AFF-A63A-28D21BCAE321}" type="slidenum">
              <a:rPr lang="en-US" smtClean="0"/>
              <a:pPr/>
              <a:t>15</a:t>
            </a:fld>
            <a:endParaRPr lang="en-US" smtClean="0"/>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3"/>
          <p:cNvSpPr>
            <a:spLocks noGrp="1" noChangeArrowheads="1"/>
          </p:cNvSpPr>
          <p:nvPr>
            <p:ph type="body" idx="1"/>
          </p:nvPr>
        </p:nvSpPr>
        <p:spPr>
          <a:xfrm>
            <a:off x="381000" y="228600"/>
            <a:ext cx="6172200" cy="4495800"/>
          </a:xfrm>
        </p:spPr>
        <p:txBody>
          <a:bodyPr/>
          <a:lstStyle/>
          <a:p>
            <a:pPr eaLnBrk="1" hangingPunct="1">
              <a:lnSpc>
                <a:spcPct val="90000"/>
              </a:lnSpc>
              <a:buNone/>
            </a:pPr>
            <a:r>
              <a:rPr lang="en-US" sz="4800" b="1" dirty="0" smtClean="0">
                <a:solidFill>
                  <a:srgbClr val="FF0000"/>
                </a:solidFill>
              </a:rPr>
              <a:t>Fraud:</a:t>
            </a:r>
            <a:r>
              <a:rPr lang="en-US" sz="4800" dirty="0" smtClean="0">
                <a:solidFill>
                  <a:srgbClr val="FF0000"/>
                </a:solidFill>
              </a:rPr>
              <a:t> </a:t>
            </a:r>
          </a:p>
          <a:p>
            <a:pPr eaLnBrk="1" hangingPunct="1">
              <a:lnSpc>
                <a:spcPct val="90000"/>
              </a:lnSpc>
              <a:buNone/>
            </a:pPr>
            <a:r>
              <a:rPr lang="en-US" sz="3500" dirty="0" smtClean="0"/>
              <a:t>Includes false and deceptive</a:t>
            </a:r>
          </a:p>
          <a:p>
            <a:pPr eaLnBrk="1" hangingPunct="1">
              <a:lnSpc>
                <a:spcPct val="90000"/>
              </a:lnSpc>
              <a:buNone/>
            </a:pPr>
            <a:r>
              <a:rPr lang="en-US" sz="3500" dirty="0" smtClean="0"/>
              <a:t>offers of employment,</a:t>
            </a:r>
          </a:p>
          <a:p>
            <a:pPr eaLnBrk="1" hangingPunct="1">
              <a:lnSpc>
                <a:spcPct val="90000"/>
              </a:lnSpc>
              <a:buNone/>
            </a:pPr>
            <a:r>
              <a:rPr lang="en-US" sz="3500" dirty="0" smtClean="0"/>
              <a:t>marriage, and a better life.</a:t>
            </a:r>
          </a:p>
        </p:txBody>
      </p:sp>
      <p:pic>
        <p:nvPicPr>
          <p:cNvPr id="19460" name="Picture 4"/>
          <p:cNvPicPr>
            <a:picLocks noChangeAspect="1" noChangeArrowheads="1"/>
          </p:cNvPicPr>
          <p:nvPr/>
        </p:nvPicPr>
        <p:blipFill>
          <a:blip r:embed="rId3" cstate="screen"/>
          <a:srcRect/>
          <a:stretch>
            <a:fillRect/>
          </a:stretch>
        </p:blipFill>
        <p:spPr bwMode="auto">
          <a:xfrm>
            <a:off x="0" y="3962400"/>
            <a:ext cx="9144000" cy="1944688"/>
          </a:xfrm>
          <a:prstGeom prst="rect">
            <a:avLst/>
          </a:prstGeom>
          <a:noFill/>
          <a:ln w="9525">
            <a:noFill/>
            <a:miter lim="800000"/>
            <a:headEnd/>
            <a:tailEnd/>
          </a:ln>
        </p:spPr>
      </p:pic>
      <p:pic>
        <p:nvPicPr>
          <p:cNvPr id="19461" name="Picture 5" descr="j0433118"/>
          <p:cNvPicPr>
            <a:picLocks noChangeAspect="1" noChangeArrowheads="1"/>
          </p:cNvPicPr>
          <p:nvPr/>
        </p:nvPicPr>
        <p:blipFill>
          <a:blip r:embed="rId4" cstate="screen"/>
          <a:srcRect/>
          <a:stretch>
            <a:fillRect/>
          </a:stretch>
        </p:blipFill>
        <p:spPr bwMode="auto">
          <a:xfrm>
            <a:off x="6248400" y="990600"/>
            <a:ext cx="2743200" cy="2743200"/>
          </a:xfrm>
          <a:prstGeom prst="rect">
            <a:avLst/>
          </a:prstGeom>
          <a:noFill/>
          <a:ln w="9525">
            <a:noFill/>
            <a:miter lim="800000"/>
            <a:headEnd/>
            <a:tailEnd/>
          </a:ln>
        </p:spPr>
      </p:pic>
      <p:sp>
        <p:nvSpPr>
          <p:cNvPr id="19462" name="Text Box 6"/>
          <p:cNvSpPr txBox="1">
            <a:spLocks noChangeArrowheads="1"/>
          </p:cNvSpPr>
          <p:nvPr/>
        </p:nvSpPr>
        <p:spPr bwMode="auto">
          <a:xfrm>
            <a:off x="304800" y="6126163"/>
            <a:ext cx="2743200" cy="460375"/>
          </a:xfrm>
          <a:prstGeom prst="rect">
            <a:avLst/>
          </a:prstGeom>
          <a:noFill/>
          <a:ln w="3175">
            <a:solidFill>
              <a:schemeClr val="tx1"/>
            </a:solidFill>
            <a:miter lim="800000"/>
            <a:headEnd/>
            <a:tailEnd/>
          </a:ln>
        </p:spPr>
        <p:txBody>
          <a:bodyPr>
            <a:spAutoFit/>
          </a:bodyPr>
          <a:lstStyle/>
          <a:p>
            <a:pPr>
              <a:spcBef>
                <a:spcPct val="50000"/>
              </a:spcBef>
            </a:pPr>
            <a:r>
              <a:rPr lang="en-US" sz="1200"/>
              <a:t>US Department of Health and Human Services, ACF, Trafficking Campaign</a:t>
            </a:r>
          </a:p>
        </p:txBody>
      </p:sp>
      <p:sp>
        <p:nvSpPr>
          <p:cNvPr id="19463" name="Slide Number Placeholder 6"/>
          <p:cNvSpPr>
            <a:spLocks noGrp="1"/>
          </p:cNvSpPr>
          <p:nvPr>
            <p:ph type="sldNum" sz="quarter" idx="12"/>
          </p:nvPr>
        </p:nvSpPr>
        <p:spPr>
          <a:noFill/>
        </p:spPr>
        <p:txBody>
          <a:bodyPr/>
          <a:lstStyle/>
          <a:p>
            <a:fld id="{A7D05DAD-779D-4E5F-8386-7443D16FC3BB}" type="slidenum">
              <a:rPr lang="en-US" smtClean="0"/>
              <a:pPr/>
              <a:t>16</a:t>
            </a:fld>
            <a:endParaRPr lang="en-US" smtClean="0"/>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4"/>
          <p:cNvPicPr>
            <a:picLocks noChangeAspect="1" noChangeArrowheads="1"/>
          </p:cNvPicPr>
          <p:nvPr/>
        </p:nvPicPr>
        <p:blipFill>
          <a:blip r:embed="rId3" cstate="screen">
            <a:lum bright="70000" contrast="-70000"/>
          </a:blip>
          <a:srcRect/>
          <a:stretch>
            <a:fillRect/>
          </a:stretch>
        </p:blipFill>
        <p:spPr bwMode="auto">
          <a:xfrm>
            <a:off x="0" y="-152400"/>
            <a:ext cx="9144000" cy="6821488"/>
          </a:xfrm>
          <a:prstGeom prst="rect">
            <a:avLst/>
          </a:prstGeom>
          <a:noFill/>
          <a:ln w="9525" algn="in">
            <a:noFill/>
            <a:miter lim="800000"/>
            <a:headEnd/>
            <a:tailEnd/>
          </a:ln>
        </p:spPr>
      </p:pic>
      <p:sp>
        <p:nvSpPr>
          <p:cNvPr id="18436" name="Rectangle 3"/>
          <p:cNvSpPr>
            <a:spLocks noGrp="1" noChangeArrowheads="1"/>
          </p:cNvSpPr>
          <p:nvPr>
            <p:ph type="body" idx="1"/>
          </p:nvPr>
        </p:nvSpPr>
        <p:spPr>
          <a:xfrm>
            <a:off x="152400" y="228600"/>
            <a:ext cx="8991600" cy="5562600"/>
          </a:xfrm>
        </p:spPr>
        <p:txBody>
          <a:bodyPr/>
          <a:lstStyle/>
          <a:p>
            <a:pPr eaLnBrk="1" hangingPunct="1">
              <a:buFontTx/>
              <a:buNone/>
              <a:defRPr/>
            </a:pPr>
            <a:r>
              <a:rPr lang="en-US" b="1" dirty="0" smtClean="0"/>
              <a:t>   </a:t>
            </a:r>
            <a:r>
              <a:rPr lang="en-US" sz="4800" b="1" i="1" dirty="0" smtClean="0">
                <a:solidFill>
                  <a:srgbClr val="FF0000"/>
                </a:solidFill>
              </a:rPr>
              <a:t>Coercion</a:t>
            </a:r>
            <a:r>
              <a:rPr lang="en-US" sz="4800" b="1" dirty="0" smtClean="0">
                <a:solidFill>
                  <a:srgbClr val="FF0000"/>
                </a:solidFill>
              </a:rPr>
              <a:t>:</a:t>
            </a:r>
            <a:r>
              <a:rPr lang="en-US" sz="4800" dirty="0" smtClean="0">
                <a:solidFill>
                  <a:srgbClr val="FF0000"/>
                </a:solidFill>
              </a:rPr>
              <a:t> </a:t>
            </a:r>
            <a:endParaRPr lang="en-US" dirty="0" smtClean="0">
              <a:solidFill>
                <a:srgbClr val="FF0000"/>
              </a:solidFill>
            </a:endParaRPr>
          </a:p>
          <a:p>
            <a:pPr eaLnBrk="1" hangingPunct="1">
              <a:spcBef>
                <a:spcPts val="0"/>
              </a:spcBef>
              <a:defRPr/>
            </a:pPr>
            <a:r>
              <a:rPr lang="en-US" i="1" dirty="0" smtClean="0"/>
              <a:t>   </a:t>
            </a:r>
            <a:r>
              <a:rPr lang="en-US" b="1" i="1" dirty="0" smtClean="0"/>
              <a:t>T</a:t>
            </a:r>
            <a:r>
              <a:rPr lang="en-US" b="1" i="1" dirty="0" smtClean="0">
                <a:cs typeface="Times New Roman" pitchFamily="18" charset="0"/>
              </a:rPr>
              <a:t>hreats of serious harm to, or physical        	restraint of, any person; </a:t>
            </a:r>
          </a:p>
          <a:p>
            <a:pPr eaLnBrk="1" hangingPunct="1">
              <a:spcBef>
                <a:spcPts val="0"/>
              </a:spcBef>
              <a:defRPr/>
            </a:pPr>
            <a:r>
              <a:rPr lang="en-US" b="1" i="1" dirty="0" smtClean="0">
                <a:cs typeface="Times New Roman" pitchFamily="18" charset="0"/>
              </a:rPr>
              <a:t>   Any scheme, plan or pattern intended to 	cause victims to believe that failure to 	perform an act would result in restraint 	against them; or</a:t>
            </a:r>
          </a:p>
          <a:p>
            <a:pPr eaLnBrk="1" hangingPunct="1">
              <a:spcBef>
                <a:spcPts val="0"/>
              </a:spcBef>
              <a:defRPr/>
            </a:pPr>
            <a:r>
              <a:rPr lang="en-US" b="1" i="1" dirty="0" smtClean="0">
                <a:cs typeface="Times New Roman" pitchFamily="18" charset="0"/>
              </a:rPr>
              <a:t>   Physical harm or death to a loved one; or</a:t>
            </a:r>
          </a:p>
          <a:p>
            <a:pPr marL="0" indent="0" eaLnBrk="1" hangingPunct="1">
              <a:spcBef>
                <a:spcPts val="0"/>
              </a:spcBef>
              <a:defRPr/>
            </a:pPr>
            <a:r>
              <a:rPr lang="en-US" b="1" i="1" dirty="0" smtClean="0">
                <a:cs typeface="Times New Roman" pitchFamily="18" charset="0"/>
              </a:rPr>
              <a:t>     The abuse or threatened abuse of the</a:t>
            </a:r>
          </a:p>
          <a:p>
            <a:pPr marL="0" indent="0" eaLnBrk="1" hangingPunct="1">
              <a:spcBef>
                <a:spcPts val="0"/>
              </a:spcBef>
              <a:buNone/>
              <a:defRPr/>
            </a:pPr>
            <a:r>
              <a:rPr lang="en-US" b="1" i="1" dirty="0" smtClean="0">
                <a:cs typeface="Times New Roman" pitchFamily="18" charset="0"/>
              </a:rPr>
              <a:t>        legal process</a:t>
            </a:r>
            <a:r>
              <a:rPr lang="en-US" sz="3900" b="1" i="1" dirty="0" smtClean="0">
                <a:cs typeface="Times New Roman" pitchFamily="18" charset="0"/>
              </a:rPr>
              <a:t>.</a:t>
            </a:r>
          </a:p>
          <a:p>
            <a:pPr eaLnBrk="1" hangingPunct="1">
              <a:buFontTx/>
              <a:buNone/>
              <a:defRPr/>
            </a:pPr>
            <a:endParaRPr lang="en-US" sz="3600" b="1" dirty="0" smtClean="0"/>
          </a:p>
        </p:txBody>
      </p:sp>
      <p:sp>
        <p:nvSpPr>
          <p:cNvPr id="20485" name="Text Box 5"/>
          <p:cNvSpPr txBox="1">
            <a:spLocks noChangeArrowheads="1"/>
          </p:cNvSpPr>
          <p:nvPr/>
        </p:nvSpPr>
        <p:spPr bwMode="auto">
          <a:xfrm>
            <a:off x="5181600" y="6019800"/>
            <a:ext cx="2743200" cy="460375"/>
          </a:xfrm>
          <a:prstGeom prst="rect">
            <a:avLst/>
          </a:prstGeom>
          <a:noFill/>
          <a:ln w="3175">
            <a:solidFill>
              <a:schemeClr val="tx1"/>
            </a:solidFill>
            <a:miter lim="800000"/>
            <a:headEnd/>
            <a:tailEnd/>
          </a:ln>
        </p:spPr>
        <p:txBody>
          <a:bodyPr>
            <a:spAutoFit/>
          </a:bodyPr>
          <a:lstStyle/>
          <a:p>
            <a:pPr>
              <a:spcBef>
                <a:spcPct val="50000"/>
              </a:spcBef>
            </a:pPr>
            <a:r>
              <a:rPr lang="en-US" sz="1200" dirty="0"/>
              <a:t>US Department of Health and Human Services, ACF, Trafficking Campaign</a:t>
            </a:r>
          </a:p>
        </p:txBody>
      </p:sp>
      <p:sp>
        <p:nvSpPr>
          <p:cNvPr id="20486" name="Slide Number Placeholder 5"/>
          <p:cNvSpPr>
            <a:spLocks noGrp="1"/>
          </p:cNvSpPr>
          <p:nvPr>
            <p:ph type="sldNum" sz="quarter" idx="12"/>
          </p:nvPr>
        </p:nvSpPr>
        <p:spPr>
          <a:xfrm>
            <a:off x="6324600" y="5867400"/>
            <a:ext cx="2133600" cy="476250"/>
          </a:xfrm>
          <a:noFill/>
        </p:spPr>
        <p:txBody>
          <a:bodyPr/>
          <a:lstStyle/>
          <a:p>
            <a:fld id="{EB5F3A79-DDC7-4EBF-8968-DE6E58B36A62}" type="slidenum">
              <a:rPr lang="en-US" smtClean="0"/>
              <a:pPr/>
              <a:t>17</a:t>
            </a:fld>
            <a:endParaRPr lang="en-US" dirty="0" smtClean="0"/>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effectLst>
                  <a:outerShdw blurRad="38100" dist="38100" dir="2700000" algn="tl">
                    <a:srgbClr val="000000">
                      <a:alpha val="43137"/>
                    </a:srgbClr>
                  </a:outerShdw>
                </a:effectLst>
              </a:rPr>
              <a:t>Major Forms of Human Trafficking in the U.S.A.</a:t>
            </a:r>
            <a:endParaRPr lang="en-US" b="1" dirty="0">
              <a:effectLst>
                <a:outerShdw blurRad="38100" dist="38100" dir="2700000" algn="tl">
                  <a:srgbClr val="000000">
                    <a:alpha val="43137"/>
                  </a:srgbClr>
                </a:outerShdw>
              </a:effectLst>
            </a:endParaRPr>
          </a:p>
        </p:txBody>
      </p:sp>
      <p:sp>
        <p:nvSpPr>
          <p:cNvPr id="4" name="Slide Number Placeholder 3"/>
          <p:cNvSpPr>
            <a:spLocks noGrp="1"/>
          </p:cNvSpPr>
          <p:nvPr>
            <p:ph type="sldNum" sz="quarter" idx="12"/>
          </p:nvPr>
        </p:nvSpPr>
        <p:spPr/>
        <p:txBody>
          <a:bodyPr/>
          <a:lstStyle/>
          <a:p>
            <a:pPr>
              <a:defRPr/>
            </a:pPr>
            <a:fld id="{A855826E-CF11-4C09-8C62-7B6851EE3D96}" type="slidenum">
              <a:rPr lang="en-US" smtClean="0"/>
              <a:pPr>
                <a:defRPr/>
              </a:pPr>
              <a:t>18</a:t>
            </a:fld>
            <a:endParaRPr lang="en-US"/>
          </a:p>
        </p:txBody>
      </p:sp>
      <p:sp>
        <p:nvSpPr>
          <p:cNvPr id="5" name="TextBox 4"/>
          <p:cNvSpPr txBox="1"/>
          <p:nvPr/>
        </p:nvSpPr>
        <p:spPr>
          <a:xfrm>
            <a:off x="381000" y="1600200"/>
            <a:ext cx="8305800" cy="3046988"/>
          </a:xfrm>
          <a:prstGeom prst="rect">
            <a:avLst/>
          </a:prstGeom>
          <a:noFill/>
        </p:spPr>
        <p:txBody>
          <a:bodyPr wrap="square" rtlCol="0">
            <a:spAutoFit/>
          </a:bodyPr>
          <a:lstStyle/>
          <a:p>
            <a:endParaRPr lang="en-US" sz="3200" b="1" dirty="0" smtClean="0">
              <a:solidFill>
                <a:srgbClr val="C00000"/>
              </a:solidFill>
            </a:endParaRPr>
          </a:p>
          <a:p>
            <a:pPr>
              <a:buFont typeface="Arial" pitchFamily="34" charset="0"/>
              <a:buChar char="•"/>
            </a:pPr>
            <a:r>
              <a:rPr lang="en-US" sz="3200" b="1" dirty="0" smtClean="0">
                <a:solidFill>
                  <a:srgbClr val="C00000"/>
                </a:solidFill>
              </a:rPr>
              <a:t> Child Sex Trafficking</a:t>
            </a:r>
          </a:p>
          <a:p>
            <a:pPr>
              <a:buFont typeface="Arial" pitchFamily="34" charset="0"/>
              <a:buChar char="•"/>
            </a:pPr>
            <a:r>
              <a:rPr lang="en-US" sz="3200" b="1" dirty="0" smtClean="0">
                <a:solidFill>
                  <a:srgbClr val="C00000"/>
                </a:solidFill>
              </a:rPr>
              <a:t> Adult Sex Trafficking</a:t>
            </a:r>
          </a:p>
          <a:p>
            <a:pPr>
              <a:buFont typeface="Arial" pitchFamily="34" charset="0"/>
              <a:buChar char="•"/>
            </a:pPr>
            <a:r>
              <a:rPr lang="en-US" sz="3200" b="1" dirty="0" smtClean="0">
                <a:solidFill>
                  <a:srgbClr val="C00000"/>
                </a:solidFill>
              </a:rPr>
              <a:t> Debt Bondage Among Migrant Laborers</a:t>
            </a:r>
          </a:p>
          <a:p>
            <a:pPr>
              <a:buFont typeface="Arial" pitchFamily="34" charset="0"/>
              <a:buChar char="•"/>
            </a:pPr>
            <a:r>
              <a:rPr lang="en-US" sz="3200" b="1" dirty="0" smtClean="0">
                <a:solidFill>
                  <a:srgbClr val="C00000"/>
                </a:solidFill>
              </a:rPr>
              <a:t> Involuntary Domestic Servitude</a:t>
            </a:r>
          </a:p>
          <a:p>
            <a:pPr>
              <a:buFont typeface="Arial" pitchFamily="34" charset="0"/>
              <a:buChar char="•"/>
            </a:pPr>
            <a:r>
              <a:rPr lang="en-US" sz="3200" b="1" dirty="0" smtClean="0">
                <a:solidFill>
                  <a:srgbClr val="C00000"/>
                </a:solidFill>
              </a:rPr>
              <a:t> Forced Child/Adult Labor</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100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dissolve">
                                      <p:cBhvr>
                                        <p:cTn id="7" dur="1000"/>
                                        <p:tgtEl>
                                          <p:spTgt spid="5">
                                            <p:txEl>
                                              <p:pRg st="1" end="1"/>
                                            </p:txEl>
                                          </p:spTgt>
                                        </p:tgtEl>
                                      </p:cBhvr>
                                    </p:animEffect>
                                  </p:childTnLst>
                                </p:cTn>
                              </p:par>
                            </p:childTnLst>
                          </p:cTn>
                        </p:par>
                        <p:par>
                          <p:cTn id="8" fill="hold">
                            <p:stCondLst>
                              <p:cond delay="2000"/>
                            </p:stCondLst>
                            <p:childTnLst>
                              <p:par>
                                <p:cTn id="9" presetID="9" presetClass="entr" presetSubtype="0" fill="hold" nodeType="afterEffect">
                                  <p:stCondLst>
                                    <p:cond delay="1000"/>
                                  </p:stCondLst>
                                  <p:childTnLst>
                                    <p:set>
                                      <p:cBhvr>
                                        <p:cTn id="10" dur="1" fill="hold">
                                          <p:stCondLst>
                                            <p:cond delay="0"/>
                                          </p:stCondLst>
                                        </p:cTn>
                                        <p:tgtEl>
                                          <p:spTgt spid="5">
                                            <p:txEl>
                                              <p:pRg st="2" end="2"/>
                                            </p:txEl>
                                          </p:spTgt>
                                        </p:tgtEl>
                                        <p:attrNameLst>
                                          <p:attrName>style.visibility</p:attrName>
                                        </p:attrNameLst>
                                      </p:cBhvr>
                                      <p:to>
                                        <p:strVal val="visible"/>
                                      </p:to>
                                    </p:set>
                                    <p:animEffect transition="in" filter="dissolve">
                                      <p:cBhvr>
                                        <p:cTn id="11" dur="1000"/>
                                        <p:tgtEl>
                                          <p:spTgt spid="5">
                                            <p:txEl>
                                              <p:pRg st="2" end="2"/>
                                            </p:txEl>
                                          </p:spTgt>
                                        </p:tgtEl>
                                      </p:cBhvr>
                                    </p:animEffect>
                                  </p:childTnLst>
                                </p:cTn>
                              </p:par>
                            </p:childTnLst>
                          </p:cTn>
                        </p:par>
                        <p:par>
                          <p:cTn id="12" fill="hold">
                            <p:stCondLst>
                              <p:cond delay="4000"/>
                            </p:stCondLst>
                            <p:childTnLst>
                              <p:par>
                                <p:cTn id="13" presetID="9" presetClass="entr" presetSubtype="0" fill="hold" nodeType="afterEffect">
                                  <p:stCondLst>
                                    <p:cond delay="1000"/>
                                  </p:stCondLst>
                                  <p:childTnLst>
                                    <p:set>
                                      <p:cBhvr>
                                        <p:cTn id="14" dur="1" fill="hold">
                                          <p:stCondLst>
                                            <p:cond delay="0"/>
                                          </p:stCondLst>
                                        </p:cTn>
                                        <p:tgtEl>
                                          <p:spTgt spid="5">
                                            <p:txEl>
                                              <p:pRg st="3" end="3"/>
                                            </p:txEl>
                                          </p:spTgt>
                                        </p:tgtEl>
                                        <p:attrNameLst>
                                          <p:attrName>style.visibility</p:attrName>
                                        </p:attrNameLst>
                                      </p:cBhvr>
                                      <p:to>
                                        <p:strVal val="visible"/>
                                      </p:to>
                                    </p:set>
                                    <p:animEffect transition="in" filter="dissolve">
                                      <p:cBhvr>
                                        <p:cTn id="15" dur="1000"/>
                                        <p:tgtEl>
                                          <p:spTgt spid="5">
                                            <p:txEl>
                                              <p:pRg st="3" end="3"/>
                                            </p:txEl>
                                          </p:spTgt>
                                        </p:tgtEl>
                                      </p:cBhvr>
                                    </p:animEffect>
                                  </p:childTnLst>
                                </p:cTn>
                              </p:par>
                            </p:childTnLst>
                          </p:cTn>
                        </p:par>
                        <p:par>
                          <p:cTn id="16" fill="hold">
                            <p:stCondLst>
                              <p:cond delay="6000"/>
                            </p:stCondLst>
                            <p:childTnLst>
                              <p:par>
                                <p:cTn id="17" presetID="9" presetClass="entr" presetSubtype="0" fill="hold" nodeType="afterEffect">
                                  <p:stCondLst>
                                    <p:cond delay="1000"/>
                                  </p:stCondLst>
                                  <p:childTnLst>
                                    <p:set>
                                      <p:cBhvr>
                                        <p:cTn id="18" dur="1" fill="hold">
                                          <p:stCondLst>
                                            <p:cond delay="0"/>
                                          </p:stCondLst>
                                        </p:cTn>
                                        <p:tgtEl>
                                          <p:spTgt spid="5">
                                            <p:txEl>
                                              <p:pRg st="4" end="4"/>
                                            </p:txEl>
                                          </p:spTgt>
                                        </p:tgtEl>
                                        <p:attrNameLst>
                                          <p:attrName>style.visibility</p:attrName>
                                        </p:attrNameLst>
                                      </p:cBhvr>
                                      <p:to>
                                        <p:strVal val="visible"/>
                                      </p:to>
                                    </p:set>
                                    <p:animEffect transition="in" filter="dissolve">
                                      <p:cBhvr>
                                        <p:cTn id="19" dur="1000"/>
                                        <p:tgtEl>
                                          <p:spTgt spid="5">
                                            <p:txEl>
                                              <p:pRg st="4" end="4"/>
                                            </p:txEl>
                                          </p:spTgt>
                                        </p:tgtEl>
                                      </p:cBhvr>
                                    </p:animEffect>
                                  </p:childTnLst>
                                </p:cTn>
                              </p:par>
                            </p:childTnLst>
                          </p:cTn>
                        </p:par>
                        <p:par>
                          <p:cTn id="20" fill="hold">
                            <p:stCondLst>
                              <p:cond delay="8000"/>
                            </p:stCondLst>
                            <p:childTnLst>
                              <p:par>
                                <p:cTn id="21" presetID="9" presetClass="entr" presetSubtype="0" fill="hold" nodeType="afterEffect">
                                  <p:stCondLst>
                                    <p:cond delay="1000"/>
                                  </p:stCondLst>
                                  <p:childTnLst>
                                    <p:set>
                                      <p:cBhvr>
                                        <p:cTn id="22" dur="1" fill="hold">
                                          <p:stCondLst>
                                            <p:cond delay="0"/>
                                          </p:stCondLst>
                                        </p:cTn>
                                        <p:tgtEl>
                                          <p:spTgt spid="5">
                                            <p:txEl>
                                              <p:pRg st="5" end="5"/>
                                            </p:txEl>
                                          </p:spTgt>
                                        </p:tgtEl>
                                        <p:attrNameLst>
                                          <p:attrName>style.visibility</p:attrName>
                                        </p:attrNameLst>
                                      </p:cBhvr>
                                      <p:to>
                                        <p:strVal val="visible"/>
                                      </p:to>
                                    </p:set>
                                    <p:animEffect transition="in" filter="dissolve">
                                      <p:cBhvr>
                                        <p:cTn id="23" dur="10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A855826E-CF11-4C09-8C62-7B6851EE3D96}" type="slidenum">
              <a:rPr lang="en-US" smtClean="0"/>
              <a:pPr>
                <a:defRPr/>
              </a:pPr>
              <a:t>19</a:t>
            </a:fld>
            <a:endParaRPr lang="en-US"/>
          </a:p>
        </p:txBody>
      </p:sp>
      <p:pic>
        <p:nvPicPr>
          <p:cNvPr id="148482" name="Picture 2" descr="http://alpha.newamericamedia.org/labeez/labeez/images/2010/04/2010_0406_impulso_new_alliance_to_fight_human_trafficking_in_la_980x550.jpg"/>
          <p:cNvPicPr>
            <a:picLocks noChangeAspect="1" noChangeArrowheads="1"/>
          </p:cNvPicPr>
          <p:nvPr/>
        </p:nvPicPr>
        <p:blipFill>
          <a:blip r:embed="rId2" cstate="screen"/>
          <a:srcRect/>
          <a:stretch>
            <a:fillRect/>
          </a:stretch>
        </p:blipFill>
        <p:spPr bwMode="auto">
          <a:xfrm>
            <a:off x="1" y="533400"/>
            <a:ext cx="9062950" cy="5086350"/>
          </a:xfrm>
          <a:prstGeom prst="rect">
            <a:avLst/>
          </a:prstGeom>
          <a:noFill/>
        </p:spPr>
      </p:pic>
      <p:sp>
        <p:nvSpPr>
          <p:cNvPr id="6" name="TextBox 5"/>
          <p:cNvSpPr txBox="1"/>
          <p:nvPr/>
        </p:nvSpPr>
        <p:spPr>
          <a:xfrm>
            <a:off x="228600" y="5334000"/>
            <a:ext cx="8586838" cy="461665"/>
          </a:xfrm>
          <a:prstGeom prst="rect">
            <a:avLst/>
          </a:prstGeom>
          <a:noFill/>
        </p:spPr>
        <p:txBody>
          <a:bodyPr wrap="none" rtlCol="0">
            <a:spAutoFit/>
          </a:bodyPr>
          <a:lstStyle/>
          <a:p>
            <a:r>
              <a:rPr lang="en-US" sz="2400" dirty="0" smtClean="0"/>
              <a:t>How are human slaves used and exploited in today’s society?</a:t>
            </a:r>
            <a:endParaRPr lang="en-US" sz="2400" dirty="0"/>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Rectangle 3"/>
          <p:cNvSpPr>
            <a:spLocks noGrp="1" noChangeArrowheads="1"/>
          </p:cNvSpPr>
          <p:nvPr>
            <p:ph type="body" idx="1"/>
          </p:nvPr>
        </p:nvSpPr>
        <p:spPr>
          <a:xfrm>
            <a:off x="304800" y="0"/>
            <a:ext cx="8686800" cy="2438400"/>
          </a:xfrm>
        </p:spPr>
        <p:txBody>
          <a:bodyPr/>
          <a:lstStyle/>
          <a:p>
            <a:pPr algn="ctr" eaLnBrk="1" hangingPunct="1">
              <a:buFontTx/>
              <a:buNone/>
            </a:pPr>
            <a:r>
              <a:rPr lang="en-US" sz="4800" b="1" dirty="0" smtClean="0">
                <a:solidFill>
                  <a:srgbClr val="FF0000"/>
                </a:solidFill>
              </a:rPr>
              <a:t>  </a:t>
            </a:r>
            <a:r>
              <a:rPr lang="en-US" sz="5000" b="1" dirty="0" smtClean="0">
                <a:solidFill>
                  <a:srgbClr val="FF0000"/>
                </a:solidFill>
              </a:rPr>
              <a:t>Human Trafficking </a:t>
            </a:r>
            <a:endParaRPr lang="en-US" sz="4800" b="1" dirty="0" smtClean="0"/>
          </a:p>
          <a:p>
            <a:pPr algn="ctr" eaLnBrk="1" hangingPunct="1">
              <a:buFontTx/>
              <a:buNone/>
            </a:pPr>
            <a:r>
              <a:rPr lang="en-US" sz="4800" b="1" dirty="0" smtClean="0"/>
              <a:t>Slavery in the </a:t>
            </a:r>
            <a:r>
              <a:rPr lang="en-US" sz="4800" b="1" smtClean="0"/>
              <a:t>U.S.A</a:t>
            </a:r>
            <a:r>
              <a:rPr lang="en-US" sz="4800" b="1" smtClean="0"/>
              <a:t>.</a:t>
            </a:r>
            <a:br>
              <a:rPr lang="en-US" sz="4800" b="1" smtClean="0"/>
            </a:br>
            <a:endParaRPr lang="en-US" sz="4800" b="1" dirty="0" smtClean="0"/>
          </a:p>
          <a:p>
            <a:pPr algn="ctr" eaLnBrk="1" hangingPunct="1">
              <a:buFontTx/>
              <a:buNone/>
            </a:pPr>
            <a:r>
              <a:rPr lang="en-US" sz="4800" b="1" dirty="0" smtClean="0"/>
              <a:t>United Methodist Church</a:t>
            </a:r>
            <a:br>
              <a:rPr lang="en-US" sz="4800" b="1" dirty="0" smtClean="0"/>
            </a:br>
            <a:r>
              <a:rPr lang="en-US" sz="4800" b="1" dirty="0" smtClean="0"/>
              <a:t>Hillcrest</a:t>
            </a:r>
            <a:br>
              <a:rPr lang="en-US" sz="4800" b="1" dirty="0" smtClean="0"/>
            </a:br>
            <a:endParaRPr lang="en-US" sz="4800" b="1" dirty="0" smtClean="0"/>
          </a:p>
          <a:p>
            <a:pPr algn="ctr" eaLnBrk="1" hangingPunct="1">
              <a:buFontTx/>
              <a:buNone/>
            </a:pPr>
            <a:r>
              <a:rPr lang="en-US" sz="3600" b="1" dirty="0" smtClean="0"/>
              <a:t>February 20, 2012</a:t>
            </a:r>
            <a:br>
              <a:rPr lang="en-US" sz="3600" b="1" dirty="0" smtClean="0"/>
            </a:br>
            <a:r>
              <a:rPr lang="en-US" sz="3600" b="1" dirty="0" smtClean="0"/>
              <a:t>by Roger F. Cram</a:t>
            </a:r>
            <a:endParaRPr lang="en-US" sz="3600" b="1" dirty="0" smtClean="0"/>
          </a:p>
          <a:p>
            <a:pPr algn="ctr" eaLnBrk="1" hangingPunct="1">
              <a:buFontTx/>
              <a:buNone/>
            </a:pPr>
            <a:endParaRPr lang="en-US" sz="3600" b="1" dirty="0" smtClean="0"/>
          </a:p>
          <a:p>
            <a:pPr algn="ctr" eaLnBrk="1" hangingPunct="1">
              <a:buFontTx/>
              <a:buNone/>
            </a:pPr>
            <a:endParaRPr lang="en-US" sz="3600" b="1" dirty="0" smtClean="0"/>
          </a:p>
          <a:p>
            <a:pPr algn="ctr" eaLnBrk="1" hangingPunct="1">
              <a:buFontTx/>
              <a:buNone/>
            </a:pPr>
            <a:endParaRPr lang="en-US" sz="3600" dirty="0" smtClean="0"/>
          </a:p>
        </p:txBody>
      </p:sp>
    </p:spTree>
    <p:extLst>
      <p:ext uri="{BB962C8B-B14F-4D97-AF65-F5344CB8AC3E}">
        <p14:creationId xmlns:p14="http://schemas.microsoft.com/office/powerpoint/2010/main" val="245532862"/>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Content Placeholder 2"/>
          <p:cNvSpPr>
            <a:spLocks noGrp="1"/>
          </p:cNvSpPr>
          <p:nvPr>
            <p:ph idx="4294967295"/>
          </p:nvPr>
        </p:nvSpPr>
        <p:spPr>
          <a:xfrm>
            <a:off x="-228600" y="2667000"/>
            <a:ext cx="3810000" cy="1143000"/>
          </a:xfrm>
        </p:spPr>
        <p:txBody>
          <a:bodyPr/>
          <a:lstStyle/>
          <a:p>
            <a:pPr algn="ctr" eaLnBrk="1" hangingPunct="1">
              <a:buFont typeface="Wingdings" pitchFamily="2" charset="2"/>
              <a:buNone/>
            </a:pPr>
            <a:r>
              <a:rPr lang="en-US" dirty="0" smtClean="0"/>
              <a:t>   </a:t>
            </a:r>
            <a:r>
              <a:rPr lang="en-US" sz="2800" b="1" dirty="0" smtClean="0">
                <a:solidFill>
                  <a:srgbClr val="FF0000"/>
                </a:solidFill>
              </a:rPr>
              <a:t>Often victims are working right in     our midst. We          may have walked past them or   encountered them in ordinary situations.            </a:t>
            </a:r>
            <a:endParaRPr lang="en-US" b="1" dirty="0" smtClean="0">
              <a:solidFill>
                <a:srgbClr val="FF0000"/>
              </a:solidFill>
            </a:endParaRPr>
          </a:p>
        </p:txBody>
      </p:sp>
      <p:grpSp>
        <p:nvGrpSpPr>
          <p:cNvPr id="2" name="Group 15"/>
          <p:cNvGrpSpPr>
            <a:grpSpLocks/>
          </p:cNvGrpSpPr>
          <p:nvPr/>
        </p:nvGrpSpPr>
        <p:grpSpPr bwMode="auto">
          <a:xfrm>
            <a:off x="228600" y="381000"/>
            <a:ext cx="2438400" cy="2195513"/>
            <a:chOff x="144" y="240"/>
            <a:chExt cx="1536" cy="1383"/>
          </a:xfrm>
        </p:grpSpPr>
        <p:pic>
          <p:nvPicPr>
            <p:cNvPr id="31761" name="Picture 1033" descr="j0402576"/>
            <p:cNvPicPr>
              <a:picLocks noChangeAspect="1" noChangeArrowheads="1"/>
            </p:cNvPicPr>
            <p:nvPr/>
          </p:nvPicPr>
          <p:blipFill>
            <a:blip r:embed="rId3" cstate="screen"/>
            <a:srcRect/>
            <a:stretch>
              <a:fillRect/>
            </a:stretch>
          </p:blipFill>
          <p:spPr bwMode="auto">
            <a:xfrm>
              <a:off x="240" y="240"/>
              <a:ext cx="1440" cy="1153"/>
            </a:xfrm>
            <a:prstGeom prst="rect">
              <a:avLst/>
            </a:prstGeom>
            <a:noFill/>
            <a:ln w="9525">
              <a:noFill/>
              <a:miter lim="800000"/>
              <a:headEnd/>
              <a:tailEnd/>
            </a:ln>
          </p:spPr>
        </p:pic>
        <p:sp>
          <p:nvSpPr>
            <p:cNvPr id="31762" name="Text Box 9"/>
            <p:cNvSpPr txBox="1">
              <a:spLocks noChangeArrowheads="1"/>
            </p:cNvSpPr>
            <p:nvPr/>
          </p:nvSpPr>
          <p:spPr bwMode="auto">
            <a:xfrm>
              <a:off x="144" y="1392"/>
              <a:ext cx="1536" cy="231"/>
            </a:xfrm>
            <a:prstGeom prst="rect">
              <a:avLst/>
            </a:prstGeom>
            <a:noFill/>
            <a:ln w="9525">
              <a:noFill/>
              <a:miter lim="800000"/>
              <a:headEnd/>
              <a:tailEnd/>
            </a:ln>
          </p:spPr>
          <p:txBody>
            <a:bodyPr>
              <a:spAutoFit/>
            </a:bodyPr>
            <a:lstStyle/>
            <a:p>
              <a:pPr>
                <a:spcBef>
                  <a:spcPct val="50000"/>
                </a:spcBef>
              </a:pPr>
              <a:r>
                <a:rPr lang="en-US"/>
                <a:t>Working in nail salons</a:t>
              </a:r>
            </a:p>
          </p:txBody>
        </p:sp>
      </p:grpSp>
      <p:grpSp>
        <p:nvGrpSpPr>
          <p:cNvPr id="3" name="Group 16"/>
          <p:cNvGrpSpPr>
            <a:grpSpLocks/>
          </p:cNvGrpSpPr>
          <p:nvPr/>
        </p:nvGrpSpPr>
        <p:grpSpPr bwMode="auto">
          <a:xfrm>
            <a:off x="2895600" y="304800"/>
            <a:ext cx="3213100" cy="2500313"/>
            <a:chOff x="1824" y="192"/>
            <a:chExt cx="2024" cy="1575"/>
          </a:xfrm>
        </p:grpSpPr>
        <p:pic>
          <p:nvPicPr>
            <p:cNvPr id="31759" name="Picture 2052" descr="PH02927J"/>
            <p:cNvPicPr>
              <a:picLocks noChangeAspect="1" noChangeArrowheads="1"/>
            </p:cNvPicPr>
            <p:nvPr/>
          </p:nvPicPr>
          <p:blipFill>
            <a:blip r:embed="rId4" cstate="screen"/>
            <a:srcRect/>
            <a:stretch>
              <a:fillRect/>
            </a:stretch>
          </p:blipFill>
          <p:spPr bwMode="auto">
            <a:xfrm>
              <a:off x="1824" y="192"/>
              <a:ext cx="2024" cy="1344"/>
            </a:xfrm>
            <a:prstGeom prst="rect">
              <a:avLst/>
            </a:prstGeom>
            <a:noFill/>
            <a:ln w="9525">
              <a:noFill/>
              <a:miter lim="800000"/>
              <a:headEnd/>
              <a:tailEnd/>
            </a:ln>
          </p:spPr>
        </p:pic>
        <p:sp>
          <p:nvSpPr>
            <p:cNvPr id="31760" name="Text Box 10"/>
            <p:cNvSpPr txBox="1">
              <a:spLocks noChangeArrowheads="1"/>
            </p:cNvSpPr>
            <p:nvPr/>
          </p:nvSpPr>
          <p:spPr bwMode="auto">
            <a:xfrm>
              <a:off x="2112" y="1536"/>
              <a:ext cx="1536" cy="231"/>
            </a:xfrm>
            <a:prstGeom prst="rect">
              <a:avLst/>
            </a:prstGeom>
            <a:noFill/>
            <a:ln w="9525">
              <a:noFill/>
              <a:miter lim="800000"/>
              <a:headEnd/>
              <a:tailEnd/>
            </a:ln>
          </p:spPr>
          <p:txBody>
            <a:bodyPr>
              <a:spAutoFit/>
            </a:bodyPr>
            <a:lstStyle/>
            <a:p>
              <a:pPr>
                <a:spcBef>
                  <a:spcPct val="50000"/>
                </a:spcBef>
              </a:pPr>
              <a:r>
                <a:rPr lang="en-US"/>
                <a:t>Construction workers</a:t>
              </a:r>
            </a:p>
          </p:txBody>
        </p:sp>
      </p:grpSp>
      <p:grpSp>
        <p:nvGrpSpPr>
          <p:cNvPr id="4" name="Group 17"/>
          <p:cNvGrpSpPr>
            <a:grpSpLocks/>
          </p:cNvGrpSpPr>
          <p:nvPr/>
        </p:nvGrpSpPr>
        <p:grpSpPr bwMode="auto">
          <a:xfrm>
            <a:off x="6400800" y="533400"/>
            <a:ext cx="2438400" cy="3414713"/>
            <a:chOff x="4032" y="336"/>
            <a:chExt cx="1536" cy="2151"/>
          </a:xfrm>
        </p:grpSpPr>
        <p:pic>
          <p:nvPicPr>
            <p:cNvPr id="31757" name="Picture 4" descr="COFFEE_PICKER_LR"/>
            <p:cNvPicPr>
              <a:picLocks noChangeAspect="1" noChangeArrowheads="1"/>
            </p:cNvPicPr>
            <p:nvPr/>
          </p:nvPicPr>
          <p:blipFill>
            <a:blip r:embed="rId5" cstate="screen"/>
            <a:srcRect/>
            <a:stretch>
              <a:fillRect/>
            </a:stretch>
          </p:blipFill>
          <p:spPr bwMode="auto">
            <a:xfrm>
              <a:off x="4128" y="336"/>
              <a:ext cx="1280" cy="1920"/>
            </a:xfrm>
            <a:prstGeom prst="rect">
              <a:avLst/>
            </a:prstGeom>
            <a:noFill/>
            <a:ln w="9525">
              <a:noFill/>
              <a:miter lim="800000"/>
              <a:headEnd/>
              <a:tailEnd/>
            </a:ln>
          </p:spPr>
        </p:pic>
        <p:sp>
          <p:nvSpPr>
            <p:cNvPr id="31758" name="Text Box 11"/>
            <p:cNvSpPr txBox="1">
              <a:spLocks noChangeArrowheads="1"/>
            </p:cNvSpPr>
            <p:nvPr/>
          </p:nvSpPr>
          <p:spPr bwMode="auto">
            <a:xfrm>
              <a:off x="4032" y="2256"/>
              <a:ext cx="1536" cy="231"/>
            </a:xfrm>
            <a:prstGeom prst="rect">
              <a:avLst/>
            </a:prstGeom>
            <a:noFill/>
            <a:ln w="9525">
              <a:noFill/>
              <a:miter lim="800000"/>
              <a:headEnd/>
              <a:tailEnd/>
            </a:ln>
          </p:spPr>
          <p:txBody>
            <a:bodyPr>
              <a:spAutoFit/>
            </a:bodyPr>
            <a:lstStyle/>
            <a:p>
              <a:pPr>
                <a:spcBef>
                  <a:spcPct val="50000"/>
                </a:spcBef>
              </a:pPr>
              <a:r>
                <a:rPr lang="en-US"/>
                <a:t>Field &amp; farm workers</a:t>
              </a:r>
            </a:p>
          </p:txBody>
        </p:sp>
      </p:grpSp>
      <p:grpSp>
        <p:nvGrpSpPr>
          <p:cNvPr id="5" name="Group 19"/>
          <p:cNvGrpSpPr>
            <a:grpSpLocks/>
          </p:cNvGrpSpPr>
          <p:nvPr/>
        </p:nvGrpSpPr>
        <p:grpSpPr bwMode="auto">
          <a:xfrm>
            <a:off x="6400800" y="4114800"/>
            <a:ext cx="2438400" cy="2424113"/>
            <a:chOff x="4032" y="2592"/>
            <a:chExt cx="1536" cy="1527"/>
          </a:xfrm>
        </p:grpSpPr>
        <p:pic>
          <p:nvPicPr>
            <p:cNvPr id="31755" name="Picture 2"/>
            <p:cNvPicPr>
              <a:picLocks noChangeAspect="1" noChangeArrowheads="1"/>
            </p:cNvPicPr>
            <p:nvPr/>
          </p:nvPicPr>
          <p:blipFill>
            <a:blip r:embed="rId6" cstate="screen"/>
            <a:srcRect l="10127"/>
            <a:stretch>
              <a:fillRect/>
            </a:stretch>
          </p:blipFill>
          <p:spPr bwMode="auto">
            <a:xfrm>
              <a:off x="4032" y="2592"/>
              <a:ext cx="1536" cy="1285"/>
            </a:xfrm>
            <a:prstGeom prst="rect">
              <a:avLst/>
            </a:prstGeom>
            <a:noFill/>
            <a:ln w="9525">
              <a:noFill/>
              <a:miter lim="800000"/>
              <a:headEnd/>
              <a:tailEnd/>
            </a:ln>
          </p:spPr>
        </p:pic>
        <p:sp>
          <p:nvSpPr>
            <p:cNvPr id="31756" name="Text Box 12"/>
            <p:cNvSpPr txBox="1">
              <a:spLocks noChangeArrowheads="1"/>
            </p:cNvSpPr>
            <p:nvPr/>
          </p:nvSpPr>
          <p:spPr bwMode="auto">
            <a:xfrm>
              <a:off x="4032" y="3888"/>
              <a:ext cx="1536" cy="231"/>
            </a:xfrm>
            <a:prstGeom prst="rect">
              <a:avLst/>
            </a:prstGeom>
            <a:noFill/>
            <a:ln w="9525">
              <a:noFill/>
              <a:miter lim="800000"/>
              <a:headEnd/>
              <a:tailEnd/>
            </a:ln>
          </p:spPr>
          <p:txBody>
            <a:bodyPr>
              <a:spAutoFit/>
            </a:bodyPr>
            <a:lstStyle/>
            <a:p>
              <a:pPr>
                <a:spcBef>
                  <a:spcPct val="50000"/>
                </a:spcBef>
              </a:pPr>
              <a:r>
                <a:rPr lang="en-US"/>
                <a:t>Restaurant workers</a:t>
              </a:r>
            </a:p>
          </p:txBody>
        </p:sp>
      </p:grpSp>
      <p:grpSp>
        <p:nvGrpSpPr>
          <p:cNvPr id="6" name="Group 18"/>
          <p:cNvGrpSpPr>
            <a:grpSpLocks/>
          </p:cNvGrpSpPr>
          <p:nvPr/>
        </p:nvGrpSpPr>
        <p:grpSpPr bwMode="auto">
          <a:xfrm>
            <a:off x="3657600" y="3352800"/>
            <a:ext cx="2495550" cy="2652713"/>
            <a:chOff x="2304" y="2112"/>
            <a:chExt cx="1572" cy="1671"/>
          </a:xfrm>
        </p:grpSpPr>
        <p:pic>
          <p:nvPicPr>
            <p:cNvPr id="31753" name="Picture 4"/>
            <p:cNvPicPr>
              <a:picLocks noChangeAspect="1" noChangeArrowheads="1"/>
            </p:cNvPicPr>
            <p:nvPr/>
          </p:nvPicPr>
          <p:blipFill>
            <a:blip r:embed="rId7" cstate="screen"/>
            <a:srcRect/>
            <a:stretch>
              <a:fillRect/>
            </a:stretch>
          </p:blipFill>
          <p:spPr bwMode="auto">
            <a:xfrm>
              <a:off x="2304" y="2112"/>
              <a:ext cx="1572" cy="1422"/>
            </a:xfrm>
            <a:prstGeom prst="rect">
              <a:avLst/>
            </a:prstGeom>
            <a:noFill/>
            <a:ln w="9525">
              <a:noFill/>
              <a:miter lim="800000"/>
              <a:headEnd/>
              <a:tailEnd/>
            </a:ln>
          </p:spPr>
        </p:pic>
        <p:sp>
          <p:nvSpPr>
            <p:cNvPr id="31754" name="Text Box 14"/>
            <p:cNvSpPr txBox="1">
              <a:spLocks noChangeArrowheads="1"/>
            </p:cNvSpPr>
            <p:nvPr/>
          </p:nvSpPr>
          <p:spPr bwMode="auto">
            <a:xfrm>
              <a:off x="2304" y="3552"/>
              <a:ext cx="1536" cy="231"/>
            </a:xfrm>
            <a:prstGeom prst="rect">
              <a:avLst/>
            </a:prstGeom>
            <a:noFill/>
            <a:ln w="9525">
              <a:noFill/>
              <a:miter lim="800000"/>
              <a:headEnd/>
              <a:tailEnd/>
            </a:ln>
          </p:spPr>
          <p:txBody>
            <a:bodyPr>
              <a:spAutoFit/>
            </a:bodyPr>
            <a:lstStyle/>
            <a:p>
              <a:pPr algn="ctr">
                <a:spcBef>
                  <a:spcPct val="50000"/>
                </a:spcBef>
              </a:pPr>
              <a:r>
                <a:rPr lang="en-US"/>
                <a:t>Cleaning in hotels</a:t>
              </a:r>
            </a:p>
          </p:txBody>
        </p:sp>
      </p:grpSp>
      <p:sp>
        <p:nvSpPr>
          <p:cNvPr id="31752" name="Slide Number Placeholder 17"/>
          <p:cNvSpPr>
            <a:spLocks noGrp="1"/>
          </p:cNvSpPr>
          <p:nvPr>
            <p:ph type="sldNum" sz="quarter" idx="12"/>
          </p:nvPr>
        </p:nvSpPr>
        <p:spPr>
          <a:noFill/>
        </p:spPr>
        <p:txBody>
          <a:bodyPr/>
          <a:lstStyle/>
          <a:p>
            <a:fld id="{AF4DBFC4-D863-470B-A2F2-9480060AA7E5}" type="slidenum">
              <a:rPr lang="en-US" smtClean="0"/>
              <a:pPr/>
              <a:t>20</a:t>
            </a:fld>
            <a:endParaRPr lang="en-US" smtClean="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45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par>
                          <p:cTn id="8" fill="hold">
                            <p:stCondLst>
                              <p:cond delay="6500"/>
                            </p:stCondLst>
                            <p:childTnLst>
                              <p:par>
                                <p:cTn id="9" presetID="10" presetClass="entr" presetSubtype="0" fill="hold" nodeType="afterEffect">
                                  <p:stCondLst>
                                    <p:cond delay="100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2000"/>
                                        <p:tgtEl>
                                          <p:spTgt spid="3"/>
                                        </p:tgtEl>
                                      </p:cBhvr>
                                    </p:animEffect>
                                  </p:childTnLst>
                                </p:cTn>
                              </p:par>
                            </p:childTnLst>
                          </p:cTn>
                        </p:par>
                        <p:par>
                          <p:cTn id="12" fill="hold">
                            <p:stCondLst>
                              <p:cond delay="9500"/>
                            </p:stCondLst>
                            <p:childTnLst>
                              <p:par>
                                <p:cTn id="13" presetID="10" presetClass="entr" presetSubtype="0" fill="hold" nodeType="afterEffect">
                                  <p:stCondLst>
                                    <p:cond delay="100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2000"/>
                                        <p:tgtEl>
                                          <p:spTgt spid="4"/>
                                        </p:tgtEl>
                                      </p:cBhvr>
                                    </p:animEffect>
                                  </p:childTnLst>
                                </p:cTn>
                              </p:par>
                            </p:childTnLst>
                          </p:cTn>
                        </p:par>
                        <p:par>
                          <p:cTn id="16" fill="hold">
                            <p:stCondLst>
                              <p:cond delay="12500"/>
                            </p:stCondLst>
                            <p:childTnLst>
                              <p:par>
                                <p:cTn id="17" presetID="10" presetClass="entr" presetSubtype="0" fill="hold" nodeType="afterEffect">
                                  <p:stCondLst>
                                    <p:cond delay="100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2000"/>
                                        <p:tgtEl>
                                          <p:spTgt spid="6"/>
                                        </p:tgtEl>
                                      </p:cBhvr>
                                    </p:animEffect>
                                  </p:childTnLst>
                                </p:cTn>
                              </p:par>
                            </p:childTnLst>
                          </p:cTn>
                        </p:par>
                        <p:par>
                          <p:cTn id="20" fill="hold">
                            <p:stCondLst>
                              <p:cond delay="15500"/>
                            </p:stCondLst>
                            <p:childTnLst>
                              <p:par>
                                <p:cTn id="21" presetID="10" presetClass="entr" presetSubtype="0" fill="hold" nodeType="afterEffect">
                                  <p:stCondLst>
                                    <p:cond delay="100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3"/>
          <p:cNvSpPr>
            <a:spLocks noGrp="1" noChangeArrowheads="1"/>
          </p:cNvSpPr>
          <p:nvPr>
            <p:ph type="body" sz="half" idx="1"/>
          </p:nvPr>
        </p:nvSpPr>
        <p:spPr>
          <a:xfrm>
            <a:off x="0" y="152400"/>
            <a:ext cx="7086600" cy="1981200"/>
          </a:xfrm>
        </p:spPr>
        <p:txBody>
          <a:bodyPr/>
          <a:lstStyle/>
          <a:p>
            <a:pPr eaLnBrk="1" hangingPunct="1">
              <a:buFontTx/>
              <a:buNone/>
            </a:pPr>
            <a:r>
              <a:rPr lang="en-US" sz="2800" i="1" dirty="0" smtClean="0"/>
              <a:t>    </a:t>
            </a:r>
            <a:r>
              <a:rPr lang="en-US" sz="2800" b="1" i="1" dirty="0" smtClean="0">
                <a:solidFill>
                  <a:srgbClr val="FF0000"/>
                </a:solidFill>
              </a:rPr>
              <a:t>Victims can be found in domestic situations as nannies, truck stops, hotel maids, massage parlors, sweatshop factories, janitorial jobs, construction sites, farm work, gardeners, restaurants, nail salons, fishing boats, etc.</a:t>
            </a:r>
          </a:p>
          <a:p>
            <a:pPr lvl="1" eaLnBrk="1" hangingPunct="1">
              <a:buFontTx/>
              <a:buNone/>
            </a:pPr>
            <a:endParaRPr lang="en-US" sz="2400" b="1" i="1" dirty="0" smtClean="0"/>
          </a:p>
          <a:p>
            <a:pPr eaLnBrk="1" hangingPunct="1"/>
            <a:endParaRPr lang="en-US" sz="2800" dirty="0" smtClean="0"/>
          </a:p>
        </p:txBody>
      </p:sp>
      <p:pic>
        <p:nvPicPr>
          <p:cNvPr id="14343" name="Picture 41" descr="PH02927J"/>
          <p:cNvPicPr>
            <a:picLocks noChangeAspect="1" noChangeArrowheads="1"/>
          </p:cNvPicPr>
          <p:nvPr/>
        </p:nvPicPr>
        <p:blipFill>
          <a:blip r:embed="rId3" cstate="screen"/>
          <a:srcRect t="17573" r="17500"/>
          <a:stretch>
            <a:fillRect/>
          </a:stretch>
        </p:blipFill>
        <p:spPr bwMode="auto">
          <a:xfrm>
            <a:off x="152400" y="3276600"/>
            <a:ext cx="2514600" cy="2501900"/>
          </a:xfrm>
          <a:prstGeom prst="rect">
            <a:avLst/>
          </a:prstGeom>
          <a:noFill/>
          <a:ln w="9525">
            <a:noFill/>
            <a:miter lim="800000"/>
            <a:headEnd/>
            <a:tailEnd/>
          </a:ln>
        </p:spPr>
      </p:pic>
      <p:sp>
        <p:nvSpPr>
          <p:cNvPr id="14344" name="Text Box 42"/>
          <p:cNvSpPr txBox="1">
            <a:spLocks noChangeArrowheads="1"/>
          </p:cNvSpPr>
          <p:nvPr/>
        </p:nvSpPr>
        <p:spPr bwMode="auto">
          <a:xfrm>
            <a:off x="5562600" y="6248400"/>
            <a:ext cx="2743200" cy="460375"/>
          </a:xfrm>
          <a:prstGeom prst="rect">
            <a:avLst/>
          </a:prstGeom>
          <a:noFill/>
          <a:ln w="3175">
            <a:solidFill>
              <a:schemeClr val="tx1"/>
            </a:solidFill>
            <a:miter lim="800000"/>
            <a:headEnd/>
            <a:tailEnd/>
          </a:ln>
        </p:spPr>
        <p:txBody>
          <a:bodyPr>
            <a:spAutoFit/>
          </a:bodyPr>
          <a:lstStyle/>
          <a:p>
            <a:pPr>
              <a:spcBef>
                <a:spcPct val="50000"/>
              </a:spcBef>
            </a:pPr>
            <a:r>
              <a:rPr lang="en-US" sz="1200" dirty="0"/>
              <a:t>US Department of Health and Human Services, ACF, Trafficking Campaign</a:t>
            </a:r>
          </a:p>
        </p:txBody>
      </p:sp>
      <p:sp>
        <p:nvSpPr>
          <p:cNvPr id="14345" name="Slide Number Placeholder 8"/>
          <p:cNvSpPr>
            <a:spLocks noGrp="1"/>
          </p:cNvSpPr>
          <p:nvPr>
            <p:ph type="sldNum" sz="quarter" idx="12"/>
          </p:nvPr>
        </p:nvSpPr>
        <p:spPr>
          <a:noFill/>
        </p:spPr>
        <p:txBody>
          <a:bodyPr/>
          <a:lstStyle/>
          <a:p>
            <a:fld id="{2396B5CC-CC15-4622-A001-AA584C19304A}" type="slidenum">
              <a:rPr lang="en-US" smtClean="0"/>
              <a:pPr/>
              <a:t>21</a:t>
            </a:fld>
            <a:endParaRPr lang="en-US" smtClean="0"/>
          </a:p>
        </p:txBody>
      </p:sp>
      <p:pic>
        <p:nvPicPr>
          <p:cNvPr id="10" name="Picture 4" descr="Children sold - Bulgaria"/>
          <p:cNvPicPr>
            <a:picLocks noChangeAspect="1" noChangeArrowheads="1"/>
          </p:cNvPicPr>
          <p:nvPr/>
        </p:nvPicPr>
        <p:blipFill>
          <a:blip r:embed="rId4" cstate="screen"/>
          <a:srcRect/>
          <a:stretch>
            <a:fillRect/>
          </a:stretch>
        </p:blipFill>
        <p:spPr bwMode="auto">
          <a:xfrm>
            <a:off x="6934200" y="381000"/>
            <a:ext cx="2053784" cy="2514600"/>
          </a:xfrm>
          <a:prstGeom prst="rect">
            <a:avLst/>
          </a:prstGeom>
          <a:noFill/>
          <a:ln w="9525" algn="in">
            <a:noFill/>
            <a:miter lim="800000"/>
            <a:headEnd/>
            <a:tailEnd/>
          </a:ln>
        </p:spPr>
      </p:pic>
      <p:pic>
        <p:nvPicPr>
          <p:cNvPr id="11" name="Picture 10" descr="trafficking-india.jpg"/>
          <p:cNvPicPr>
            <a:picLocks noChangeAspect="1"/>
          </p:cNvPicPr>
          <p:nvPr/>
        </p:nvPicPr>
        <p:blipFill>
          <a:blip r:embed="rId5" cstate="print"/>
          <a:stretch>
            <a:fillRect/>
          </a:stretch>
        </p:blipFill>
        <p:spPr>
          <a:xfrm>
            <a:off x="2895600" y="4584700"/>
            <a:ext cx="3292366" cy="2273300"/>
          </a:xfrm>
          <a:prstGeom prst="rect">
            <a:avLst/>
          </a:prstGeom>
        </p:spPr>
      </p:pic>
      <p:pic>
        <p:nvPicPr>
          <p:cNvPr id="14342" name="Picture 40" descr="j0227557"/>
          <p:cNvPicPr>
            <a:picLocks noChangeAspect="1" noChangeArrowheads="1"/>
          </p:cNvPicPr>
          <p:nvPr/>
        </p:nvPicPr>
        <p:blipFill>
          <a:blip r:embed="rId6" cstate="screen"/>
          <a:srcRect t="5486" b="15886"/>
          <a:stretch>
            <a:fillRect/>
          </a:stretch>
        </p:blipFill>
        <p:spPr bwMode="auto">
          <a:xfrm>
            <a:off x="6172200" y="3124200"/>
            <a:ext cx="2257425" cy="3276600"/>
          </a:xfrm>
          <a:prstGeom prst="rect">
            <a:avLst/>
          </a:prstGeom>
          <a:noFill/>
          <a:ln w="9525">
            <a:noFill/>
            <a:miter lim="800000"/>
            <a:headEnd/>
            <a:tailEnd/>
          </a:ln>
        </p:spPr>
      </p:pic>
      <p:pic>
        <p:nvPicPr>
          <p:cNvPr id="14341" name="Picture 33" descr="j0409014"/>
          <p:cNvPicPr>
            <a:picLocks noChangeAspect="1" noChangeArrowheads="1"/>
          </p:cNvPicPr>
          <p:nvPr/>
        </p:nvPicPr>
        <p:blipFill>
          <a:blip r:embed="rId7" cstate="screen"/>
          <a:srcRect l="23320"/>
          <a:stretch>
            <a:fillRect/>
          </a:stretch>
        </p:blipFill>
        <p:spPr bwMode="auto">
          <a:xfrm>
            <a:off x="7543800" y="3048000"/>
            <a:ext cx="1503363" cy="1981200"/>
          </a:xfrm>
          <a:prstGeom prst="rect">
            <a:avLst/>
          </a:prstGeom>
          <a:noFill/>
          <a:ln w="9525">
            <a:noFill/>
            <a:miter lim="800000"/>
            <a:headEnd/>
            <a:tailEnd/>
          </a:ln>
        </p:spPr>
      </p:pic>
      <p:pic>
        <p:nvPicPr>
          <p:cNvPr id="12" name="Picture 11" descr="small boy.jpg"/>
          <p:cNvPicPr>
            <a:picLocks noChangeAspect="1"/>
          </p:cNvPicPr>
          <p:nvPr/>
        </p:nvPicPr>
        <p:blipFill>
          <a:blip r:embed="rId8" cstate="print"/>
          <a:stretch>
            <a:fillRect/>
          </a:stretch>
        </p:blipFill>
        <p:spPr>
          <a:xfrm>
            <a:off x="4724400" y="2895600"/>
            <a:ext cx="1333500" cy="2133600"/>
          </a:xfrm>
          <a:prstGeom prst="rect">
            <a:avLst/>
          </a:prstGeom>
        </p:spPr>
      </p:pic>
      <p:pic>
        <p:nvPicPr>
          <p:cNvPr id="13" name="Picture 2" descr="http://2.bp.blogspot.com/_43uDmgUvxHA/TERG8GITfNI/AAAAAAAAASE/vH49J4cekFs/s320/human_trafficking.jpg"/>
          <p:cNvPicPr>
            <a:picLocks noChangeAspect="1" noChangeArrowheads="1"/>
          </p:cNvPicPr>
          <p:nvPr/>
        </p:nvPicPr>
        <p:blipFill>
          <a:blip r:embed="rId9" cstate="screen"/>
          <a:srcRect b="16363"/>
          <a:stretch>
            <a:fillRect/>
          </a:stretch>
        </p:blipFill>
        <p:spPr bwMode="auto">
          <a:xfrm>
            <a:off x="990600" y="4800600"/>
            <a:ext cx="1828800" cy="1905000"/>
          </a:xfrm>
          <a:prstGeom prst="rect">
            <a:avLst/>
          </a:prstGeom>
          <a:noFill/>
        </p:spPr>
      </p:pic>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6667F025-D2BA-43C6-B3DB-A94F81453602}" type="slidenum">
              <a:rPr lang="en-US" smtClean="0"/>
              <a:pPr>
                <a:defRPr/>
              </a:pPr>
              <a:t>22</a:t>
            </a:fld>
            <a:endParaRPr lang="en-US"/>
          </a:p>
        </p:txBody>
      </p:sp>
      <p:sp>
        <p:nvSpPr>
          <p:cNvPr id="3" name="Rectangle 2"/>
          <p:cNvSpPr/>
          <p:nvPr/>
        </p:nvSpPr>
        <p:spPr>
          <a:xfrm>
            <a:off x="0" y="0"/>
            <a:ext cx="8991600" cy="6063198"/>
          </a:xfrm>
          <a:prstGeom prst="rect">
            <a:avLst/>
          </a:prstGeom>
        </p:spPr>
        <p:txBody>
          <a:bodyPr wrap="square">
            <a:spAutoFit/>
          </a:bodyPr>
          <a:lstStyle/>
          <a:p>
            <a:r>
              <a:rPr lang="en-US" sz="3600" b="1" i="1" dirty="0">
                <a:solidFill>
                  <a:srgbClr val="FF0000"/>
                </a:solidFill>
              </a:rPr>
              <a:t>In the USA:</a:t>
            </a:r>
            <a:endParaRPr lang="en-US" sz="3600" i="1" dirty="0">
              <a:solidFill>
                <a:srgbClr val="FF0000"/>
              </a:solidFill>
            </a:endParaRPr>
          </a:p>
          <a:p>
            <a:pPr lvl="0"/>
            <a:endParaRPr lang="en-US" sz="2800" i="1" dirty="0" smtClean="0"/>
          </a:p>
          <a:p>
            <a:pPr lvl="0">
              <a:buFont typeface="Arial" pitchFamily="34" charset="0"/>
              <a:buChar char="•"/>
            </a:pPr>
            <a:r>
              <a:rPr lang="en-US" sz="3600" b="1" i="1" dirty="0" smtClean="0"/>
              <a:t>100,000 </a:t>
            </a:r>
            <a:r>
              <a:rPr lang="en-US" sz="3600" b="1" i="1" dirty="0"/>
              <a:t>children and young women are sex trafficked every day. </a:t>
            </a:r>
            <a:endParaRPr lang="en-US" sz="3600" b="1" i="1" dirty="0" smtClean="0"/>
          </a:p>
          <a:p>
            <a:pPr lvl="0"/>
            <a:endParaRPr lang="en-US" sz="3600" b="1" i="1" dirty="0"/>
          </a:p>
          <a:p>
            <a:pPr lvl="0">
              <a:buFont typeface="Arial" pitchFamily="34" charset="0"/>
              <a:buChar char="•"/>
            </a:pPr>
            <a:r>
              <a:rPr lang="en-US" sz="3600" b="1" i="1" dirty="0"/>
              <a:t>12 is the average age of entry into pornography and prostitution in the U.S</a:t>
            </a:r>
            <a:r>
              <a:rPr lang="en-US" sz="3600" b="1" i="1" dirty="0" smtClean="0"/>
              <a:t>.</a:t>
            </a:r>
          </a:p>
          <a:p>
            <a:pPr lvl="0">
              <a:buFont typeface="Arial" pitchFamily="34" charset="0"/>
              <a:buChar char="•"/>
            </a:pPr>
            <a:endParaRPr lang="en-US" sz="3600" b="1" i="1" dirty="0"/>
          </a:p>
          <a:p>
            <a:pPr lvl="0">
              <a:buFont typeface="Arial" pitchFamily="34" charset="0"/>
              <a:buChar char="•"/>
            </a:pPr>
            <a:r>
              <a:rPr lang="en-US" sz="3600" b="1" i="1" dirty="0"/>
              <a:t>Pimps commonly sell minor girls for $400.00 an hour on America’s streets.</a:t>
            </a:r>
          </a:p>
          <a:p>
            <a:pPr lvl="0">
              <a:buFont typeface="Arial" pitchFamily="34" charset="0"/>
              <a:buChar char="•"/>
            </a:pPr>
            <a:endParaRPr lang="en-US" sz="3600" i="1" dirty="0"/>
          </a:p>
        </p:txBody>
      </p:sp>
      <p:sp>
        <p:nvSpPr>
          <p:cNvPr id="4" name="TextBox 3"/>
          <p:cNvSpPr txBox="1"/>
          <p:nvPr/>
        </p:nvSpPr>
        <p:spPr>
          <a:xfrm>
            <a:off x="4724400" y="6248400"/>
            <a:ext cx="3647152" cy="369332"/>
          </a:xfrm>
          <a:prstGeom prst="rect">
            <a:avLst/>
          </a:prstGeom>
          <a:noFill/>
        </p:spPr>
        <p:txBody>
          <a:bodyPr wrap="none" rtlCol="0">
            <a:spAutoFit/>
          </a:bodyPr>
          <a:lstStyle/>
          <a:p>
            <a:r>
              <a:rPr lang="en-US" dirty="0" smtClean="0"/>
              <a:t>Source: Setting the Captives Free</a:t>
            </a:r>
            <a:endParaRPr lang="en-US" dirty="0"/>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6667F025-D2BA-43C6-B3DB-A94F81453602}" type="slidenum">
              <a:rPr lang="en-US" smtClean="0"/>
              <a:pPr>
                <a:defRPr/>
              </a:pPr>
              <a:t>23</a:t>
            </a:fld>
            <a:endParaRPr lang="en-US"/>
          </a:p>
        </p:txBody>
      </p:sp>
      <p:sp>
        <p:nvSpPr>
          <p:cNvPr id="3" name="Rectangle 2"/>
          <p:cNvSpPr/>
          <p:nvPr/>
        </p:nvSpPr>
        <p:spPr>
          <a:xfrm>
            <a:off x="0" y="0"/>
            <a:ext cx="9144000" cy="6186309"/>
          </a:xfrm>
          <a:prstGeom prst="rect">
            <a:avLst/>
          </a:prstGeom>
        </p:spPr>
        <p:txBody>
          <a:bodyPr wrap="square">
            <a:spAutoFit/>
          </a:bodyPr>
          <a:lstStyle/>
          <a:p>
            <a:r>
              <a:rPr lang="en-US" sz="3600" b="1" i="1" dirty="0" smtClean="0">
                <a:solidFill>
                  <a:srgbClr val="FF0000"/>
                </a:solidFill>
              </a:rPr>
              <a:t>In the USA:</a:t>
            </a:r>
          </a:p>
          <a:p>
            <a:endParaRPr lang="en-US" sz="3600" i="1" dirty="0" smtClean="0">
              <a:solidFill>
                <a:srgbClr val="FF0000"/>
              </a:solidFill>
            </a:endParaRPr>
          </a:p>
          <a:p>
            <a:pPr>
              <a:buFont typeface="Arial" pitchFamily="34" charset="0"/>
              <a:buChar char="•"/>
            </a:pPr>
            <a:r>
              <a:rPr lang="en-US" sz="3600" b="1" i="1" dirty="0" smtClean="0"/>
              <a:t>Minors are sold an average of 10-15 times a day, 6 days a week, totaling between 9,360 and 14,040 sex acts a year (minimum of $3,744,000 a year). </a:t>
            </a:r>
          </a:p>
          <a:p>
            <a:pPr>
              <a:buFont typeface="Arial" pitchFamily="34" charset="0"/>
              <a:buChar char="•"/>
            </a:pPr>
            <a:endParaRPr lang="en-US" sz="3600" b="1" i="1" dirty="0"/>
          </a:p>
          <a:p>
            <a:pPr lvl="0">
              <a:buFont typeface="Arial" pitchFamily="34" charset="0"/>
              <a:buChar char="•"/>
            </a:pPr>
            <a:r>
              <a:rPr lang="en-US" sz="3600" b="1" i="1" dirty="0" smtClean="0"/>
              <a:t>The girls received none of the money.</a:t>
            </a:r>
          </a:p>
          <a:p>
            <a:pPr lvl="0"/>
            <a:endParaRPr lang="en-US" sz="3600" b="1" i="1" dirty="0" smtClean="0"/>
          </a:p>
          <a:p>
            <a:pPr lvl="0">
              <a:buFont typeface="Arial" pitchFamily="34" charset="0"/>
              <a:buChar char="•"/>
            </a:pPr>
            <a:r>
              <a:rPr lang="en-US" sz="3600" b="1" i="1" dirty="0" smtClean="0"/>
              <a:t>Under 5% are boys.</a:t>
            </a:r>
          </a:p>
          <a:p>
            <a:endParaRPr lang="en-US" sz="3600" dirty="0"/>
          </a:p>
        </p:txBody>
      </p:sp>
      <p:sp>
        <p:nvSpPr>
          <p:cNvPr id="4" name="TextBox 3"/>
          <p:cNvSpPr txBox="1"/>
          <p:nvPr/>
        </p:nvSpPr>
        <p:spPr>
          <a:xfrm>
            <a:off x="4648200" y="6248400"/>
            <a:ext cx="3647152" cy="369332"/>
          </a:xfrm>
          <a:prstGeom prst="rect">
            <a:avLst/>
          </a:prstGeom>
          <a:noFill/>
        </p:spPr>
        <p:txBody>
          <a:bodyPr wrap="none" rtlCol="0">
            <a:spAutoFit/>
          </a:bodyPr>
          <a:lstStyle/>
          <a:p>
            <a:r>
              <a:rPr lang="en-US" dirty="0" smtClean="0"/>
              <a:t>Source: Setting the Captives Free</a:t>
            </a:r>
            <a:endParaRPr lang="en-US" dirty="0"/>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6667F025-D2BA-43C6-B3DB-A94F81453602}" type="slidenum">
              <a:rPr lang="en-US" smtClean="0"/>
              <a:pPr>
                <a:defRPr/>
              </a:pPr>
              <a:t>24</a:t>
            </a:fld>
            <a:endParaRPr lang="en-US"/>
          </a:p>
        </p:txBody>
      </p:sp>
      <p:sp>
        <p:nvSpPr>
          <p:cNvPr id="3" name="Rectangle 2"/>
          <p:cNvSpPr/>
          <p:nvPr/>
        </p:nvSpPr>
        <p:spPr>
          <a:xfrm>
            <a:off x="152400" y="1"/>
            <a:ext cx="8991600" cy="5632311"/>
          </a:xfrm>
          <a:prstGeom prst="rect">
            <a:avLst/>
          </a:prstGeom>
        </p:spPr>
        <p:txBody>
          <a:bodyPr wrap="square">
            <a:spAutoFit/>
          </a:bodyPr>
          <a:lstStyle/>
          <a:p>
            <a:pPr lvl="0"/>
            <a:endParaRPr lang="en-US" sz="3600" i="1" dirty="0"/>
          </a:p>
          <a:p>
            <a:pPr lvl="0">
              <a:buFont typeface="Arial" pitchFamily="34" charset="0"/>
              <a:buChar char="•"/>
            </a:pPr>
            <a:endParaRPr lang="en-US" sz="3600" i="1" dirty="0" smtClean="0"/>
          </a:p>
          <a:p>
            <a:pPr lvl="0">
              <a:buFont typeface="Arial" pitchFamily="34" charset="0"/>
              <a:buChar char="•"/>
            </a:pPr>
            <a:r>
              <a:rPr lang="en-US" sz="3600" b="1" i="1" dirty="0" smtClean="0"/>
              <a:t>May </a:t>
            </a:r>
            <a:r>
              <a:rPr lang="en-US" sz="3600" b="1" i="1" dirty="0"/>
              <a:t>be runaways, kids who have been abandoned, but many are lured or coerced by clever predators</a:t>
            </a:r>
            <a:r>
              <a:rPr lang="en-US" sz="3600" b="1" i="1" dirty="0" smtClean="0"/>
              <a:t>.</a:t>
            </a:r>
          </a:p>
          <a:p>
            <a:pPr lvl="0"/>
            <a:endParaRPr lang="en-US" sz="3600" b="1" i="1" dirty="0"/>
          </a:p>
          <a:p>
            <a:pPr lvl="0">
              <a:buFont typeface="Arial" pitchFamily="34" charset="0"/>
              <a:buChar char="•"/>
            </a:pPr>
            <a:r>
              <a:rPr lang="en-US" sz="3600" b="1" i="1" dirty="0"/>
              <a:t>Traffickers are finding that American children are easier to recruit and sell than foreign victims because there is no need to cross the border.</a:t>
            </a:r>
            <a:r>
              <a:rPr lang="en-US" sz="3600" i="1" dirty="0"/>
              <a:t> </a:t>
            </a:r>
          </a:p>
        </p:txBody>
      </p:sp>
      <p:sp>
        <p:nvSpPr>
          <p:cNvPr id="4" name="Rectangle 3"/>
          <p:cNvSpPr/>
          <p:nvPr/>
        </p:nvSpPr>
        <p:spPr>
          <a:xfrm>
            <a:off x="152400" y="152400"/>
            <a:ext cx="2672526" cy="646331"/>
          </a:xfrm>
          <a:prstGeom prst="rect">
            <a:avLst/>
          </a:prstGeom>
        </p:spPr>
        <p:txBody>
          <a:bodyPr wrap="none">
            <a:spAutoFit/>
          </a:bodyPr>
          <a:lstStyle/>
          <a:p>
            <a:r>
              <a:rPr lang="en-US" sz="3600" b="1" i="1" dirty="0" smtClean="0">
                <a:solidFill>
                  <a:srgbClr val="FF0000"/>
                </a:solidFill>
              </a:rPr>
              <a:t>In the USA:</a:t>
            </a:r>
          </a:p>
        </p:txBody>
      </p:sp>
      <p:sp>
        <p:nvSpPr>
          <p:cNvPr id="5" name="TextBox 4"/>
          <p:cNvSpPr txBox="1"/>
          <p:nvPr/>
        </p:nvSpPr>
        <p:spPr>
          <a:xfrm>
            <a:off x="4648200" y="6248400"/>
            <a:ext cx="3647152" cy="369332"/>
          </a:xfrm>
          <a:prstGeom prst="rect">
            <a:avLst/>
          </a:prstGeom>
          <a:noFill/>
        </p:spPr>
        <p:txBody>
          <a:bodyPr wrap="none" rtlCol="0">
            <a:spAutoFit/>
          </a:bodyPr>
          <a:lstStyle/>
          <a:p>
            <a:r>
              <a:rPr lang="en-US" dirty="0" smtClean="0"/>
              <a:t>Source: Setting the Captives Free</a:t>
            </a:r>
            <a:endParaRPr lang="en-US" dirty="0"/>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6667F025-D2BA-43C6-B3DB-A94F81453602}" type="slidenum">
              <a:rPr lang="en-US" smtClean="0"/>
              <a:pPr>
                <a:defRPr/>
              </a:pPr>
              <a:t>25</a:t>
            </a:fld>
            <a:endParaRPr lang="en-US"/>
          </a:p>
        </p:txBody>
      </p:sp>
      <p:sp>
        <p:nvSpPr>
          <p:cNvPr id="3" name="Rectangle 2"/>
          <p:cNvSpPr/>
          <p:nvPr/>
        </p:nvSpPr>
        <p:spPr>
          <a:xfrm>
            <a:off x="0" y="0"/>
            <a:ext cx="9144000" cy="5632311"/>
          </a:xfrm>
          <a:prstGeom prst="rect">
            <a:avLst/>
          </a:prstGeom>
        </p:spPr>
        <p:txBody>
          <a:bodyPr wrap="square">
            <a:spAutoFit/>
          </a:bodyPr>
          <a:lstStyle/>
          <a:p>
            <a:pPr lvl="0">
              <a:buFont typeface="Arial" pitchFamily="34" charset="0"/>
              <a:buChar char="•"/>
            </a:pPr>
            <a:endParaRPr lang="en-US" sz="3600" i="1" dirty="0" smtClean="0"/>
          </a:p>
          <a:p>
            <a:pPr lvl="0"/>
            <a:r>
              <a:rPr lang="en-US" sz="3600" b="1" i="1" dirty="0"/>
              <a:t> </a:t>
            </a:r>
          </a:p>
          <a:p>
            <a:pPr lvl="0">
              <a:buFont typeface="Arial" pitchFamily="34" charset="0"/>
              <a:buChar char="•"/>
            </a:pPr>
            <a:r>
              <a:rPr lang="en-US" sz="3600" b="1" i="1" dirty="0"/>
              <a:t>Nationally 450,000 children run away from home each year.  </a:t>
            </a:r>
            <a:endParaRPr lang="en-US" sz="3600" b="1" i="1" dirty="0" smtClean="0"/>
          </a:p>
          <a:p>
            <a:pPr lvl="0"/>
            <a:endParaRPr lang="en-US" sz="3600" b="1" i="1" dirty="0"/>
          </a:p>
          <a:p>
            <a:pPr lvl="0">
              <a:buFont typeface="Arial" pitchFamily="34" charset="0"/>
              <a:buChar char="•"/>
            </a:pPr>
            <a:r>
              <a:rPr lang="en-US" sz="3600" b="1" i="1" dirty="0"/>
              <a:t>1 out of every 3 teens on the street will be lured toward prostitution within </a:t>
            </a:r>
            <a:r>
              <a:rPr lang="en-US" sz="3600" b="1" i="1" dirty="0" smtClean="0"/>
              <a:t>38 </a:t>
            </a:r>
            <a:r>
              <a:rPr lang="en-US" sz="3600" b="1" i="1" dirty="0"/>
              <a:t>hours of leaving home. Statistically, this means at least 150,000 children lured into prostitution each year</a:t>
            </a:r>
            <a:r>
              <a:rPr lang="en-US" sz="3600" b="1" i="1" dirty="0" smtClean="0"/>
              <a:t>.</a:t>
            </a:r>
            <a:endParaRPr lang="en-US" sz="3600" b="1" i="1" dirty="0"/>
          </a:p>
        </p:txBody>
      </p:sp>
      <p:sp>
        <p:nvSpPr>
          <p:cNvPr id="4" name="Rectangle 3"/>
          <p:cNvSpPr/>
          <p:nvPr/>
        </p:nvSpPr>
        <p:spPr>
          <a:xfrm>
            <a:off x="228600" y="0"/>
            <a:ext cx="2672526" cy="646331"/>
          </a:xfrm>
          <a:prstGeom prst="rect">
            <a:avLst/>
          </a:prstGeom>
        </p:spPr>
        <p:txBody>
          <a:bodyPr wrap="none">
            <a:spAutoFit/>
          </a:bodyPr>
          <a:lstStyle/>
          <a:p>
            <a:r>
              <a:rPr lang="en-US" sz="3600" b="1" i="1" dirty="0" smtClean="0">
                <a:solidFill>
                  <a:srgbClr val="FF0000"/>
                </a:solidFill>
              </a:rPr>
              <a:t>In the USA:</a:t>
            </a:r>
            <a:endParaRPr lang="en-US" sz="3600" i="1" dirty="0">
              <a:solidFill>
                <a:srgbClr val="FF0000"/>
              </a:solidFill>
            </a:endParaRPr>
          </a:p>
        </p:txBody>
      </p:sp>
      <p:sp>
        <p:nvSpPr>
          <p:cNvPr id="5" name="TextBox 4"/>
          <p:cNvSpPr txBox="1"/>
          <p:nvPr/>
        </p:nvSpPr>
        <p:spPr>
          <a:xfrm>
            <a:off x="4953000" y="6488668"/>
            <a:ext cx="3647152" cy="369332"/>
          </a:xfrm>
          <a:prstGeom prst="rect">
            <a:avLst/>
          </a:prstGeom>
          <a:noFill/>
        </p:spPr>
        <p:txBody>
          <a:bodyPr wrap="none" rtlCol="0">
            <a:spAutoFit/>
          </a:bodyPr>
          <a:lstStyle/>
          <a:p>
            <a:r>
              <a:rPr lang="en-US" dirty="0" smtClean="0"/>
              <a:t>Source: Setting the Captives Free</a:t>
            </a:r>
            <a:endParaRPr lang="en-US" dirty="0"/>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6667F025-D2BA-43C6-B3DB-A94F81453602}" type="slidenum">
              <a:rPr lang="en-US" smtClean="0"/>
              <a:pPr>
                <a:defRPr/>
              </a:pPr>
              <a:t>26</a:t>
            </a:fld>
            <a:endParaRPr lang="en-US"/>
          </a:p>
        </p:txBody>
      </p:sp>
      <p:sp>
        <p:nvSpPr>
          <p:cNvPr id="4" name="Rectangle 3"/>
          <p:cNvSpPr/>
          <p:nvPr/>
        </p:nvSpPr>
        <p:spPr>
          <a:xfrm>
            <a:off x="0" y="0"/>
            <a:ext cx="9144000" cy="6740307"/>
          </a:xfrm>
          <a:prstGeom prst="rect">
            <a:avLst/>
          </a:prstGeom>
        </p:spPr>
        <p:txBody>
          <a:bodyPr wrap="square">
            <a:spAutoFit/>
          </a:bodyPr>
          <a:lstStyle/>
          <a:p>
            <a:pPr lvl="0">
              <a:buFont typeface="Arial" pitchFamily="34" charset="0"/>
              <a:buChar char="•"/>
            </a:pPr>
            <a:r>
              <a:rPr lang="en-US" sz="3600" b="1" i="1" dirty="0"/>
              <a:t>12 is the average age of entry into porn and prostitution, but their ages are often mislabeled</a:t>
            </a:r>
            <a:r>
              <a:rPr lang="en-US" sz="3600" b="1" i="1" dirty="0" smtClean="0"/>
              <a:t>.</a:t>
            </a:r>
          </a:p>
          <a:p>
            <a:pPr lvl="0">
              <a:buFont typeface="Arial" pitchFamily="34" charset="0"/>
              <a:buChar char="•"/>
            </a:pPr>
            <a:endParaRPr lang="en-US" sz="3600" b="1" i="1" dirty="0"/>
          </a:p>
          <a:p>
            <a:pPr lvl="0">
              <a:buFont typeface="Arial" pitchFamily="34" charset="0"/>
              <a:buChar char="•"/>
            </a:pPr>
            <a:r>
              <a:rPr lang="en-US" sz="3600" b="1" i="1" dirty="0"/>
              <a:t>The sale of child pornography has become a $3 billion dollar industry</a:t>
            </a:r>
            <a:r>
              <a:rPr lang="en-US" sz="3600" b="1" i="1" dirty="0" smtClean="0"/>
              <a:t>.</a:t>
            </a:r>
          </a:p>
          <a:p>
            <a:pPr lvl="0">
              <a:buFont typeface="Arial" pitchFamily="34" charset="0"/>
              <a:buChar char="•"/>
            </a:pPr>
            <a:endParaRPr lang="en-US" sz="3600" b="1" i="1" dirty="0"/>
          </a:p>
          <a:p>
            <a:pPr lvl="0">
              <a:buFont typeface="Arial" pitchFamily="34" charset="0"/>
              <a:buChar char="•"/>
            </a:pPr>
            <a:r>
              <a:rPr lang="en-US" sz="3600" b="1" i="1" dirty="0"/>
              <a:t>Over 100,000 websites offer child pornography</a:t>
            </a:r>
            <a:r>
              <a:rPr lang="en-US" sz="3600" b="1" i="1" dirty="0" smtClean="0"/>
              <a:t>.</a:t>
            </a:r>
          </a:p>
          <a:p>
            <a:pPr lvl="0"/>
            <a:endParaRPr lang="en-US" sz="3600" b="1" i="1" dirty="0"/>
          </a:p>
          <a:p>
            <a:pPr lvl="0">
              <a:buFont typeface="Arial" pitchFamily="34" charset="0"/>
              <a:buChar char="•"/>
            </a:pPr>
            <a:r>
              <a:rPr lang="en-US" sz="3600" b="1" i="1" dirty="0"/>
              <a:t>55 percent of internet child pornography comes from the U.S.</a:t>
            </a:r>
          </a:p>
        </p:txBody>
      </p:sp>
      <p:sp>
        <p:nvSpPr>
          <p:cNvPr id="5" name="TextBox 4"/>
          <p:cNvSpPr txBox="1"/>
          <p:nvPr/>
        </p:nvSpPr>
        <p:spPr>
          <a:xfrm>
            <a:off x="4648200" y="6248400"/>
            <a:ext cx="3647152" cy="369332"/>
          </a:xfrm>
          <a:prstGeom prst="rect">
            <a:avLst/>
          </a:prstGeom>
          <a:noFill/>
        </p:spPr>
        <p:txBody>
          <a:bodyPr wrap="none" rtlCol="0">
            <a:spAutoFit/>
          </a:bodyPr>
          <a:lstStyle/>
          <a:p>
            <a:r>
              <a:rPr lang="en-US" dirty="0" smtClean="0"/>
              <a:t>Source: Setting the Captives Free</a:t>
            </a:r>
            <a:endParaRPr lang="en-US" dirty="0"/>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4524315"/>
          </a:xfrm>
          <a:prstGeom prst="rect">
            <a:avLst/>
          </a:prstGeom>
        </p:spPr>
        <p:txBody>
          <a:bodyPr wrap="square">
            <a:spAutoFit/>
          </a:bodyPr>
          <a:lstStyle/>
          <a:p>
            <a:pPr lvl="0"/>
            <a:endParaRPr lang="en-US" sz="3600" i="1" dirty="0"/>
          </a:p>
          <a:p>
            <a:pPr lvl="0"/>
            <a:r>
              <a:rPr lang="en-US" sz="3600" b="1" i="1" dirty="0" smtClean="0"/>
              <a:t/>
            </a:r>
            <a:br>
              <a:rPr lang="en-US" sz="3600" b="1" i="1" dirty="0" smtClean="0"/>
            </a:br>
            <a:r>
              <a:rPr lang="en-US" sz="3600" b="1" i="1" dirty="0" smtClean="0"/>
              <a:t>1 out of 5 pornographic images is of a child.</a:t>
            </a:r>
            <a:endParaRPr lang="en-US" sz="3600" b="1" i="1" dirty="0"/>
          </a:p>
          <a:p>
            <a:pPr lvl="0">
              <a:buFont typeface="Arial" pitchFamily="34" charset="0"/>
              <a:buChar char="•"/>
            </a:pPr>
            <a:r>
              <a:rPr lang="en-US" sz="3600" b="1" i="1" dirty="0" smtClean="0"/>
              <a:t>It </a:t>
            </a:r>
            <a:r>
              <a:rPr lang="en-US" sz="3600" b="1" i="1" dirty="0"/>
              <a:t>is estimated that as many as 300,000 American children are working as prostitutes in the U.S.A. </a:t>
            </a:r>
          </a:p>
          <a:p>
            <a:r>
              <a:rPr lang="en-US" i="1" dirty="0"/>
              <a:t/>
            </a:r>
            <a:br>
              <a:rPr lang="en-US" i="1" dirty="0"/>
            </a:br>
            <a:endParaRPr lang="en-US" i="1" dirty="0"/>
          </a:p>
        </p:txBody>
      </p:sp>
      <p:sp>
        <p:nvSpPr>
          <p:cNvPr id="4" name="TextBox 3"/>
          <p:cNvSpPr txBox="1"/>
          <p:nvPr/>
        </p:nvSpPr>
        <p:spPr>
          <a:xfrm>
            <a:off x="5257800" y="6488668"/>
            <a:ext cx="3647152" cy="369332"/>
          </a:xfrm>
          <a:prstGeom prst="rect">
            <a:avLst/>
          </a:prstGeom>
          <a:noFill/>
        </p:spPr>
        <p:txBody>
          <a:bodyPr wrap="none" rtlCol="0">
            <a:spAutoFit/>
          </a:bodyPr>
          <a:lstStyle/>
          <a:p>
            <a:r>
              <a:rPr lang="en-US" dirty="0" smtClean="0"/>
              <a:t>Source: Setting the Captives Free</a:t>
            </a:r>
            <a:endParaRPr lang="en-US" dirty="0"/>
          </a:p>
        </p:txBody>
      </p:sp>
      <p:pic>
        <p:nvPicPr>
          <p:cNvPr id="5" name="Picture 6" descr="http://ts4.mm.bing.net/images/thumbnail.aspx?q=1023040161475&amp;id=7499c16c6f80236280318d17b4ff45ee&amp;url=http%3a%2f%2fmykali.weebly.com%2fuploads%2f4%2f2%2f3%2f5%2f423537%2f5116375.jpg"/>
          <p:cNvPicPr>
            <a:picLocks noChangeAspect="1" noChangeArrowheads="1"/>
          </p:cNvPicPr>
          <p:nvPr/>
        </p:nvPicPr>
        <p:blipFill>
          <a:blip r:embed="rId2" cstate="screen"/>
          <a:srcRect/>
          <a:stretch>
            <a:fillRect/>
          </a:stretch>
        </p:blipFill>
        <p:spPr bwMode="auto">
          <a:xfrm>
            <a:off x="457200" y="4147566"/>
            <a:ext cx="2590800" cy="2538985"/>
          </a:xfrm>
          <a:prstGeom prst="rect">
            <a:avLst/>
          </a:prstGeom>
          <a:noFill/>
        </p:spPr>
      </p:pic>
      <p:sp>
        <p:nvSpPr>
          <p:cNvPr id="6" name="Rectangle 5"/>
          <p:cNvSpPr/>
          <p:nvPr/>
        </p:nvSpPr>
        <p:spPr>
          <a:xfrm>
            <a:off x="3429000" y="4038600"/>
            <a:ext cx="5562600" cy="2308324"/>
          </a:xfrm>
          <a:prstGeom prst="rect">
            <a:avLst/>
          </a:prstGeom>
        </p:spPr>
        <p:txBody>
          <a:bodyPr wrap="square">
            <a:spAutoFit/>
          </a:bodyPr>
          <a:lstStyle/>
          <a:p>
            <a:pPr>
              <a:buFont typeface="Arial" pitchFamily="34" charset="0"/>
              <a:buChar char="•"/>
            </a:pPr>
            <a:r>
              <a:rPr lang="en-US" sz="3600" b="1" i="1" dirty="0" smtClean="0"/>
              <a:t> One in 4 girls are sexually abused before they reach their 18</a:t>
            </a:r>
            <a:r>
              <a:rPr lang="en-US" sz="3600" b="1" i="1" baseline="30000" dirty="0" smtClean="0"/>
              <a:t>th</a:t>
            </a:r>
            <a:r>
              <a:rPr lang="en-US" sz="3600" b="1" i="1" dirty="0" smtClean="0"/>
              <a:t> birthday.</a:t>
            </a:r>
            <a:endParaRPr lang="en-US" sz="3600" b="1" i="1" dirty="0"/>
          </a:p>
        </p:txBody>
      </p:sp>
      <p:sp>
        <p:nvSpPr>
          <p:cNvPr id="7" name="Rectangle 6"/>
          <p:cNvSpPr/>
          <p:nvPr/>
        </p:nvSpPr>
        <p:spPr>
          <a:xfrm>
            <a:off x="228600" y="152401"/>
            <a:ext cx="3124200" cy="1077218"/>
          </a:xfrm>
          <a:prstGeom prst="rect">
            <a:avLst/>
          </a:prstGeom>
        </p:spPr>
        <p:txBody>
          <a:bodyPr wrap="square">
            <a:spAutoFit/>
          </a:bodyPr>
          <a:lstStyle/>
          <a:p>
            <a:r>
              <a:rPr lang="en-US" sz="3600" b="1" i="1" dirty="0" smtClean="0">
                <a:solidFill>
                  <a:srgbClr val="FF0000"/>
                </a:solidFill>
              </a:rPr>
              <a:t>In the USA:</a:t>
            </a:r>
            <a:r>
              <a:rPr lang="en-US" sz="2800" b="1" i="1" dirty="0" smtClean="0">
                <a:solidFill>
                  <a:srgbClr val="FF0000"/>
                </a:solidFill>
              </a:rPr>
              <a:t/>
            </a:r>
            <a:br>
              <a:rPr lang="en-US" sz="2800" b="1" i="1" dirty="0" smtClean="0">
                <a:solidFill>
                  <a:srgbClr val="FF0000"/>
                </a:solidFill>
              </a:rPr>
            </a:br>
            <a:endParaRPr lang="en-US" sz="2800" i="1" dirty="0">
              <a:solidFill>
                <a:srgbClr val="FF0000"/>
              </a:solidFill>
            </a:endParaRPr>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7200" y="117693"/>
            <a:ext cx="8382000" cy="6740307"/>
          </a:xfrm>
          <a:prstGeom prst="rect">
            <a:avLst/>
          </a:prstGeom>
          <a:noFill/>
        </p:spPr>
        <p:txBody>
          <a:bodyPr wrap="square" rtlCol="0">
            <a:spAutoFit/>
          </a:bodyPr>
          <a:lstStyle/>
          <a:p>
            <a:r>
              <a:rPr lang="en-US" sz="5400" dirty="0" smtClean="0">
                <a:effectLst>
                  <a:outerShdw blurRad="38100" dist="38100" dir="2700000" algn="tl">
                    <a:srgbClr val="000000">
                      <a:alpha val="43137"/>
                    </a:srgbClr>
                  </a:outerShdw>
                </a:effectLst>
              </a:rPr>
              <a:t>In the United States, there are over 100,000 slaves.  Four of the main human trafficking route cities are Phoenix, Las Vegas, Columbus and Toledo. Up to 17,500 new slaves arrive in the U.S. annually.</a:t>
            </a:r>
            <a:endParaRPr lang="en-US" sz="5400" dirty="0">
              <a:effectLst>
                <a:outerShdw blurRad="38100" dist="38100" dir="2700000" algn="tl">
                  <a:srgbClr val="000000">
                    <a:alpha val="43137"/>
                  </a:srgbClr>
                </a:outerShdw>
              </a:effectLst>
            </a:endParaRPr>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3"/>
          <p:cNvSpPr>
            <a:spLocks noGrp="1" noChangeArrowheads="1"/>
          </p:cNvSpPr>
          <p:nvPr>
            <p:ph type="body" idx="1"/>
          </p:nvPr>
        </p:nvSpPr>
        <p:spPr>
          <a:xfrm>
            <a:off x="228600" y="228600"/>
            <a:ext cx="5562600" cy="3886200"/>
          </a:xfrm>
        </p:spPr>
        <p:txBody>
          <a:bodyPr/>
          <a:lstStyle/>
          <a:p>
            <a:pPr eaLnBrk="1" hangingPunct="1">
              <a:lnSpc>
                <a:spcPct val="90000"/>
              </a:lnSpc>
              <a:buFontTx/>
              <a:buNone/>
            </a:pPr>
            <a:r>
              <a:rPr lang="en-US" dirty="0" smtClean="0"/>
              <a:t>More than </a:t>
            </a:r>
            <a:r>
              <a:rPr lang="en-US" u="sng" dirty="0" smtClean="0"/>
              <a:t>half the of victims</a:t>
            </a:r>
            <a:endParaRPr lang="en-US" dirty="0" smtClean="0"/>
          </a:p>
          <a:p>
            <a:pPr eaLnBrk="1" hangingPunct="1">
              <a:lnSpc>
                <a:spcPct val="90000"/>
              </a:lnSpc>
              <a:buFontTx/>
              <a:buNone/>
            </a:pPr>
            <a:r>
              <a:rPr lang="en-US" dirty="0" smtClean="0"/>
              <a:t>trafficked </a:t>
            </a:r>
            <a:r>
              <a:rPr lang="en-US" u="sng" dirty="0" smtClean="0"/>
              <a:t>into United States</a:t>
            </a:r>
            <a:endParaRPr lang="en-US" dirty="0" smtClean="0"/>
          </a:p>
          <a:p>
            <a:pPr eaLnBrk="1" hangingPunct="1">
              <a:lnSpc>
                <a:spcPct val="90000"/>
              </a:lnSpc>
              <a:buFontTx/>
              <a:buNone/>
            </a:pPr>
            <a:r>
              <a:rPr lang="en-US" dirty="0" smtClean="0"/>
              <a:t>are thought to be </a:t>
            </a:r>
            <a:r>
              <a:rPr lang="en-US" u="sng" dirty="0" smtClean="0"/>
              <a:t>Children.</a:t>
            </a:r>
            <a:endParaRPr lang="en-US" dirty="0" smtClean="0"/>
          </a:p>
          <a:p>
            <a:pPr eaLnBrk="1" hangingPunct="1">
              <a:lnSpc>
                <a:spcPct val="90000"/>
              </a:lnSpc>
              <a:buFontTx/>
              <a:buNone/>
            </a:pPr>
            <a:r>
              <a:rPr lang="en-US" dirty="0" smtClean="0"/>
              <a:t>Victims are about equally</a:t>
            </a:r>
          </a:p>
          <a:p>
            <a:pPr eaLnBrk="1" hangingPunct="1">
              <a:lnSpc>
                <a:spcPct val="90000"/>
              </a:lnSpc>
              <a:buFontTx/>
              <a:buNone/>
            </a:pPr>
            <a:r>
              <a:rPr lang="en-US" dirty="0" smtClean="0"/>
              <a:t>women and men</a:t>
            </a:r>
            <a:r>
              <a:rPr lang="en-US" b="1" dirty="0" smtClean="0">
                <a:solidFill>
                  <a:srgbClr val="FF0000"/>
                </a:solidFill>
              </a:rPr>
              <a:t>.**</a:t>
            </a:r>
          </a:p>
          <a:p>
            <a:pPr eaLnBrk="1" hangingPunct="1">
              <a:lnSpc>
                <a:spcPct val="90000"/>
              </a:lnSpc>
              <a:buNone/>
            </a:pPr>
            <a:endParaRPr lang="en-US" dirty="0" smtClean="0"/>
          </a:p>
        </p:txBody>
      </p:sp>
      <p:pic>
        <p:nvPicPr>
          <p:cNvPr id="23555" name="Picture 5" descr="412W6NMP36L"/>
          <p:cNvPicPr>
            <a:picLocks noChangeAspect="1" noChangeArrowheads="1"/>
          </p:cNvPicPr>
          <p:nvPr/>
        </p:nvPicPr>
        <p:blipFill>
          <a:blip r:embed="rId3" cstate="screen"/>
          <a:srcRect/>
          <a:stretch>
            <a:fillRect/>
          </a:stretch>
        </p:blipFill>
        <p:spPr bwMode="auto">
          <a:xfrm rot="-521435">
            <a:off x="5532438" y="1816100"/>
            <a:ext cx="2673350" cy="4364038"/>
          </a:xfrm>
          <a:prstGeom prst="rect">
            <a:avLst/>
          </a:prstGeom>
          <a:noFill/>
          <a:ln w="9525">
            <a:noFill/>
            <a:miter lim="800000"/>
            <a:headEnd/>
            <a:tailEnd/>
          </a:ln>
        </p:spPr>
      </p:pic>
      <p:pic>
        <p:nvPicPr>
          <p:cNvPr id="23556" name="Picture 6" descr="j0401109"/>
          <p:cNvPicPr>
            <a:picLocks noChangeAspect="1" noChangeArrowheads="1"/>
          </p:cNvPicPr>
          <p:nvPr/>
        </p:nvPicPr>
        <p:blipFill>
          <a:blip r:embed="rId4" cstate="screen"/>
          <a:srcRect/>
          <a:stretch>
            <a:fillRect/>
          </a:stretch>
        </p:blipFill>
        <p:spPr bwMode="auto">
          <a:xfrm>
            <a:off x="304800" y="3657600"/>
            <a:ext cx="2590800" cy="1725613"/>
          </a:xfrm>
          <a:prstGeom prst="rect">
            <a:avLst/>
          </a:prstGeom>
          <a:noFill/>
          <a:ln w="9525">
            <a:noFill/>
            <a:miter lim="800000"/>
            <a:headEnd/>
            <a:tailEnd/>
          </a:ln>
        </p:spPr>
      </p:pic>
      <p:pic>
        <p:nvPicPr>
          <p:cNvPr id="23557" name="Picture 7" descr="j0227710"/>
          <p:cNvPicPr>
            <a:picLocks noChangeAspect="1" noChangeArrowheads="1"/>
          </p:cNvPicPr>
          <p:nvPr/>
        </p:nvPicPr>
        <p:blipFill>
          <a:blip r:embed="rId5" cstate="screen"/>
          <a:srcRect/>
          <a:stretch>
            <a:fillRect/>
          </a:stretch>
        </p:blipFill>
        <p:spPr bwMode="auto">
          <a:xfrm>
            <a:off x="3124200" y="3810000"/>
            <a:ext cx="2146300" cy="2362200"/>
          </a:xfrm>
          <a:prstGeom prst="rect">
            <a:avLst/>
          </a:prstGeom>
          <a:noFill/>
          <a:ln w="9525">
            <a:noFill/>
            <a:miter lim="800000"/>
            <a:headEnd/>
            <a:tailEnd/>
          </a:ln>
        </p:spPr>
      </p:pic>
      <p:sp>
        <p:nvSpPr>
          <p:cNvPr id="23558" name="Text Box 8"/>
          <p:cNvSpPr txBox="1">
            <a:spLocks noChangeArrowheads="1"/>
          </p:cNvSpPr>
          <p:nvPr/>
        </p:nvSpPr>
        <p:spPr bwMode="auto">
          <a:xfrm>
            <a:off x="228600" y="5715000"/>
            <a:ext cx="2743200" cy="460375"/>
          </a:xfrm>
          <a:prstGeom prst="rect">
            <a:avLst/>
          </a:prstGeom>
          <a:noFill/>
          <a:ln w="3175">
            <a:solidFill>
              <a:schemeClr val="tx1"/>
            </a:solidFill>
            <a:miter lim="800000"/>
            <a:headEnd/>
            <a:tailEnd/>
          </a:ln>
        </p:spPr>
        <p:txBody>
          <a:bodyPr>
            <a:spAutoFit/>
          </a:bodyPr>
          <a:lstStyle/>
          <a:p>
            <a:pPr>
              <a:spcBef>
                <a:spcPct val="50000"/>
              </a:spcBef>
            </a:pPr>
            <a:r>
              <a:rPr lang="en-US" sz="1200"/>
              <a:t>US Department of Health and Human Services, ACF, Trafficking Campaign</a:t>
            </a:r>
          </a:p>
        </p:txBody>
      </p:sp>
      <p:pic>
        <p:nvPicPr>
          <p:cNvPr id="23559" name="Picture 5" descr="j0399735"/>
          <p:cNvPicPr>
            <a:picLocks noChangeAspect="1" noChangeArrowheads="1"/>
          </p:cNvPicPr>
          <p:nvPr/>
        </p:nvPicPr>
        <p:blipFill>
          <a:blip r:embed="rId6" cstate="screen"/>
          <a:srcRect/>
          <a:stretch>
            <a:fillRect/>
          </a:stretch>
        </p:blipFill>
        <p:spPr bwMode="auto">
          <a:xfrm>
            <a:off x="7010400" y="304800"/>
            <a:ext cx="1828800" cy="1849438"/>
          </a:xfrm>
          <a:prstGeom prst="rect">
            <a:avLst/>
          </a:prstGeom>
          <a:noFill/>
          <a:ln w="9525">
            <a:noFill/>
            <a:miter lim="800000"/>
            <a:headEnd/>
            <a:tailEnd/>
          </a:ln>
        </p:spPr>
      </p:pic>
      <p:sp>
        <p:nvSpPr>
          <p:cNvPr id="23560" name="Slide Number Placeholder 7"/>
          <p:cNvSpPr>
            <a:spLocks noGrp="1"/>
          </p:cNvSpPr>
          <p:nvPr>
            <p:ph type="sldNum" sz="quarter" idx="12"/>
          </p:nvPr>
        </p:nvSpPr>
        <p:spPr>
          <a:noFill/>
        </p:spPr>
        <p:txBody>
          <a:bodyPr/>
          <a:lstStyle/>
          <a:p>
            <a:fld id="{53497AF6-FDA1-4366-BE71-0830D381BBBB}" type="slidenum">
              <a:rPr lang="en-US" smtClean="0"/>
              <a:pPr/>
              <a:t>29</a:t>
            </a:fld>
            <a:endParaRPr lang="en-US" smtClean="0"/>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Rectangle 3"/>
          <p:cNvSpPr>
            <a:spLocks noGrp="1" noChangeArrowheads="1"/>
          </p:cNvSpPr>
          <p:nvPr>
            <p:ph type="body" idx="1"/>
          </p:nvPr>
        </p:nvSpPr>
        <p:spPr>
          <a:xfrm>
            <a:off x="304800" y="0"/>
            <a:ext cx="8686800" cy="2438400"/>
          </a:xfrm>
        </p:spPr>
        <p:txBody>
          <a:bodyPr/>
          <a:lstStyle/>
          <a:p>
            <a:pPr algn="ctr" eaLnBrk="1" hangingPunct="1">
              <a:buFontTx/>
              <a:buNone/>
            </a:pPr>
            <a:r>
              <a:rPr lang="en-US" sz="4800" b="1" dirty="0" smtClean="0">
                <a:solidFill>
                  <a:srgbClr val="FF0000"/>
                </a:solidFill>
              </a:rPr>
              <a:t>  </a:t>
            </a:r>
            <a:r>
              <a:rPr lang="en-US" sz="5000" b="1" dirty="0" smtClean="0">
                <a:solidFill>
                  <a:srgbClr val="FF0000"/>
                </a:solidFill>
              </a:rPr>
              <a:t>Human Trafficking  Modern Day Slavery</a:t>
            </a:r>
            <a:endParaRPr lang="en-US" sz="4800" b="1" dirty="0" smtClean="0"/>
          </a:p>
          <a:p>
            <a:pPr algn="ctr" eaLnBrk="1" hangingPunct="1">
              <a:buFontTx/>
              <a:buNone/>
            </a:pPr>
            <a:r>
              <a:rPr lang="en-US" sz="4800" b="1" dirty="0" smtClean="0"/>
              <a:t>Slavery in the U.S.A.</a:t>
            </a:r>
            <a:endParaRPr lang="en-US" sz="4000" b="1" dirty="0" smtClean="0"/>
          </a:p>
          <a:p>
            <a:pPr algn="ctr" eaLnBrk="1" hangingPunct="1">
              <a:buFontTx/>
              <a:buNone/>
            </a:pPr>
            <a:endParaRPr lang="en-US" sz="4800" b="1" dirty="0" smtClean="0"/>
          </a:p>
          <a:p>
            <a:pPr algn="ctr" eaLnBrk="1" hangingPunct="1">
              <a:buFontTx/>
              <a:buNone/>
            </a:pPr>
            <a:endParaRPr lang="en-US" sz="3600" b="1" dirty="0" smtClean="0"/>
          </a:p>
          <a:p>
            <a:pPr algn="ctr" eaLnBrk="1" hangingPunct="1">
              <a:buFontTx/>
              <a:buNone/>
            </a:pPr>
            <a:endParaRPr lang="en-US" sz="3600" b="1" dirty="0" smtClean="0"/>
          </a:p>
          <a:p>
            <a:pPr algn="ctr" eaLnBrk="1" hangingPunct="1">
              <a:buFontTx/>
              <a:buNone/>
            </a:pPr>
            <a:endParaRPr lang="en-US" sz="3600" b="1" dirty="0" smtClean="0"/>
          </a:p>
          <a:p>
            <a:pPr algn="ctr" eaLnBrk="1" hangingPunct="1">
              <a:buFontTx/>
              <a:buNone/>
            </a:pPr>
            <a:endParaRPr lang="en-US" sz="3600" dirty="0" smtClean="0"/>
          </a:p>
        </p:txBody>
      </p:sp>
      <p:pic>
        <p:nvPicPr>
          <p:cNvPr id="2058" name="Picture 10" descr="http://haltht.spcollege.edu/images/trafficking.gif"/>
          <p:cNvPicPr>
            <a:picLocks noChangeAspect="1" noChangeArrowheads="1"/>
          </p:cNvPicPr>
          <p:nvPr/>
        </p:nvPicPr>
        <p:blipFill>
          <a:blip r:embed="rId3" cstate="screen"/>
          <a:srcRect/>
          <a:stretch>
            <a:fillRect/>
          </a:stretch>
        </p:blipFill>
        <p:spPr bwMode="auto">
          <a:xfrm>
            <a:off x="1752600" y="2750820"/>
            <a:ext cx="5867400" cy="4107180"/>
          </a:xfrm>
          <a:prstGeom prst="rect">
            <a:avLst/>
          </a:prstGeom>
          <a:noFill/>
        </p:spPr>
      </p:pic>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3"/>
          <p:cNvSpPr>
            <a:spLocks noGrp="1" noChangeArrowheads="1"/>
          </p:cNvSpPr>
          <p:nvPr>
            <p:ph type="body" idx="1"/>
          </p:nvPr>
        </p:nvSpPr>
        <p:spPr>
          <a:xfrm>
            <a:off x="0" y="0"/>
            <a:ext cx="9144000" cy="2362200"/>
          </a:xfrm>
        </p:spPr>
        <p:txBody>
          <a:bodyPr/>
          <a:lstStyle/>
          <a:p>
            <a:pPr algn="ctr" eaLnBrk="1" hangingPunct="1">
              <a:buFontTx/>
              <a:buNone/>
            </a:pPr>
            <a:r>
              <a:rPr lang="en-US" dirty="0" smtClean="0"/>
              <a:t>   </a:t>
            </a:r>
            <a:r>
              <a:rPr lang="en-US" sz="2600" dirty="0" smtClean="0"/>
              <a:t>Victims can be trafficked </a:t>
            </a:r>
            <a:r>
              <a:rPr lang="en-US" sz="2600" u="sng" dirty="0" smtClean="0"/>
              <a:t>into the U.S</a:t>
            </a:r>
            <a:r>
              <a:rPr lang="en-US" sz="2600" dirty="0" smtClean="0"/>
              <a:t>. from anywhere.  Victims have come from, among other places, </a:t>
            </a:r>
          </a:p>
          <a:p>
            <a:pPr algn="ctr" eaLnBrk="1" hangingPunct="1">
              <a:buFontTx/>
              <a:buNone/>
            </a:pPr>
            <a:r>
              <a:rPr lang="en-US" sz="2600" dirty="0" smtClean="0"/>
              <a:t>Africa, Asia, India, Latin America, Eastern Europe, Russia and Canada. </a:t>
            </a:r>
          </a:p>
        </p:txBody>
      </p:sp>
      <p:pic>
        <p:nvPicPr>
          <p:cNvPr id="24579" name="Picture 2" descr="Map: US Trafficking"/>
          <p:cNvPicPr>
            <a:picLocks noChangeAspect="1" noChangeArrowheads="1"/>
          </p:cNvPicPr>
          <p:nvPr/>
        </p:nvPicPr>
        <p:blipFill>
          <a:blip r:embed="rId3" cstate="screen">
            <a:lum bright="-6000" contrast="24000"/>
          </a:blip>
          <a:srcRect/>
          <a:stretch>
            <a:fillRect/>
          </a:stretch>
        </p:blipFill>
        <p:spPr bwMode="auto">
          <a:xfrm>
            <a:off x="381000" y="1955800"/>
            <a:ext cx="8382000" cy="4902200"/>
          </a:xfrm>
          <a:prstGeom prst="rect">
            <a:avLst/>
          </a:prstGeom>
          <a:noFill/>
          <a:ln w="9525">
            <a:noFill/>
            <a:miter lim="800000"/>
            <a:headEnd/>
            <a:tailEnd/>
          </a:ln>
        </p:spPr>
      </p:pic>
      <p:sp>
        <p:nvSpPr>
          <p:cNvPr id="24580" name="Text Box 10"/>
          <p:cNvSpPr txBox="1">
            <a:spLocks noChangeArrowheads="1"/>
          </p:cNvSpPr>
          <p:nvPr/>
        </p:nvSpPr>
        <p:spPr bwMode="auto">
          <a:xfrm>
            <a:off x="5410200" y="6477000"/>
            <a:ext cx="3581400" cy="244475"/>
          </a:xfrm>
          <a:prstGeom prst="rect">
            <a:avLst/>
          </a:prstGeom>
          <a:noFill/>
          <a:ln w="9525">
            <a:noFill/>
            <a:miter lim="800000"/>
            <a:headEnd/>
            <a:tailEnd/>
          </a:ln>
        </p:spPr>
        <p:txBody>
          <a:bodyPr>
            <a:spAutoFit/>
          </a:bodyPr>
          <a:lstStyle/>
          <a:p>
            <a:pPr>
              <a:spcBef>
                <a:spcPct val="50000"/>
              </a:spcBef>
            </a:pPr>
            <a:r>
              <a:rPr lang="en-US" sz="1000"/>
              <a:t>Source: John Hopkins University, the Protection Project</a:t>
            </a:r>
          </a:p>
        </p:txBody>
      </p:sp>
      <p:sp>
        <p:nvSpPr>
          <p:cNvPr id="24581" name="Slide Number Placeholder 4"/>
          <p:cNvSpPr>
            <a:spLocks noGrp="1"/>
          </p:cNvSpPr>
          <p:nvPr>
            <p:ph type="sldNum" sz="quarter" idx="12"/>
          </p:nvPr>
        </p:nvSpPr>
        <p:spPr>
          <a:noFill/>
        </p:spPr>
        <p:txBody>
          <a:bodyPr/>
          <a:lstStyle/>
          <a:p>
            <a:fld id="{705C666B-588E-4AD7-A36B-2BE9845E4D49}" type="slidenum">
              <a:rPr lang="en-US" smtClean="0"/>
              <a:pPr/>
              <a:t>30</a:t>
            </a:fld>
            <a:endParaRPr lang="en-US" smtClean="0"/>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6667F025-D2BA-43C6-B3DB-A94F81453602}" type="slidenum">
              <a:rPr lang="en-US" smtClean="0"/>
              <a:pPr>
                <a:defRPr/>
              </a:pPr>
              <a:t>31</a:t>
            </a:fld>
            <a:endParaRPr lang="en-US"/>
          </a:p>
        </p:txBody>
      </p:sp>
      <p:pic>
        <p:nvPicPr>
          <p:cNvPr id="3" name="Picture 2" descr="human_trafficking_map.gif"/>
          <p:cNvPicPr>
            <a:picLocks noChangeAspect="1"/>
          </p:cNvPicPr>
          <p:nvPr/>
        </p:nvPicPr>
        <p:blipFill>
          <a:blip r:embed="rId2" cstate="screen"/>
          <a:stretch>
            <a:fillRect/>
          </a:stretch>
        </p:blipFill>
        <p:spPr>
          <a:xfrm>
            <a:off x="1066800" y="914400"/>
            <a:ext cx="7208519" cy="4129881"/>
          </a:xfrm>
          <a:prstGeom prst="rect">
            <a:avLst/>
          </a:prstGeom>
        </p:spPr>
      </p:pic>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6667F025-D2BA-43C6-B3DB-A94F81453602}" type="slidenum">
              <a:rPr lang="en-US" smtClean="0"/>
              <a:pPr>
                <a:defRPr/>
              </a:pPr>
              <a:t>32</a:t>
            </a:fld>
            <a:endParaRPr lang="en-US"/>
          </a:p>
        </p:txBody>
      </p:sp>
      <p:sp>
        <p:nvSpPr>
          <p:cNvPr id="3" name="TextBox 2"/>
          <p:cNvSpPr txBox="1"/>
          <p:nvPr/>
        </p:nvSpPr>
        <p:spPr>
          <a:xfrm>
            <a:off x="533400" y="228600"/>
            <a:ext cx="7981672" cy="646331"/>
          </a:xfrm>
          <a:prstGeom prst="rect">
            <a:avLst/>
          </a:prstGeom>
          <a:noFill/>
        </p:spPr>
        <p:txBody>
          <a:bodyPr wrap="none" rtlCol="0">
            <a:spAutoFit/>
          </a:bodyPr>
          <a:lstStyle/>
          <a:p>
            <a:r>
              <a:rPr lang="en-US" sz="3600" dirty="0" smtClean="0">
                <a:solidFill>
                  <a:srgbClr val="FF0000"/>
                </a:solidFill>
              </a:rPr>
              <a:t>Who is enslaved in the United States?</a:t>
            </a:r>
            <a:endParaRPr lang="en-US" sz="3600" dirty="0">
              <a:solidFill>
                <a:srgbClr val="FF0000"/>
              </a:solidFill>
            </a:endParaRPr>
          </a:p>
        </p:txBody>
      </p:sp>
      <p:sp>
        <p:nvSpPr>
          <p:cNvPr id="4" name="TextBox 3"/>
          <p:cNvSpPr txBox="1"/>
          <p:nvPr/>
        </p:nvSpPr>
        <p:spPr>
          <a:xfrm>
            <a:off x="304800" y="990600"/>
            <a:ext cx="8505662" cy="4801314"/>
          </a:xfrm>
          <a:prstGeom prst="rect">
            <a:avLst/>
          </a:prstGeom>
          <a:noFill/>
        </p:spPr>
        <p:txBody>
          <a:bodyPr wrap="none" rtlCol="0">
            <a:spAutoFit/>
          </a:bodyPr>
          <a:lstStyle/>
          <a:p>
            <a:pPr>
              <a:buFont typeface="Arial" pitchFamily="34" charset="0"/>
              <a:buChar char="•"/>
            </a:pPr>
            <a:r>
              <a:rPr lang="en-US" sz="3200" dirty="0" smtClean="0"/>
              <a:t> Illegal immigrants from Mexico, El Salvador, </a:t>
            </a:r>
            <a:br>
              <a:rPr lang="en-US" sz="3200" dirty="0" smtClean="0"/>
            </a:br>
            <a:r>
              <a:rPr lang="en-US" sz="3200" dirty="0" smtClean="0"/>
              <a:t>Honduras, Nicaragua.</a:t>
            </a:r>
          </a:p>
          <a:p>
            <a:pPr>
              <a:buFont typeface="Arial" pitchFamily="34" charset="0"/>
              <a:buChar char="•"/>
            </a:pPr>
            <a:r>
              <a:rPr lang="en-US" sz="3200" dirty="0"/>
              <a:t> </a:t>
            </a:r>
            <a:r>
              <a:rPr lang="en-US" sz="3200" dirty="0" smtClean="0"/>
              <a:t>The </a:t>
            </a:r>
            <a:r>
              <a:rPr lang="en-US" sz="3200" dirty="0"/>
              <a:t>h</a:t>
            </a:r>
            <a:r>
              <a:rPr lang="en-US" sz="3200" dirty="0" smtClean="0"/>
              <a:t>omeless</a:t>
            </a:r>
          </a:p>
          <a:p>
            <a:pPr>
              <a:buFont typeface="Arial" pitchFamily="34" charset="0"/>
              <a:buChar char="•"/>
            </a:pPr>
            <a:r>
              <a:rPr lang="en-US" sz="3200" dirty="0"/>
              <a:t> </a:t>
            </a:r>
            <a:r>
              <a:rPr lang="en-US" sz="3200" dirty="0" smtClean="0"/>
              <a:t>Runaways / castaways</a:t>
            </a:r>
          </a:p>
          <a:p>
            <a:pPr>
              <a:buFont typeface="Arial" pitchFamily="34" charset="0"/>
              <a:buChar char="•"/>
            </a:pPr>
            <a:r>
              <a:rPr lang="en-US" sz="3200" dirty="0" smtClean="0"/>
              <a:t> Children and young adults kidnapped </a:t>
            </a:r>
            <a:br>
              <a:rPr lang="en-US" sz="3200" dirty="0" smtClean="0"/>
            </a:br>
            <a:r>
              <a:rPr lang="en-US" sz="3200" dirty="0" smtClean="0"/>
              <a:t>from the streets, shopping malls, bus stations</a:t>
            </a:r>
          </a:p>
          <a:p>
            <a:pPr>
              <a:buFont typeface="Arial" pitchFamily="34" charset="0"/>
              <a:buChar char="•"/>
            </a:pPr>
            <a:r>
              <a:rPr lang="en-US" sz="3200" dirty="0"/>
              <a:t> </a:t>
            </a:r>
            <a:r>
              <a:rPr lang="en-US" sz="3200" dirty="0" smtClean="0"/>
              <a:t>Women, men, and children imported to the </a:t>
            </a:r>
            <a:br>
              <a:rPr lang="en-US" sz="3200" dirty="0" smtClean="0"/>
            </a:br>
            <a:r>
              <a:rPr lang="en-US" sz="3200" dirty="0" smtClean="0"/>
              <a:t>United States with work visas having been </a:t>
            </a:r>
          </a:p>
          <a:p>
            <a:r>
              <a:rPr lang="en-US" sz="3200" dirty="0" smtClean="0"/>
              <a:t>promised jobs. They end up in debt bondage.</a:t>
            </a:r>
          </a:p>
          <a:p>
            <a:pPr>
              <a:buFont typeface="Arial" pitchFamily="34" charset="0"/>
              <a:buChar char="•"/>
            </a:pPr>
            <a:endParaRPr lang="en-US" dirty="0"/>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457200" y="228600"/>
            <a:ext cx="8229600" cy="762000"/>
          </a:xfrm>
        </p:spPr>
        <p:txBody>
          <a:bodyPr/>
          <a:lstStyle/>
          <a:p>
            <a:r>
              <a:rPr lang="en-US" dirty="0" smtClean="0"/>
              <a:t>Who is at-risk to be trafficked?</a:t>
            </a:r>
          </a:p>
        </p:txBody>
      </p:sp>
      <p:sp>
        <p:nvSpPr>
          <p:cNvPr id="29699" name="Rectangle 3"/>
          <p:cNvSpPr>
            <a:spLocks noGrp="1" noChangeArrowheads="1"/>
          </p:cNvSpPr>
          <p:nvPr>
            <p:ph type="body" idx="1"/>
          </p:nvPr>
        </p:nvSpPr>
        <p:spPr>
          <a:xfrm>
            <a:off x="228600" y="1066800"/>
            <a:ext cx="2971800" cy="3048000"/>
          </a:xfrm>
        </p:spPr>
        <p:txBody>
          <a:bodyPr/>
          <a:lstStyle/>
          <a:p>
            <a:r>
              <a:rPr lang="en-US" sz="2400" dirty="0" smtClean="0"/>
              <a:t>Children</a:t>
            </a:r>
          </a:p>
          <a:p>
            <a:r>
              <a:rPr lang="en-US" sz="2400" dirty="0" smtClean="0"/>
              <a:t>Vulnerable</a:t>
            </a:r>
          </a:p>
          <a:p>
            <a:pPr>
              <a:buFontTx/>
              <a:buNone/>
            </a:pPr>
            <a:r>
              <a:rPr lang="en-US" sz="2400" dirty="0" smtClean="0"/>
              <a:t>    women</a:t>
            </a:r>
          </a:p>
          <a:p>
            <a:r>
              <a:rPr lang="en-US" sz="2400" dirty="0" smtClean="0"/>
              <a:t>Homeless and                     run-runaways</a:t>
            </a:r>
          </a:p>
          <a:p>
            <a:r>
              <a:rPr lang="en-US" sz="2400" dirty="0" smtClean="0"/>
              <a:t>Immigrants</a:t>
            </a:r>
          </a:p>
          <a:p>
            <a:r>
              <a:rPr lang="en-US" sz="2400" dirty="0" smtClean="0"/>
              <a:t>The disabled</a:t>
            </a:r>
          </a:p>
          <a:p>
            <a:endParaRPr lang="en-US" sz="2800" dirty="0" smtClean="0"/>
          </a:p>
          <a:p>
            <a:endParaRPr lang="en-US" sz="2800" dirty="0" smtClean="0"/>
          </a:p>
        </p:txBody>
      </p:sp>
      <p:pic>
        <p:nvPicPr>
          <p:cNvPr id="29700" name="Picture 4" descr="COFFEE_PICKER_LR"/>
          <p:cNvPicPr>
            <a:picLocks noChangeAspect="1" noChangeArrowheads="1"/>
          </p:cNvPicPr>
          <p:nvPr/>
        </p:nvPicPr>
        <p:blipFill>
          <a:blip r:embed="rId3" cstate="screen"/>
          <a:srcRect/>
          <a:stretch>
            <a:fillRect/>
          </a:stretch>
        </p:blipFill>
        <p:spPr bwMode="auto">
          <a:xfrm>
            <a:off x="7112000" y="3810000"/>
            <a:ext cx="2032000" cy="3048000"/>
          </a:xfrm>
          <a:prstGeom prst="rect">
            <a:avLst/>
          </a:prstGeom>
          <a:noFill/>
          <a:ln w="9525">
            <a:noFill/>
            <a:miter lim="800000"/>
            <a:headEnd/>
            <a:tailEnd/>
          </a:ln>
        </p:spPr>
      </p:pic>
      <p:pic>
        <p:nvPicPr>
          <p:cNvPr id="29701" name="Picture 5" descr="j0400075"/>
          <p:cNvPicPr>
            <a:picLocks noChangeAspect="1" noChangeArrowheads="1"/>
          </p:cNvPicPr>
          <p:nvPr/>
        </p:nvPicPr>
        <p:blipFill>
          <a:blip r:embed="rId4" cstate="screen"/>
          <a:srcRect/>
          <a:stretch>
            <a:fillRect/>
          </a:stretch>
        </p:blipFill>
        <p:spPr bwMode="auto">
          <a:xfrm>
            <a:off x="0" y="4305300"/>
            <a:ext cx="3200400" cy="2552700"/>
          </a:xfrm>
          <a:prstGeom prst="rect">
            <a:avLst/>
          </a:prstGeom>
          <a:noFill/>
          <a:ln w="9525">
            <a:noFill/>
            <a:miter lim="800000"/>
            <a:headEnd/>
            <a:tailEnd/>
          </a:ln>
        </p:spPr>
      </p:pic>
      <p:pic>
        <p:nvPicPr>
          <p:cNvPr id="29702" name="Picture 6" descr="j0402115"/>
          <p:cNvPicPr>
            <a:picLocks noChangeAspect="1" noChangeArrowheads="1"/>
          </p:cNvPicPr>
          <p:nvPr/>
        </p:nvPicPr>
        <p:blipFill>
          <a:blip r:embed="rId5" cstate="screen"/>
          <a:srcRect/>
          <a:stretch>
            <a:fillRect/>
          </a:stretch>
        </p:blipFill>
        <p:spPr bwMode="auto">
          <a:xfrm>
            <a:off x="7467600" y="1219200"/>
            <a:ext cx="1676400" cy="2514600"/>
          </a:xfrm>
          <a:prstGeom prst="rect">
            <a:avLst/>
          </a:prstGeom>
          <a:noFill/>
          <a:ln w="9525">
            <a:noFill/>
            <a:miter lim="800000"/>
            <a:headEnd/>
            <a:tailEnd/>
          </a:ln>
        </p:spPr>
      </p:pic>
      <p:pic>
        <p:nvPicPr>
          <p:cNvPr id="29703" name="Picture 7" descr="j0262662"/>
          <p:cNvPicPr>
            <a:picLocks noChangeAspect="1" noChangeArrowheads="1"/>
          </p:cNvPicPr>
          <p:nvPr/>
        </p:nvPicPr>
        <p:blipFill>
          <a:blip r:embed="rId6" cstate="screen"/>
          <a:srcRect/>
          <a:stretch>
            <a:fillRect/>
          </a:stretch>
        </p:blipFill>
        <p:spPr bwMode="auto">
          <a:xfrm>
            <a:off x="3276600" y="4191000"/>
            <a:ext cx="1795463" cy="2667000"/>
          </a:xfrm>
          <a:prstGeom prst="rect">
            <a:avLst/>
          </a:prstGeom>
          <a:noFill/>
          <a:ln w="9525">
            <a:noFill/>
            <a:miter lim="800000"/>
            <a:headEnd/>
            <a:tailEnd/>
          </a:ln>
        </p:spPr>
      </p:pic>
      <p:pic>
        <p:nvPicPr>
          <p:cNvPr id="29704" name="Picture 8" descr="j0402050"/>
          <p:cNvPicPr>
            <a:picLocks noChangeAspect="1" noChangeArrowheads="1"/>
          </p:cNvPicPr>
          <p:nvPr/>
        </p:nvPicPr>
        <p:blipFill>
          <a:blip r:embed="rId7" cstate="screen"/>
          <a:srcRect/>
          <a:stretch>
            <a:fillRect/>
          </a:stretch>
        </p:blipFill>
        <p:spPr bwMode="auto">
          <a:xfrm>
            <a:off x="5486400" y="1600200"/>
            <a:ext cx="1930400" cy="1865313"/>
          </a:xfrm>
          <a:prstGeom prst="rect">
            <a:avLst/>
          </a:prstGeom>
          <a:noFill/>
          <a:ln w="9525">
            <a:noFill/>
            <a:miter lim="800000"/>
            <a:headEnd/>
            <a:tailEnd/>
          </a:ln>
        </p:spPr>
      </p:pic>
      <p:pic>
        <p:nvPicPr>
          <p:cNvPr id="29705" name="Picture 9" descr="j0400078"/>
          <p:cNvPicPr>
            <a:picLocks noChangeAspect="1" noChangeArrowheads="1"/>
          </p:cNvPicPr>
          <p:nvPr/>
        </p:nvPicPr>
        <p:blipFill>
          <a:blip r:embed="rId8" cstate="screen"/>
          <a:srcRect/>
          <a:stretch>
            <a:fillRect/>
          </a:stretch>
        </p:blipFill>
        <p:spPr bwMode="auto">
          <a:xfrm>
            <a:off x="5181600" y="3744913"/>
            <a:ext cx="1835150" cy="3113087"/>
          </a:xfrm>
          <a:prstGeom prst="rect">
            <a:avLst/>
          </a:prstGeom>
          <a:noFill/>
          <a:ln w="9525">
            <a:noFill/>
            <a:miter lim="800000"/>
            <a:headEnd/>
            <a:tailEnd/>
          </a:ln>
        </p:spPr>
      </p:pic>
      <p:pic>
        <p:nvPicPr>
          <p:cNvPr id="29706" name="Picture 10" descr="j0415794"/>
          <p:cNvPicPr>
            <a:picLocks noChangeAspect="1" noChangeArrowheads="1"/>
          </p:cNvPicPr>
          <p:nvPr/>
        </p:nvPicPr>
        <p:blipFill>
          <a:blip r:embed="rId9" cstate="screen"/>
          <a:srcRect/>
          <a:stretch>
            <a:fillRect/>
          </a:stretch>
        </p:blipFill>
        <p:spPr bwMode="auto">
          <a:xfrm>
            <a:off x="3581400" y="1143000"/>
            <a:ext cx="1820863" cy="2743200"/>
          </a:xfrm>
          <a:prstGeom prst="rect">
            <a:avLst/>
          </a:prstGeom>
          <a:noFill/>
          <a:ln w="9525">
            <a:noFill/>
            <a:miter lim="800000"/>
            <a:headEnd/>
            <a:tailEnd/>
          </a:ln>
        </p:spPr>
      </p:pic>
      <p:sp>
        <p:nvSpPr>
          <p:cNvPr id="29707" name="Slide Number Placeholder 10"/>
          <p:cNvSpPr>
            <a:spLocks noGrp="1"/>
          </p:cNvSpPr>
          <p:nvPr>
            <p:ph type="sldNum" sz="quarter" idx="12"/>
          </p:nvPr>
        </p:nvSpPr>
        <p:spPr>
          <a:noFill/>
        </p:spPr>
        <p:txBody>
          <a:bodyPr/>
          <a:lstStyle/>
          <a:p>
            <a:fld id="{04E997D9-A7E8-4A84-A5CD-759178EA377C}" type="slidenum">
              <a:rPr lang="en-US" smtClean="0"/>
              <a:pPr/>
              <a:t>33</a:t>
            </a:fld>
            <a:endParaRPr lang="en-US" smtClean="0"/>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6667F025-D2BA-43C6-B3DB-A94F81453602}" type="slidenum">
              <a:rPr lang="en-US" smtClean="0"/>
              <a:pPr>
                <a:defRPr/>
              </a:pPr>
              <a:t>34</a:t>
            </a:fld>
            <a:endParaRPr lang="en-US"/>
          </a:p>
        </p:txBody>
      </p:sp>
      <p:pic>
        <p:nvPicPr>
          <p:cNvPr id="257026" name="Picture 2" descr="http://2.bp.blogspot.com/_2uzgXMiZ204/S7S8yJiHA5I/AAAAAAAAACU/escawJ6dWP0/s1600/HTraffickinhealth_care_poster.jpg"/>
          <p:cNvPicPr>
            <a:picLocks noChangeAspect="1" noChangeArrowheads="1"/>
          </p:cNvPicPr>
          <p:nvPr/>
        </p:nvPicPr>
        <p:blipFill>
          <a:blip r:embed="rId2" cstate="screen"/>
          <a:srcRect/>
          <a:stretch>
            <a:fillRect/>
          </a:stretch>
        </p:blipFill>
        <p:spPr bwMode="auto">
          <a:xfrm>
            <a:off x="0" y="0"/>
            <a:ext cx="9116023" cy="5896928"/>
          </a:xfrm>
          <a:prstGeom prst="rect">
            <a:avLst/>
          </a:prstGeom>
          <a:noFill/>
        </p:spPr>
      </p:pic>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a:defRPr/>
            </a:pPr>
            <a:fld id="{50F2233D-693B-498F-AD7C-D0BB5D62813C}" type="slidenum">
              <a:rPr lang="en-US" smtClean="0"/>
              <a:pPr>
                <a:defRPr/>
              </a:pPr>
              <a:t>35</a:t>
            </a:fld>
            <a:endParaRPr lang="en-US"/>
          </a:p>
        </p:txBody>
      </p:sp>
      <p:sp>
        <p:nvSpPr>
          <p:cNvPr id="7" name="TextBox 6"/>
          <p:cNvSpPr txBox="1"/>
          <p:nvPr/>
        </p:nvSpPr>
        <p:spPr>
          <a:xfrm>
            <a:off x="1524000" y="762000"/>
            <a:ext cx="5743880" cy="1015663"/>
          </a:xfrm>
          <a:prstGeom prst="rect">
            <a:avLst/>
          </a:prstGeom>
          <a:noFill/>
        </p:spPr>
        <p:txBody>
          <a:bodyPr wrap="none" rtlCol="0">
            <a:spAutoFit/>
          </a:bodyPr>
          <a:lstStyle/>
          <a:p>
            <a:r>
              <a:rPr lang="en-US" sz="6000" dirty="0" smtClean="0">
                <a:solidFill>
                  <a:srgbClr val="FF0000"/>
                </a:solidFill>
                <a:hlinkClick r:id="rId2"/>
              </a:rPr>
              <a:t>Atlanta, Georgia</a:t>
            </a:r>
            <a:endParaRPr lang="en-US" sz="6000" dirty="0">
              <a:solidFill>
                <a:srgbClr val="FF0000"/>
              </a:solidFill>
            </a:endParaRPr>
          </a:p>
        </p:txBody>
      </p:sp>
      <p:sp>
        <p:nvSpPr>
          <p:cNvPr id="8" name="Rectangle 7"/>
          <p:cNvSpPr/>
          <p:nvPr/>
        </p:nvSpPr>
        <p:spPr>
          <a:xfrm>
            <a:off x="2133600" y="2286000"/>
            <a:ext cx="4572000" cy="923330"/>
          </a:xfrm>
          <a:prstGeom prst="rect">
            <a:avLst/>
          </a:prstGeom>
        </p:spPr>
        <p:txBody>
          <a:bodyPr>
            <a:spAutoFit/>
          </a:bodyPr>
          <a:lstStyle/>
          <a:p>
            <a:pPr algn="ctr"/>
            <a:r>
              <a:rPr lang="en-US" sz="5400" dirty="0" smtClean="0">
                <a:solidFill>
                  <a:srgbClr val="FF0000"/>
                </a:solidFill>
                <a:hlinkClick r:id="rId3"/>
              </a:rPr>
              <a:t>Los Angeles</a:t>
            </a:r>
            <a:endParaRPr lang="en-US" sz="5400" dirty="0">
              <a:solidFill>
                <a:srgbClr val="FF0000"/>
              </a:solidFill>
            </a:endParaRPr>
          </a:p>
        </p:txBody>
      </p:sp>
      <p:sp>
        <p:nvSpPr>
          <p:cNvPr id="9" name="Rectangle 8"/>
          <p:cNvSpPr/>
          <p:nvPr/>
        </p:nvSpPr>
        <p:spPr>
          <a:xfrm>
            <a:off x="2667000" y="5181600"/>
            <a:ext cx="3849131" cy="830997"/>
          </a:xfrm>
          <a:prstGeom prst="rect">
            <a:avLst/>
          </a:prstGeom>
        </p:spPr>
        <p:txBody>
          <a:bodyPr wrap="none">
            <a:spAutoFit/>
          </a:bodyPr>
          <a:lstStyle/>
          <a:p>
            <a:r>
              <a:rPr lang="en-US" sz="4800" dirty="0" smtClean="0">
                <a:solidFill>
                  <a:srgbClr val="FF0000"/>
                </a:solidFill>
                <a:hlinkClick r:id="rId4"/>
              </a:rPr>
              <a:t>Jessie Foster</a:t>
            </a:r>
            <a:endParaRPr lang="en-US" sz="4800" dirty="0">
              <a:solidFill>
                <a:srgbClr val="FF0000"/>
              </a:solidFill>
            </a:endParaRPr>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a:defRPr/>
            </a:pPr>
            <a:fld id="{50F2233D-693B-498F-AD7C-D0BB5D62813C}" type="slidenum">
              <a:rPr lang="en-US" smtClean="0"/>
              <a:pPr>
                <a:defRPr/>
              </a:pPr>
              <a:t>36</a:t>
            </a:fld>
            <a:endParaRPr lang="en-US"/>
          </a:p>
        </p:txBody>
      </p:sp>
      <p:sp>
        <p:nvSpPr>
          <p:cNvPr id="8" name="TextBox 7"/>
          <p:cNvSpPr txBox="1"/>
          <p:nvPr/>
        </p:nvSpPr>
        <p:spPr>
          <a:xfrm>
            <a:off x="685800" y="533400"/>
            <a:ext cx="7772400" cy="1569660"/>
          </a:xfrm>
          <a:prstGeom prst="rect">
            <a:avLst/>
          </a:prstGeom>
          <a:noFill/>
        </p:spPr>
        <p:txBody>
          <a:bodyPr wrap="square" rtlCol="0">
            <a:spAutoFit/>
          </a:bodyPr>
          <a:lstStyle/>
          <a:p>
            <a:pPr algn="ctr"/>
            <a:r>
              <a:rPr lang="en-US" sz="4800" b="1" dirty="0" smtClean="0">
                <a:solidFill>
                  <a:srgbClr val="FF0000"/>
                </a:solidFill>
              </a:rPr>
              <a:t>Smuggling Kidnapped People Into United States</a:t>
            </a:r>
            <a:endParaRPr lang="en-US" sz="4800" b="1" dirty="0">
              <a:solidFill>
                <a:srgbClr val="FF0000"/>
              </a:solidFill>
            </a:endParaRPr>
          </a:p>
        </p:txBody>
      </p:sp>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ics_Girl_Found_Inside_Cars_Dashboard_1.jpg"/>
          <p:cNvPicPr>
            <a:picLocks noChangeAspect="1"/>
          </p:cNvPicPr>
          <p:nvPr/>
        </p:nvPicPr>
        <p:blipFill>
          <a:blip r:embed="rId2" cstate="print">
            <a:lum contrast="10000"/>
          </a:blip>
          <a:stretch>
            <a:fillRect/>
          </a:stretch>
        </p:blipFill>
        <p:spPr>
          <a:xfrm>
            <a:off x="685800" y="152400"/>
            <a:ext cx="8077200" cy="5364556"/>
          </a:xfrm>
          <a:prstGeom prst="rect">
            <a:avLst/>
          </a:prstGeom>
        </p:spPr>
      </p:pic>
      <p:sp>
        <p:nvSpPr>
          <p:cNvPr id="3" name="Rectangle 2"/>
          <p:cNvSpPr/>
          <p:nvPr/>
        </p:nvSpPr>
        <p:spPr>
          <a:xfrm>
            <a:off x="533400" y="5657671"/>
            <a:ext cx="8077200" cy="646331"/>
          </a:xfrm>
          <a:prstGeom prst="rect">
            <a:avLst/>
          </a:prstGeom>
        </p:spPr>
        <p:txBody>
          <a:bodyPr wrap="square">
            <a:spAutoFit/>
          </a:bodyPr>
          <a:lstStyle/>
          <a:p>
            <a:r>
              <a:rPr lang="en-US" dirty="0" smtClean="0"/>
              <a:t>“A 10-year-old Mexican girl was found hidden inside a car's dashboard while it was undergoing an inspection Wednesday at the San </a:t>
            </a:r>
            <a:r>
              <a:rPr lang="en-US" dirty="0" err="1" smtClean="0"/>
              <a:t>Ysidro</a:t>
            </a:r>
            <a:r>
              <a:rPr lang="en-US" dirty="0" smtClean="0"/>
              <a:t>, California border crossing.” </a:t>
            </a:r>
            <a:endParaRPr lang="en-US" dirty="0"/>
          </a:p>
        </p:txBody>
      </p:sp>
      <p:sp>
        <p:nvSpPr>
          <p:cNvPr id="4" name="Rectangle 3"/>
          <p:cNvSpPr/>
          <p:nvPr/>
        </p:nvSpPr>
        <p:spPr>
          <a:xfrm>
            <a:off x="4038600" y="304800"/>
            <a:ext cx="4596964" cy="369332"/>
          </a:xfrm>
          <a:prstGeom prst="rect">
            <a:avLst/>
          </a:prstGeom>
        </p:spPr>
        <p:txBody>
          <a:bodyPr wrap="none">
            <a:spAutoFit/>
          </a:bodyPr>
          <a:lstStyle/>
          <a:p>
            <a:r>
              <a:rPr lang="en-US" dirty="0" smtClean="0">
                <a:solidFill>
                  <a:schemeClr val="bg1"/>
                </a:solidFill>
              </a:rPr>
              <a:t>10News.com - San Diego News January 5, 2005</a:t>
            </a:r>
            <a:endParaRPr lang="en-US" dirty="0">
              <a:solidFill>
                <a:schemeClr val="bg1"/>
              </a:solidFill>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ics_Girl_Found_Inside_Cars_Dashboard.jpg"/>
          <p:cNvPicPr>
            <a:picLocks noChangeAspect="1"/>
          </p:cNvPicPr>
          <p:nvPr/>
        </p:nvPicPr>
        <p:blipFill>
          <a:blip r:embed="rId2" cstate="print"/>
          <a:stretch>
            <a:fillRect/>
          </a:stretch>
        </p:blipFill>
        <p:spPr>
          <a:xfrm>
            <a:off x="304800" y="152400"/>
            <a:ext cx="8534400" cy="5689600"/>
          </a:xfrm>
          <a:prstGeom prst="rect">
            <a:avLst/>
          </a:prstGeom>
        </p:spPr>
      </p:pic>
      <p:sp>
        <p:nvSpPr>
          <p:cNvPr id="3" name="Rectangle 2"/>
          <p:cNvSpPr/>
          <p:nvPr/>
        </p:nvSpPr>
        <p:spPr>
          <a:xfrm>
            <a:off x="381000" y="5791200"/>
            <a:ext cx="8305800" cy="923330"/>
          </a:xfrm>
          <a:prstGeom prst="rect">
            <a:avLst/>
          </a:prstGeom>
        </p:spPr>
        <p:txBody>
          <a:bodyPr wrap="square">
            <a:spAutoFit/>
          </a:bodyPr>
          <a:lstStyle/>
          <a:p>
            <a:r>
              <a:rPr lang="en-US" dirty="0" smtClean="0"/>
              <a:t>“…trapped under the dashboard and the front passenger seat of a 1988 white Toyota Camry. She was removed after officers worked for 30 minutes to partially remove the seat. She appeared to be in good condition.” </a:t>
            </a:r>
            <a:endParaRPr lang="en-US" dirty="0"/>
          </a:p>
        </p:txBody>
      </p:sp>
      <p:sp>
        <p:nvSpPr>
          <p:cNvPr id="4" name="TextBox 3"/>
          <p:cNvSpPr txBox="1"/>
          <p:nvPr/>
        </p:nvSpPr>
        <p:spPr>
          <a:xfrm>
            <a:off x="4114800" y="5410200"/>
            <a:ext cx="4648200" cy="369332"/>
          </a:xfrm>
          <a:prstGeom prst="rect">
            <a:avLst/>
          </a:prstGeom>
          <a:noFill/>
        </p:spPr>
        <p:txBody>
          <a:bodyPr wrap="square" rtlCol="0">
            <a:spAutoFit/>
          </a:bodyPr>
          <a:lstStyle/>
          <a:p>
            <a:r>
              <a:rPr lang="en-US" dirty="0" smtClean="0">
                <a:solidFill>
                  <a:schemeClr val="bg1"/>
                </a:solidFill>
              </a:rPr>
              <a:t>10News.com - San Diego News January 5, 2005</a:t>
            </a:r>
            <a:endParaRPr lang="en-US" dirty="0">
              <a:solidFill>
                <a:schemeClr val="bg1"/>
              </a:solidFill>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http://www.thetraveltart.com/wp-content/uploads/2010/01/US-Border-Patrol-04.jpg"/>
          <p:cNvPicPr>
            <a:picLocks noChangeAspect="1" noChangeArrowheads="1"/>
          </p:cNvPicPr>
          <p:nvPr/>
        </p:nvPicPr>
        <p:blipFill>
          <a:blip r:embed="rId2" cstate="print">
            <a:extLst>
              <a:ext uri="{BEBA8EAE-BF5A-486C-A8C5-ECC9F3942E4B}">
                <a14:imgProps xmlns:a14="http://schemas.microsoft.com/office/drawing/2010/main">
                  <a14:imgLayer r:embed="rId3">
                    <a14:imgEffect>
                      <a14:sharpenSoften amount="50000"/>
                    </a14:imgEffect>
                    <a14:imgEffect>
                      <a14:brightnessContrast contrast="20000"/>
                    </a14:imgEffect>
                  </a14:imgLayer>
                </a14:imgProps>
              </a:ext>
              <a:ext uri="{28A0092B-C50C-407E-A947-70E740481C1C}">
                <a14:useLocalDpi xmlns:a14="http://schemas.microsoft.com/office/drawing/2010/main" val="0"/>
              </a:ext>
            </a:extLst>
          </a:blip>
          <a:srcRect b="14373"/>
          <a:stretch>
            <a:fillRect/>
          </a:stretch>
        </p:blipFill>
        <p:spPr bwMode="auto">
          <a:xfrm>
            <a:off x="533400" y="381000"/>
            <a:ext cx="8305800" cy="53340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4114800" y="5334000"/>
            <a:ext cx="4596964" cy="369332"/>
          </a:xfrm>
          <a:prstGeom prst="rect">
            <a:avLst/>
          </a:prstGeom>
        </p:spPr>
        <p:txBody>
          <a:bodyPr wrap="none">
            <a:spAutoFit/>
          </a:bodyPr>
          <a:lstStyle/>
          <a:p>
            <a:r>
              <a:rPr lang="en-US" dirty="0" smtClean="0">
                <a:solidFill>
                  <a:schemeClr val="bg1"/>
                </a:solidFill>
              </a:rPr>
              <a:t>10News.com - San Diego News January 5, 2005</a:t>
            </a:r>
            <a:endParaRPr lang="en-US" dirty="0">
              <a:solidFill>
                <a:schemeClr val="bg1"/>
              </a:solidFill>
            </a:endParaRPr>
          </a:p>
        </p:txBody>
      </p:sp>
    </p:spTree>
    <p:extLst>
      <p:ext uri="{BB962C8B-B14F-4D97-AF65-F5344CB8AC3E}">
        <p14:creationId xmlns:p14="http://schemas.microsoft.com/office/powerpoint/2010/main" val="404801324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228600"/>
            <a:ext cx="8305799" cy="3046988"/>
          </a:xfrm>
          <a:prstGeom prst="rect">
            <a:avLst/>
          </a:prstGeom>
          <a:noFill/>
        </p:spPr>
        <p:txBody>
          <a:bodyPr wrap="square" rtlCol="0">
            <a:spAutoFit/>
          </a:bodyPr>
          <a:lstStyle/>
          <a:p>
            <a:pPr algn="ctr"/>
            <a:r>
              <a:rPr lang="en-US" sz="4800" dirty="0" smtClean="0">
                <a:effectLst>
                  <a:outerShdw blurRad="38100" dist="38100" dir="2700000" algn="tl">
                    <a:srgbClr val="000000">
                      <a:alpha val="43137"/>
                    </a:srgbClr>
                  </a:outerShdw>
                </a:effectLst>
              </a:rPr>
              <a:t>If some atrocities are so horrible that no one can even talk about them, then how are we ever going to stop them?</a:t>
            </a:r>
            <a:endParaRPr lang="en-US" sz="4800" dirty="0">
              <a:effectLst>
                <a:outerShdw blurRad="38100" dist="38100" dir="2700000" algn="tl">
                  <a:srgbClr val="000000">
                    <a:alpha val="43137"/>
                  </a:srgbClr>
                </a:outerShdw>
              </a:effectLst>
            </a:endParaRPr>
          </a:p>
        </p:txBody>
      </p:sp>
      <p:pic>
        <p:nvPicPr>
          <p:cNvPr id="3" name="Picture 2" descr="http://www.animalpictures1.com/data/media/90/Ostrich-9.jpg"/>
          <p:cNvPicPr>
            <a:picLocks noChangeAspect="1" noChangeArrowheads="1"/>
          </p:cNvPicPr>
          <p:nvPr/>
        </p:nvPicPr>
        <p:blipFill>
          <a:blip r:embed="rId3" cstate="screen"/>
          <a:srcRect/>
          <a:stretch>
            <a:fillRect/>
          </a:stretch>
        </p:blipFill>
        <p:spPr bwMode="auto">
          <a:xfrm>
            <a:off x="2133600" y="3429000"/>
            <a:ext cx="4953000" cy="3257550"/>
          </a:xfrm>
          <a:prstGeom prst="rect">
            <a:avLst/>
          </a:prstGeom>
          <a:noFill/>
        </p:spPr>
      </p:pic>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0" y="381000"/>
            <a:ext cx="8001000" cy="5509200"/>
          </a:xfrm>
          <a:prstGeom prst="rect">
            <a:avLst/>
          </a:prstGeom>
        </p:spPr>
        <p:txBody>
          <a:bodyPr wrap="square">
            <a:spAutoFit/>
          </a:bodyPr>
          <a:lstStyle/>
          <a:p>
            <a:r>
              <a:rPr lang="en-US" sz="4400" dirty="0" smtClean="0"/>
              <a:t>In a disturbing trend, the number of undocumented minors, including infants and youngsters, apprehended during fiscal year 2004 at ports of entry on the California/Mexico border climbed to 6,478, up almost 17 percent over the previous year. </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228600"/>
            <a:ext cx="8610600" cy="2862322"/>
          </a:xfrm>
          <a:prstGeom prst="rect">
            <a:avLst/>
          </a:prstGeom>
        </p:spPr>
        <p:txBody>
          <a:bodyPr wrap="square">
            <a:spAutoFit/>
          </a:bodyPr>
          <a:lstStyle/>
          <a:p>
            <a:r>
              <a:rPr lang="en-US" sz="3600" dirty="0" smtClean="0"/>
              <a:t>A 5-year-old girl found hidden inside a </a:t>
            </a:r>
            <a:r>
              <a:rPr lang="en-US" sz="3600" dirty="0" err="1" smtClean="0"/>
              <a:t>pinata</a:t>
            </a:r>
            <a:r>
              <a:rPr lang="en-US" sz="3600" dirty="0" smtClean="0"/>
              <a:t> in the back seat of a car being inspected at the San </a:t>
            </a:r>
            <a:r>
              <a:rPr lang="en-US" sz="3600" dirty="0" err="1" smtClean="0"/>
              <a:t>Ysidro</a:t>
            </a:r>
            <a:r>
              <a:rPr lang="en-US" sz="3600" dirty="0" smtClean="0"/>
              <a:t> border station in drew widespread media interest to the issue.</a:t>
            </a:r>
            <a:endParaRPr lang="en-US" sz="3600" dirty="0"/>
          </a:p>
        </p:txBody>
      </p:sp>
      <p:pic>
        <p:nvPicPr>
          <p:cNvPr id="3" name="Picture 2" descr="pinata.jpg"/>
          <p:cNvPicPr>
            <a:picLocks noChangeAspect="1"/>
          </p:cNvPicPr>
          <p:nvPr/>
        </p:nvPicPr>
        <p:blipFill>
          <a:blip r:embed="rId2" cstate="print"/>
          <a:stretch>
            <a:fillRect/>
          </a:stretch>
        </p:blipFill>
        <p:spPr>
          <a:xfrm>
            <a:off x="457200" y="2514600"/>
            <a:ext cx="6047102" cy="4038600"/>
          </a:xfrm>
          <a:prstGeom prst="rect">
            <a:avLst/>
          </a:prstGeom>
        </p:spPr>
      </p:pic>
      <p:sp>
        <p:nvSpPr>
          <p:cNvPr id="4" name="Rectangle 3"/>
          <p:cNvSpPr/>
          <p:nvPr/>
        </p:nvSpPr>
        <p:spPr>
          <a:xfrm>
            <a:off x="6629400" y="5334000"/>
            <a:ext cx="2209800" cy="1200329"/>
          </a:xfrm>
          <a:prstGeom prst="rect">
            <a:avLst/>
          </a:prstGeom>
        </p:spPr>
        <p:txBody>
          <a:bodyPr wrap="square">
            <a:spAutoFit/>
          </a:bodyPr>
          <a:lstStyle/>
          <a:p>
            <a:r>
              <a:rPr lang="en-US" b="1" dirty="0" smtClean="0"/>
              <a:t>By Leslie </a:t>
            </a:r>
            <a:r>
              <a:rPr lang="en-US" b="1" dirty="0" err="1" smtClean="0"/>
              <a:t>Berestein</a:t>
            </a:r>
            <a:r>
              <a:rPr lang="en-US" dirty="0" smtClean="0"/>
              <a:t/>
            </a:r>
            <a:br>
              <a:rPr lang="en-US" dirty="0" smtClean="0"/>
            </a:br>
            <a:r>
              <a:rPr lang="en-US" dirty="0" smtClean="0"/>
              <a:t>UNION-TRIBUNE STAFF WRITER November 12, 2004</a:t>
            </a:r>
            <a:endParaRPr lang="en-US"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3"/>
          <p:cNvSpPr>
            <a:spLocks noGrp="1" noChangeArrowheads="1"/>
          </p:cNvSpPr>
          <p:nvPr>
            <p:ph type="body" idx="1"/>
          </p:nvPr>
        </p:nvSpPr>
        <p:spPr>
          <a:xfrm>
            <a:off x="152400" y="228600"/>
            <a:ext cx="8839200" cy="3352800"/>
          </a:xfrm>
        </p:spPr>
        <p:txBody>
          <a:bodyPr/>
          <a:lstStyle/>
          <a:p>
            <a:pPr marL="0" indent="0" eaLnBrk="1" hangingPunct="1">
              <a:buFontTx/>
              <a:buNone/>
            </a:pPr>
            <a:r>
              <a:rPr lang="en-US" sz="4400" b="1" dirty="0" smtClean="0">
                <a:cs typeface="Times New Roman" pitchFamily="18" charset="0"/>
              </a:rPr>
              <a:t>Let’s Look At Labor Trafficking:</a:t>
            </a:r>
            <a:r>
              <a:rPr lang="en-US" sz="2800" b="1" dirty="0" smtClean="0">
                <a:cs typeface="Times New Roman" pitchFamily="18" charset="0"/>
              </a:rPr>
              <a:t>                            </a:t>
            </a:r>
            <a:r>
              <a:rPr lang="en-US" dirty="0" smtClean="0"/>
              <a:t>Using force, fraud or coercion to recruit, harbor, transport, obtain or employ a person for labor or services in </a:t>
            </a:r>
            <a:r>
              <a:rPr lang="en-US" b="1" dirty="0" smtClean="0"/>
              <a:t>involuntary servitude</a:t>
            </a:r>
            <a:r>
              <a:rPr lang="en-US" dirty="0" smtClean="0"/>
              <a:t>, </a:t>
            </a:r>
            <a:r>
              <a:rPr lang="en-US" b="1" dirty="0" smtClean="0"/>
              <a:t>peonage</a:t>
            </a:r>
            <a:r>
              <a:rPr lang="en-US" dirty="0" smtClean="0"/>
              <a:t>, </a:t>
            </a:r>
            <a:r>
              <a:rPr lang="en-US" b="1" dirty="0" smtClean="0"/>
              <a:t>debt bondage</a:t>
            </a:r>
            <a:r>
              <a:rPr lang="en-US" dirty="0" smtClean="0"/>
              <a:t> or </a:t>
            </a:r>
            <a:r>
              <a:rPr lang="en-US" b="1" dirty="0" smtClean="0"/>
              <a:t>slavery</a:t>
            </a:r>
          </a:p>
          <a:p>
            <a:pPr marL="0" indent="0" algn="ctr" eaLnBrk="1" hangingPunct="1">
              <a:buFontTx/>
              <a:buNone/>
            </a:pPr>
            <a:endParaRPr lang="en-US" b="1" i="1" dirty="0" smtClean="0"/>
          </a:p>
        </p:txBody>
      </p:sp>
      <p:pic>
        <p:nvPicPr>
          <p:cNvPr id="13315" name="Picture 4" descr="Migrant workers BBC 1"/>
          <p:cNvPicPr>
            <a:picLocks noChangeAspect="1" noChangeArrowheads="1"/>
          </p:cNvPicPr>
          <p:nvPr/>
        </p:nvPicPr>
        <p:blipFill>
          <a:blip r:embed="rId3" cstate="screen"/>
          <a:srcRect/>
          <a:stretch>
            <a:fillRect/>
          </a:stretch>
        </p:blipFill>
        <p:spPr bwMode="auto">
          <a:xfrm>
            <a:off x="6096000" y="4191000"/>
            <a:ext cx="2895600" cy="2424113"/>
          </a:xfrm>
          <a:prstGeom prst="rect">
            <a:avLst/>
          </a:prstGeom>
          <a:noFill/>
          <a:ln w="9525" algn="in">
            <a:noFill/>
            <a:miter lim="800000"/>
            <a:headEnd/>
            <a:tailEnd/>
          </a:ln>
        </p:spPr>
      </p:pic>
      <p:pic>
        <p:nvPicPr>
          <p:cNvPr id="13317" name="Picture 6" descr="j0227557"/>
          <p:cNvPicPr>
            <a:picLocks noChangeAspect="1" noChangeArrowheads="1"/>
          </p:cNvPicPr>
          <p:nvPr/>
        </p:nvPicPr>
        <p:blipFill>
          <a:blip r:embed="rId4" cstate="screen"/>
          <a:srcRect/>
          <a:stretch>
            <a:fillRect/>
          </a:stretch>
        </p:blipFill>
        <p:spPr bwMode="auto">
          <a:xfrm>
            <a:off x="304800" y="3048000"/>
            <a:ext cx="2790825" cy="3663950"/>
          </a:xfrm>
          <a:prstGeom prst="rect">
            <a:avLst/>
          </a:prstGeom>
          <a:noFill/>
          <a:ln w="9525">
            <a:noFill/>
            <a:miter lim="800000"/>
            <a:headEnd/>
            <a:tailEnd/>
          </a:ln>
        </p:spPr>
      </p:pic>
      <p:sp>
        <p:nvSpPr>
          <p:cNvPr id="13318" name="Text Box 7"/>
          <p:cNvSpPr txBox="1">
            <a:spLocks noChangeArrowheads="1"/>
          </p:cNvSpPr>
          <p:nvPr/>
        </p:nvSpPr>
        <p:spPr bwMode="auto">
          <a:xfrm>
            <a:off x="3200400" y="6019800"/>
            <a:ext cx="2743200" cy="460375"/>
          </a:xfrm>
          <a:prstGeom prst="rect">
            <a:avLst/>
          </a:prstGeom>
          <a:noFill/>
          <a:ln w="3175">
            <a:solidFill>
              <a:schemeClr val="tx1"/>
            </a:solidFill>
            <a:miter lim="800000"/>
            <a:headEnd/>
            <a:tailEnd/>
          </a:ln>
        </p:spPr>
        <p:txBody>
          <a:bodyPr>
            <a:spAutoFit/>
          </a:bodyPr>
          <a:lstStyle/>
          <a:p>
            <a:pPr>
              <a:spcBef>
                <a:spcPct val="50000"/>
              </a:spcBef>
            </a:pPr>
            <a:r>
              <a:rPr lang="en-US" sz="1200" dirty="0"/>
              <a:t>US Department of Health and Human Services, ACF, Trafficking Campaign</a:t>
            </a:r>
          </a:p>
        </p:txBody>
      </p:sp>
      <p:sp>
        <p:nvSpPr>
          <p:cNvPr id="13319" name="Slide Number Placeholder 6"/>
          <p:cNvSpPr>
            <a:spLocks noGrp="1"/>
          </p:cNvSpPr>
          <p:nvPr>
            <p:ph type="sldNum" sz="quarter" idx="12"/>
          </p:nvPr>
        </p:nvSpPr>
        <p:spPr>
          <a:noFill/>
        </p:spPr>
        <p:txBody>
          <a:bodyPr/>
          <a:lstStyle/>
          <a:p>
            <a:fld id="{5FEBE9B7-C7A9-49F8-ADC6-E759D162B1D5}" type="slidenum">
              <a:rPr lang="en-US" smtClean="0"/>
              <a:pPr/>
              <a:t>42</a:t>
            </a:fld>
            <a:endParaRPr lang="en-US" smtClean="0"/>
          </a:p>
        </p:txBody>
      </p:sp>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2400"/>
            <a:ext cx="7772400" cy="1470025"/>
          </a:xfrm>
        </p:spPr>
        <p:txBody>
          <a:bodyPr>
            <a:noAutofit/>
          </a:bodyPr>
          <a:lstStyle/>
          <a:p>
            <a:r>
              <a:rPr lang="en-US" sz="6000" dirty="0" smtClean="0">
                <a:solidFill>
                  <a:srgbClr val="FF0000"/>
                </a:solidFill>
              </a:rPr>
              <a:t>The Train of Death</a:t>
            </a:r>
            <a:br>
              <a:rPr lang="en-US" sz="6000" dirty="0" smtClean="0">
                <a:solidFill>
                  <a:srgbClr val="FF0000"/>
                </a:solidFill>
              </a:rPr>
            </a:br>
            <a:r>
              <a:rPr lang="en-US" sz="6000" dirty="0" smtClean="0">
                <a:solidFill>
                  <a:srgbClr val="FF0000"/>
                </a:solidFill>
              </a:rPr>
              <a:t>The “Beast”</a:t>
            </a:r>
            <a:endParaRPr lang="en-US" sz="6000" dirty="0">
              <a:solidFill>
                <a:srgbClr val="FF0000"/>
              </a:solidFill>
            </a:endParaRPr>
          </a:p>
        </p:txBody>
      </p:sp>
      <p:pic>
        <p:nvPicPr>
          <p:cNvPr id="14338" name="Picture 2" descr="http://cache.boston.com/resize/bonzai-fba/AP_Photo/2008/04/13/1208106275_8765/539w.jpg"/>
          <p:cNvPicPr>
            <a:picLocks noChangeAspect="1" noChangeArrowheads="1"/>
          </p:cNvPicPr>
          <p:nvPr/>
        </p:nvPicPr>
        <p:blipFill>
          <a:blip r:embed="rId2" cstate="screen"/>
          <a:srcRect/>
          <a:stretch>
            <a:fillRect/>
          </a:stretch>
        </p:blipFill>
        <p:spPr bwMode="auto">
          <a:xfrm>
            <a:off x="1524000" y="1981200"/>
            <a:ext cx="6172200" cy="4099533"/>
          </a:xfrm>
          <a:prstGeom prst="rect">
            <a:avLst/>
          </a:prstGeom>
          <a:noFill/>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228600"/>
            <a:ext cx="8534400" cy="6740307"/>
          </a:xfrm>
          <a:prstGeom prst="rect">
            <a:avLst/>
          </a:prstGeom>
        </p:spPr>
        <p:txBody>
          <a:bodyPr wrap="square">
            <a:spAutoFit/>
          </a:bodyPr>
          <a:lstStyle/>
          <a:p>
            <a:r>
              <a:rPr lang="en-US" sz="4800" dirty="0" smtClean="0"/>
              <a:t>The “Beast” is a  </a:t>
            </a:r>
            <a:r>
              <a:rPr lang="en-US" sz="4800" dirty="0"/>
              <a:t>freight train traveling from Southern </a:t>
            </a:r>
            <a:r>
              <a:rPr lang="en-US" sz="4800" dirty="0" smtClean="0"/>
              <a:t>Mexico to </a:t>
            </a:r>
            <a:r>
              <a:rPr lang="en-US" sz="4800" dirty="0"/>
              <a:t>the United </a:t>
            </a:r>
            <a:r>
              <a:rPr lang="en-US" sz="4800" dirty="0" smtClean="0"/>
              <a:t>States. </a:t>
            </a:r>
            <a:r>
              <a:rPr lang="en-US" sz="4800" dirty="0"/>
              <a:t>H</a:t>
            </a:r>
            <a:r>
              <a:rPr lang="en-US" sz="4800" dirty="0" smtClean="0"/>
              <a:t>undreds </a:t>
            </a:r>
            <a:r>
              <a:rPr lang="en-US" sz="4800" dirty="0"/>
              <a:t>searching for a better life </a:t>
            </a:r>
            <a:r>
              <a:rPr lang="en-US" sz="4800" dirty="0" smtClean="0"/>
              <a:t>in the United States must </a:t>
            </a:r>
            <a:r>
              <a:rPr lang="en-US" sz="4800" dirty="0"/>
              <a:t>hang on for their lives. When they fall asleep, they fall under the train severing </a:t>
            </a:r>
            <a:r>
              <a:rPr lang="en-US" sz="4800" dirty="0" smtClean="0"/>
              <a:t>their arms </a:t>
            </a:r>
            <a:r>
              <a:rPr lang="en-US" sz="4800" dirty="0"/>
              <a:t>and legs.</a:t>
            </a:r>
          </a:p>
        </p:txBody>
      </p:sp>
    </p:spTree>
    <p:extLst>
      <p:ext uri="{BB962C8B-B14F-4D97-AF65-F5344CB8AC3E}">
        <p14:creationId xmlns:p14="http://schemas.microsoft.com/office/powerpoint/2010/main" val="37822271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0050" name="Picture 2" descr="http://www.salem-news.com/stimg/november162010/train-death.jpg"/>
          <p:cNvPicPr>
            <a:picLocks noChangeAspect="1" noChangeArrowheads="1"/>
          </p:cNvPicPr>
          <p:nvPr/>
        </p:nvPicPr>
        <p:blipFill>
          <a:blip r:embed="rId2" cstate="screen"/>
          <a:srcRect/>
          <a:stretch>
            <a:fillRect/>
          </a:stretch>
        </p:blipFill>
        <p:spPr bwMode="auto">
          <a:xfrm>
            <a:off x="762000" y="1066800"/>
            <a:ext cx="7067550" cy="4038600"/>
          </a:xfrm>
          <a:prstGeom prst="rect">
            <a:avLst/>
          </a:prstGeom>
          <a:noFill/>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9026" name="Picture 2" descr="H:\thumbnail[10].jpg"/>
          <p:cNvPicPr>
            <a:picLocks noChangeAspect="1" noChangeArrowheads="1"/>
          </p:cNvPicPr>
          <p:nvPr/>
        </p:nvPicPr>
        <p:blipFill>
          <a:blip r:embed="rId2" cstate="screen"/>
          <a:srcRect/>
          <a:stretch>
            <a:fillRect/>
          </a:stretch>
        </p:blipFill>
        <p:spPr bwMode="auto">
          <a:xfrm>
            <a:off x="609600" y="304800"/>
            <a:ext cx="2828925" cy="4374626"/>
          </a:xfrm>
          <a:prstGeom prst="rect">
            <a:avLst/>
          </a:prstGeom>
          <a:noFill/>
        </p:spPr>
      </p:pic>
      <p:pic>
        <p:nvPicPr>
          <p:cNvPr id="18434" name="Picture 2" descr="http://ts2.mm.bing.net/images/thumbnail.aspx?q=645832515365&amp;id=e41484b4cdade45b798fa4efd3bc1346&amp;url=http%3a%2f%2fi.cdn.turner.com%2fcnn%2f2010%2fWORLD%2famericas%2f06%2f24%2fmexico.amputees%2fstory.boarding.redux.jpg"/>
          <p:cNvPicPr>
            <a:picLocks noChangeAspect="1" noChangeArrowheads="1"/>
          </p:cNvPicPr>
          <p:nvPr/>
        </p:nvPicPr>
        <p:blipFill>
          <a:blip r:embed="rId3" cstate="screen"/>
          <a:srcRect/>
          <a:stretch>
            <a:fillRect/>
          </a:stretch>
        </p:blipFill>
        <p:spPr bwMode="auto">
          <a:xfrm>
            <a:off x="4343400" y="1295400"/>
            <a:ext cx="3941802" cy="2209800"/>
          </a:xfrm>
          <a:prstGeom prst="rect">
            <a:avLst/>
          </a:prstGeom>
          <a:noFill/>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1074" name="Picture 2" descr="http://www.salem-news.com/gphotos/1282837175.jpg"/>
          <p:cNvPicPr>
            <a:picLocks noChangeAspect="1" noChangeArrowheads="1"/>
          </p:cNvPicPr>
          <p:nvPr/>
        </p:nvPicPr>
        <p:blipFill>
          <a:blip r:embed="rId2" cstate="screen"/>
          <a:srcRect/>
          <a:stretch>
            <a:fillRect/>
          </a:stretch>
        </p:blipFill>
        <p:spPr bwMode="auto">
          <a:xfrm>
            <a:off x="1371600" y="228600"/>
            <a:ext cx="6491915" cy="4343400"/>
          </a:xfrm>
          <a:prstGeom prst="rect">
            <a:avLst/>
          </a:prstGeom>
          <a:noFill/>
        </p:spPr>
      </p:pic>
      <p:sp>
        <p:nvSpPr>
          <p:cNvPr id="3" name="Rectangle 2"/>
          <p:cNvSpPr/>
          <p:nvPr/>
        </p:nvSpPr>
        <p:spPr>
          <a:xfrm>
            <a:off x="1371600" y="4953000"/>
            <a:ext cx="6477000" cy="1569660"/>
          </a:xfrm>
          <a:prstGeom prst="rect">
            <a:avLst/>
          </a:prstGeom>
        </p:spPr>
        <p:txBody>
          <a:bodyPr wrap="square">
            <a:spAutoFit/>
          </a:bodyPr>
          <a:lstStyle/>
          <a:p>
            <a:pPr algn="ctr"/>
            <a:r>
              <a:rPr lang="en-US" sz="3200" b="1" dirty="0" smtClean="0"/>
              <a:t>Over 50% of the immigrants on the “Beast” are women and children.</a:t>
            </a:r>
            <a:endParaRPr lang="en-US" sz="3200" b="1"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2" descr="http://t3.gstatic.com/images?q=tbn:ANd9GcQjdrtCpmYQZYFO1gmvbfya6af367LqY9PIwYnlhISJFzopV9sXSg"/>
          <p:cNvPicPr>
            <a:picLocks noChangeAspect="1" noChangeArrowheads="1"/>
          </p:cNvPicPr>
          <p:nvPr/>
        </p:nvPicPr>
        <p:blipFill>
          <a:blip r:embed="rId2" cstate="screen"/>
          <a:srcRect/>
          <a:stretch>
            <a:fillRect/>
          </a:stretch>
        </p:blipFill>
        <p:spPr bwMode="auto">
          <a:xfrm>
            <a:off x="1295400" y="533400"/>
            <a:ext cx="6400800" cy="4589255"/>
          </a:xfrm>
          <a:prstGeom prst="rect">
            <a:avLst/>
          </a:prstGeom>
          <a:noFill/>
        </p:spPr>
      </p:pic>
      <p:sp>
        <p:nvSpPr>
          <p:cNvPr id="3" name="Rectangle 2"/>
          <p:cNvSpPr/>
          <p:nvPr/>
        </p:nvSpPr>
        <p:spPr>
          <a:xfrm>
            <a:off x="1295400" y="5257800"/>
            <a:ext cx="6477000" cy="954107"/>
          </a:xfrm>
          <a:prstGeom prst="rect">
            <a:avLst/>
          </a:prstGeom>
        </p:spPr>
        <p:txBody>
          <a:bodyPr wrap="square">
            <a:spAutoFit/>
          </a:bodyPr>
          <a:lstStyle/>
          <a:p>
            <a:pPr algn="ctr"/>
            <a:r>
              <a:rPr lang="en-US" sz="2800" b="1" dirty="0" smtClean="0"/>
              <a:t>Only 20% of those riding  the “Beast” </a:t>
            </a:r>
          </a:p>
          <a:p>
            <a:pPr algn="ctr"/>
            <a:r>
              <a:rPr lang="en-US" sz="2800" b="1" dirty="0" smtClean="0"/>
              <a:t>make it to the United States.</a:t>
            </a:r>
            <a:endParaRPr lang="en-US" sz="2800" b="1"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4191000"/>
            <a:ext cx="8610600" cy="2246769"/>
          </a:xfrm>
          <a:prstGeom prst="rect">
            <a:avLst/>
          </a:prstGeom>
        </p:spPr>
        <p:txBody>
          <a:bodyPr wrap="square">
            <a:spAutoFit/>
          </a:bodyPr>
          <a:lstStyle/>
          <a:p>
            <a:r>
              <a:rPr lang="en-US" sz="2800" dirty="0" smtClean="0"/>
              <a:t>“Migrant sympathizers…ease the way with a string of shelters along the length of Mexico, usually close to the rails or the border itself. …Opened 30 months ago beside the tracks, the shelter was intended to serve 60 migrants a night but often takes in as many as 100 or more.”</a:t>
            </a:r>
            <a:endParaRPr lang="en-US" sz="2800" dirty="0"/>
          </a:p>
        </p:txBody>
      </p:sp>
      <p:pic>
        <p:nvPicPr>
          <p:cNvPr id="124930" name="Picture 2" descr="http://www.chron.com/mediaManager/?controllerName=image&amp;action=get&amp;id=1543877&amp;width=628&amp;height=471"/>
          <p:cNvPicPr>
            <a:picLocks noChangeAspect="1" noChangeArrowheads="1"/>
          </p:cNvPicPr>
          <p:nvPr/>
        </p:nvPicPr>
        <p:blipFill>
          <a:blip r:embed="rId2" cstate="print"/>
          <a:srcRect/>
          <a:stretch>
            <a:fillRect/>
          </a:stretch>
        </p:blipFill>
        <p:spPr bwMode="auto">
          <a:xfrm>
            <a:off x="228600" y="152400"/>
            <a:ext cx="5981700" cy="4000501"/>
          </a:xfrm>
          <a:prstGeom prst="rect">
            <a:avLst/>
          </a:prstGeom>
          <a:noFill/>
        </p:spPr>
      </p:pic>
      <p:sp>
        <p:nvSpPr>
          <p:cNvPr id="6" name="Rectangle 5"/>
          <p:cNvSpPr/>
          <p:nvPr/>
        </p:nvSpPr>
        <p:spPr>
          <a:xfrm>
            <a:off x="6400800" y="3200400"/>
            <a:ext cx="2590800" cy="830997"/>
          </a:xfrm>
          <a:prstGeom prst="rect">
            <a:avLst/>
          </a:prstGeom>
        </p:spPr>
        <p:txBody>
          <a:bodyPr wrap="square">
            <a:spAutoFit/>
          </a:bodyPr>
          <a:lstStyle/>
          <a:p>
            <a:r>
              <a:rPr lang="en-US" sz="1200" b="1" dirty="0" smtClean="0"/>
              <a:t>By DUDLEY ALTHAUS, </a:t>
            </a:r>
            <a:br>
              <a:rPr lang="en-US" sz="1200" b="1" dirty="0" smtClean="0"/>
            </a:br>
            <a:r>
              <a:rPr lang="en-US" sz="1200" b="1" dirty="0" smtClean="0"/>
              <a:t>HOUSTON CHRONICLE</a:t>
            </a:r>
          </a:p>
          <a:p>
            <a:r>
              <a:rPr lang="en-US" sz="1200" b="1" dirty="0" smtClean="0"/>
              <a:t>Updated 11:02 a.m., Sunday, August 21, 2011 </a:t>
            </a:r>
            <a:endParaRPr lang="en-US" sz="1200" b="1"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114948" y="381000"/>
            <a:ext cx="7227235" cy="1323439"/>
          </a:xfrm>
          <a:prstGeom prst="rect">
            <a:avLst/>
          </a:prstGeom>
          <a:noFill/>
        </p:spPr>
        <p:txBody>
          <a:bodyPr wrap="none" rtlCol="0">
            <a:spAutoFit/>
          </a:bodyPr>
          <a:lstStyle/>
          <a:p>
            <a:pPr algn="ctr"/>
            <a:r>
              <a:rPr lang="en-US" sz="4000" b="1" dirty="0" smtClean="0">
                <a:solidFill>
                  <a:srgbClr val="FF0000"/>
                </a:solidFill>
              </a:rPr>
              <a:t>Not for Sale </a:t>
            </a:r>
            <a:br>
              <a:rPr lang="en-US" sz="4000" b="1" dirty="0" smtClean="0">
                <a:solidFill>
                  <a:srgbClr val="FF0000"/>
                </a:solidFill>
              </a:rPr>
            </a:br>
            <a:r>
              <a:rPr lang="en-US" sz="4000" b="1" dirty="0" smtClean="0">
                <a:solidFill>
                  <a:srgbClr val="FF0000"/>
                </a:solidFill>
                <a:hlinkClick r:id="rId2"/>
              </a:rPr>
              <a:t>Human Trafficking Statistics </a:t>
            </a:r>
            <a:endParaRPr lang="en-US" sz="4000" dirty="0">
              <a:solidFill>
                <a:srgbClr val="FF0000"/>
              </a:solidFill>
            </a:endParaRPr>
          </a:p>
        </p:txBody>
      </p:sp>
      <p:sp>
        <p:nvSpPr>
          <p:cNvPr id="5" name="Rectangle 4"/>
          <p:cNvSpPr/>
          <p:nvPr/>
        </p:nvSpPr>
        <p:spPr>
          <a:xfrm>
            <a:off x="5618673" y="6125560"/>
            <a:ext cx="2661298" cy="523220"/>
          </a:xfrm>
          <a:prstGeom prst="rect">
            <a:avLst/>
          </a:prstGeom>
        </p:spPr>
        <p:txBody>
          <a:bodyPr wrap="square">
            <a:spAutoFit/>
          </a:bodyPr>
          <a:lstStyle/>
          <a:p>
            <a:r>
              <a:rPr lang="en-US" sz="1400" dirty="0"/>
              <a:t>By Monica Pena</a:t>
            </a:r>
            <a:br>
              <a:rPr lang="en-US" sz="1400" dirty="0"/>
            </a:br>
            <a:r>
              <a:rPr lang="en-US" sz="1400" dirty="0"/>
              <a:t>Austin Times </a:t>
            </a:r>
            <a:r>
              <a:rPr lang="en-US" sz="1400" dirty="0" smtClean="0"/>
              <a:t>Staff, Texas</a:t>
            </a:r>
            <a:endParaRPr lang="en-US" sz="1400"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95400" y="2209800"/>
            <a:ext cx="6667500" cy="3514725"/>
          </a:xfrm>
          <a:prstGeom prst="rect">
            <a:avLst/>
          </a:prstGeom>
        </p:spPr>
      </p:pic>
    </p:spTree>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http://ts1.mm.bing.net/images/thumbnail.aspx?q=545318640088&amp;id=86428f058b669e80656363202d66229f&amp;url=http%3a%2f%2fgerbs.files.wordpress.com%2f2006%2f12%2fmexico-train.jpg"/>
          <p:cNvPicPr>
            <a:picLocks noChangeAspect="1" noChangeArrowheads="1"/>
          </p:cNvPicPr>
          <p:nvPr/>
        </p:nvPicPr>
        <p:blipFill>
          <a:blip r:embed="rId2" cstate="screen"/>
          <a:srcRect/>
          <a:stretch>
            <a:fillRect/>
          </a:stretch>
        </p:blipFill>
        <p:spPr bwMode="auto">
          <a:xfrm>
            <a:off x="1143000" y="1142999"/>
            <a:ext cx="6934200" cy="4482715"/>
          </a:xfrm>
          <a:prstGeom prst="rect">
            <a:avLst/>
          </a:prstGeom>
          <a:noFill/>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http://ts3.mm.bing.net/images/thumbnail.aspx?q=545772078470&amp;id=3e074444678df217a4fd7ce04e3e3e70&amp;url=http%3a%2f%2fwww.csmonitor.com%2fvar%2fezflow_site%2fstorage%2fimages%2fmedia%2fimages%2f0422_popimmig%2f7764869-1-eng-US%2f0422_popimmig_full_600.jpg"/>
          <p:cNvPicPr>
            <a:picLocks noChangeAspect="1" noChangeArrowheads="1"/>
          </p:cNvPicPr>
          <p:nvPr/>
        </p:nvPicPr>
        <p:blipFill>
          <a:blip r:embed="rId2" cstate="screen"/>
          <a:srcRect/>
          <a:stretch>
            <a:fillRect/>
          </a:stretch>
        </p:blipFill>
        <p:spPr bwMode="auto">
          <a:xfrm>
            <a:off x="1600200" y="1219200"/>
            <a:ext cx="5943600" cy="3962400"/>
          </a:xfrm>
          <a:prstGeom prst="rect">
            <a:avLst/>
          </a:prstGeom>
          <a:noFill/>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90600" y="381000"/>
            <a:ext cx="7620000" cy="1015663"/>
          </a:xfrm>
          <a:prstGeom prst="rect">
            <a:avLst/>
          </a:prstGeom>
          <a:noFill/>
        </p:spPr>
        <p:txBody>
          <a:bodyPr wrap="square" rtlCol="0">
            <a:spAutoFit/>
          </a:bodyPr>
          <a:lstStyle/>
          <a:p>
            <a:r>
              <a:rPr lang="en-US" sz="6000" dirty="0" smtClean="0"/>
              <a:t>Immokalee, Florida</a:t>
            </a:r>
            <a:endParaRPr lang="en-US" sz="6000" dirty="0"/>
          </a:p>
        </p:txBody>
      </p:sp>
      <p:sp>
        <p:nvSpPr>
          <p:cNvPr id="4" name="TextBox 3"/>
          <p:cNvSpPr txBox="1"/>
          <p:nvPr/>
        </p:nvSpPr>
        <p:spPr>
          <a:xfrm>
            <a:off x="457200" y="1905000"/>
            <a:ext cx="8905002" cy="1077218"/>
          </a:xfrm>
          <a:prstGeom prst="rect">
            <a:avLst/>
          </a:prstGeom>
          <a:noFill/>
        </p:spPr>
        <p:txBody>
          <a:bodyPr wrap="none" rtlCol="0">
            <a:spAutoFit/>
          </a:bodyPr>
          <a:lstStyle/>
          <a:p>
            <a:r>
              <a:rPr lang="en-US" sz="3200" dirty="0" smtClean="0"/>
              <a:t>Migrant workers arrive from Mexico, Nicaragua, </a:t>
            </a:r>
            <a:br>
              <a:rPr lang="en-US" sz="3200" dirty="0" smtClean="0"/>
            </a:br>
            <a:r>
              <a:rPr lang="en-US" sz="3200" dirty="0" smtClean="0"/>
              <a:t>Haiti, and Guatemala</a:t>
            </a:r>
            <a:r>
              <a:rPr lang="en-US" sz="2400" dirty="0" smtClean="0"/>
              <a:t>.</a:t>
            </a:r>
            <a:endParaRPr lang="en-US" sz="2400" dirty="0"/>
          </a:p>
        </p:txBody>
      </p:sp>
      <p:sp>
        <p:nvSpPr>
          <p:cNvPr id="5" name="TextBox 4"/>
          <p:cNvSpPr txBox="1"/>
          <p:nvPr/>
        </p:nvSpPr>
        <p:spPr>
          <a:xfrm>
            <a:off x="381000" y="3200400"/>
            <a:ext cx="7543800" cy="1077218"/>
          </a:xfrm>
          <a:prstGeom prst="rect">
            <a:avLst/>
          </a:prstGeom>
          <a:noFill/>
        </p:spPr>
        <p:txBody>
          <a:bodyPr wrap="square" rtlCol="0">
            <a:spAutoFit/>
          </a:bodyPr>
          <a:lstStyle/>
          <a:p>
            <a:r>
              <a:rPr lang="en-US" sz="3200" dirty="0" smtClean="0"/>
              <a:t>Population of 25,000 swells to 40,000 </a:t>
            </a:r>
            <a:br>
              <a:rPr lang="en-US" sz="3200" dirty="0" smtClean="0"/>
            </a:br>
            <a:r>
              <a:rPr lang="en-US" sz="3200" dirty="0" smtClean="0"/>
              <a:t>during the nine month harvest season.</a:t>
            </a:r>
            <a:endParaRPr lang="en-US" sz="3200" dirty="0"/>
          </a:p>
        </p:txBody>
      </p:sp>
    </p:spTree>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7762" name="Picture 2" descr="http://t0.gstatic.com/images?q=tbn:ANd9GcSb7vJCJdt0hg_AdVuA0kSkPxNXueCStVC3aKW4dytSw0bjrLi4"/>
          <p:cNvPicPr>
            <a:picLocks noChangeAspect="1" noChangeArrowheads="1"/>
          </p:cNvPicPr>
          <p:nvPr/>
        </p:nvPicPr>
        <p:blipFill>
          <a:blip r:embed="rId2" cstate="screen"/>
          <a:srcRect/>
          <a:stretch>
            <a:fillRect/>
          </a:stretch>
        </p:blipFill>
        <p:spPr bwMode="auto">
          <a:xfrm>
            <a:off x="533400" y="304800"/>
            <a:ext cx="2796746" cy="3733800"/>
          </a:xfrm>
          <a:prstGeom prst="rect">
            <a:avLst/>
          </a:prstGeom>
          <a:noFill/>
        </p:spPr>
      </p:pic>
      <p:pic>
        <p:nvPicPr>
          <p:cNvPr id="117764" name="Picture 4" descr="Immokalee races chart"/>
          <p:cNvPicPr>
            <a:picLocks noChangeAspect="1" noChangeArrowheads="1"/>
          </p:cNvPicPr>
          <p:nvPr/>
        </p:nvPicPr>
        <p:blipFill>
          <a:blip r:embed="rId3" cstate="screen"/>
          <a:srcRect/>
          <a:stretch>
            <a:fillRect/>
          </a:stretch>
        </p:blipFill>
        <p:spPr bwMode="auto">
          <a:xfrm>
            <a:off x="5257800" y="228600"/>
            <a:ext cx="3581400" cy="3581400"/>
          </a:xfrm>
          <a:prstGeom prst="rect">
            <a:avLst/>
          </a:prstGeom>
          <a:noFill/>
        </p:spPr>
      </p:pic>
      <p:pic>
        <p:nvPicPr>
          <p:cNvPr id="117766" name="Picture 6" descr="http://ts1.mm.bing.net/images/thumbnail.aspx?q=645835203028&amp;id=c91c1457c56632a52f45b432d24b88c1&amp;url=http%3a%2f%2fwww.stewartmining.com%2fimages%2fstatemap4.jpg"/>
          <p:cNvPicPr>
            <a:picLocks noChangeAspect="1" noChangeArrowheads="1"/>
          </p:cNvPicPr>
          <p:nvPr/>
        </p:nvPicPr>
        <p:blipFill>
          <a:blip r:embed="rId4" cstate="screen"/>
          <a:srcRect/>
          <a:stretch>
            <a:fillRect/>
          </a:stretch>
        </p:blipFill>
        <p:spPr bwMode="auto">
          <a:xfrm>
            <a:off x="2349500" y="3190875"/>
            <a:ext cx="4584700" cy="3438525"/>
          </a:xfrm>
          <a:prstGeom prst="rect">
            <a:avLst/>
          </a:prstGeom>
          <a:noFill/>
        </p:spPr>
      </p:pic>
    </p:spTree>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6498" name="Picture 2" descr="http://t0.gstatic.com/images?q=tbn:ANd9GcTpfjvjoc2lEpKN-tA6epDX7l69lSSp9BQshU-ufeyIvYcp6oQtCA"/>
          <p:cNvPicPr>
            <a:picLocks noChangeAspect="1" noChangeArrowheads="1"/>
          </p:cNvPicPr>
          <p:nvPr/>
        </p:nvPicPr>
        <p:blipFill>
          <a:blip r:embed="rId2" cstate="screen"/>
          <a:srcRect/>
          <a:stretch>
            <a:fillRect/>
          </a:stretch>
        </p:blipFill>
        <p:spPr bwMode="auto">
          <a:xfrm>
            <a:off x="1600200" y="1371600"/>
            <a:ext cx="5410200" cy="4255456"/>
          </a:xfrm>
          <a:prstGeom prst="rect">
            <a:avLst/>
          </a:prstGeom>
          <a:noFill/>
        </p:spPr>
      </p:pic>
      <p:sp>
        <p:nvSpPr>
          <p:cNvPr id="3" name="TextBox 2"/>
          <p:cNvSpPr txBox="1"/>
          <p:nvPr/>
        </p:nvSpPr>
        <p:spPr>
          <a:xfrm>
            <a:off x="1524000" y="228600"/>
            <a:ext cx="5461752" cy="954107"/>
          </a:xfrm>
          <a:prstGeom prst="rect">
            <a:avLst/>
          </a:prstGeom>
          <a:noFill/>
        </p:spPr>
        <p:txBody>
          <a:bodyPr wrap="none" rtlCol="0">
            <a:spAutoFit/>
          </a:bodyPr>
          <a:lstStyle/>
          <a:p>
            <a:r>
              <a:rPr lang="en-US" sz="2800" dirty="0" smtClean="0"/>
              <a:t>Most migrant workers arrive with </a:t>
            </a:r>
          </a:p>
          <a:p>
            <a:pPr algn="ctr"/>
            <a:r>
              <a:rPr lang="en-US" sz="2800" dirty="0" smtClean="0"/>
              <a:t>the help of a coyote guide.</a:t>
            </a:r>
            <a:endParaRPr lang="en-US" sz="2800" dirty="0"/>
          </a:p>
        </p:txBody>
      </p:sp>
    </p:spTree>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5474" name="Picture 2" descr="http://t1.gstatic.com/images?q=tbn:ANd9GcQBa65KFqVi-NuIrABqWEmoEicXIgK9OJtAN8mi0wdtL8-Wp6P5"/>
          <p:cNvPicPr>
            <a:picLocks noChangeAspect="1" noChangeArrowheads="1"/>
          </p:cNvPicPr>
          <p:nvPr/>
        </p:nvPicPr>
        <p:blipFill>
          <a:blip r:embed="rId2" cstate="screen"/>
          <a:srcRect/>
          <a:stretch>
            <a:fillRect/>
          </a:stretch>
        </p:blipFill>
        <p:spPr bwMode="auto">
          <a:xfrm>
            <a:off x="2057400" y="2362200"/>
            <a:ext cx="4724400" cy="3538742"/>
          </a:xfrm>
          <a:prstGeom prst="rect">
            <a:avLst/>
          </a:prstGeom>
          <a:noFill/>
        </p:spPr>
      </p:pic>
      <p:sp>
        <p:nvSpPr>
          <p:cNvPr id="3" name="TextBox 2"/>
          <p:cNvSpPr txBox="1"/>
          <p:nvPr/>
        </p:nvSpPr>
        <p:spPr>
          <a:xfrm>
            <a:off x="304800" y="228600"/>
            <a:ext cx="8444941" cy="1815882"/>
          </a:xfrm>
          <a:prstGeom prst="rect">
            <a:avLst/>
          </a:prstGeom>
          <a:noFill/>
        </p:spPr>
        <p:txBody>
          <a:bodyPr wrap="none" rtlCol="0">
            <a:spAutoFit/>
          </a:bodyPr>
          <a:lstStyle/>
          <a:p>
            <a:r>
              <a:rPr lang="en-US" sz="2800" dirty="0" smtClean="0"/>
              <a:t>They wake up at 4:00 am and take migrant busses </a:t>
            </a:r>
          </a:p>
          <a:p>
            <a:r>
              <a:rPr lang="en-US" sz="2800" dirty="0" smtClean="0"/>
              <a:t>to the fields.  They sleep twelve to a room in </a:t>
            </a:r>
            <a:br>
              <a:rPr lang="en-US" sz="2800" dirty="0" smtClean="0"/>
            </a:br>
            <a:r>
              <a:rPr lang="en-US" sz="2800" dirty="0" smtClean="0"/>
              <a:t>broken-down shacks. Each are charged $50.00 per </a:t>
            </a:r>
            <a:br>
              <a:rPr lang="en-US" sz="2800" dirty="0" smtClean="0"/>
            </a:br>
            <a:r>
              <a:rPr lang="en-US" sz="2800" dirty="0" smtClean="0"/>
              <a:t>week for the shack.</a:t>
            </a:r>
            <a:endParaRPr lang="en-US" sz="2800" dirty="0"/>
          </a:p>
        </p:txBody>
      </p:sp>
    </p:spTree>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1858" name="Picture 2" descr="http://ts3.mm.bing.net/images/thumbnail.aspx?q=821502419682&amp;id=2baa95bdf6d8ebaa0fe1c296cd9798e4&amp;url=http%3a%2f%2fwww.lawhelp.org%2fProgram%2f823%2fimages%2ftrailer1%2520new2.JPG"/>
          <p:cNvPicPr>
            <a:picLocks noChangeAspect="1" noChangeArrowheads="1"/>
          </p:cNvPicPr>
          <p:nvPr/>
        </p:nvPicPr>
        <p:blipFill>
          <a:blip r:embed="rId2" cstate="screen">
            <a:lum bright="10000"/>
          </a:blip>
          <a:srcRect/>
          <a:stretch>
            <a:fillRect/>
          </a:stretch>
        </p:blipFill>
        <p:spPr bwMode="auto">
          <a:xfrm>
            <a:off x="381000" y="533400"/>
            <a:ext cx="4175340" cy="3048000"/>
          </a:xfrm>
          <a:prstGeom prst="rect">
            <a:avLst/>
          </a:prstGeom>
          <a:noFill/>
        </p:spPr>
      </p:pic>
      <p:pic>
        <p:nvPicPr>
          <p:cNvPr id="121860" name="Picture 4" descr="http://ts1.mm.bing.net/images/thumbnail.aspx?q=895716363628&amp;id=c43e4c64acbba6213cf9ecace7391cfb&amp;url=http%3a%2f%2fwww.caseygrants.org%2fgraphics%2fsecondarypages%2fstories%2fCIW-1.gif"/>
          <p:cNvPicPr>
            <a:picLocks noChangeAspect="1" noChangeArrowheads="1"/>
          </p:cNvPicPr>
          <p:nvPr/>
        </p:nvPicPr>
        <p:blipFill>
          <a:blip r:embed="rId3" cstate="screen"/>
          <a:srcRect/>
          <a:stretch>
            <a:fillRect/>
          </a:stretch>
        </p:blipFill>
        <p:spPr bwMode="auto">
          <a:xfrm>
            <a:off x="4876800" y="2286000"/>
            <a:ext cx="3185294" cy="2209800"/>
          </a:xfrm>
          <a:prstGeom prst="rect">
            <a:avLst/>
          </a:prstGeom>
          <a:noFill/>
        </p:spPr>
      </p:pic>
      <p:pic>
        <p:nvPicPr>
          <p:cNvPr id="121862" name="Picture 6" descr="http://ts3.mm.bing.net/images/thumbnail.aspx?q=502891951526&amp;id=ffc3db3585660f945dbe89483cdfc2a8&amp;url=http%3a%2f%2fwww.nfwm.org%2fsite%2fsites%2fdefault%2ffiles%2fhouse.jpg"/>
          <p:cNvPicPr>
            <a:picLocks noChangeAspect="1" noChangeArrowheads="1"/>
          </p:cNvPicPr>
          <p:nvPr/>
        </p:nvPicPr>
        <p:blipFill>
          <a:blip r:embed="rId4" cstate="screen"/>
          <a:srcRect/>
          <a:stretch>
            <a:fillRect/>
          </a:stretch>
        </p:blipFill>
        <p:spPr bwMode="auto">
          <a:xfrm>
            <a:off x="4572000" y="4724400"/>
            <a:ext cx="2438398" cy="1828800"/>
          </a:xfrm>
          <a:prstGeom prst="rect">
            <a:avLst/>
          </a:prstGeom>
          <a:noFill/>
        </p:spPr>
      </p:pic>
      <p:pic>
        <p:nvPicPr>
          <p:cNvPr id="121864" name="Picture 8" descr="http://www.american-pictures.com/gallery/usa/mediums/usa-02305.jpg"/>
          <p:cNvPicPr>
            <a:picLocks noChangeAspect="1" noChangeArrowheads="1"/>
          </p:cNvPicPr>
          <p:nvPr/>
        </p:nvPicPr>
        <p:blipFill>
          <a:blip r:embed="rId5" cstate="screen"/>
          <a:srcRect/>
          <a:stretch>
            <a:fillRect/>
          </a:stretch>
        </p:blipFill>
        <p:spPr bwMode="auto">
          <a:xfrm>
            <a:off x="304799" y="3505200"/>
            <a:ext cx="4115231" cy="3133726"/>
          </a:xfrm>
          <a:prstGeom prst="rect">
            <a:avLst/>
          </a:prstGeom>
          <a:noFill/>
        </p:spPr>
      </p:pic>
      <p:sp>
        <p:nvSpPr>
          <p:cNvPr id="6" name="TextBox 5"/>
          <p:cNvSpPr txBox="1"/>
          <p:nvPr/>
        </p:nvSpPr>
        <p:spPr>
          <a:xfrm>
            <a:off x="4800600" y="609600"/>
            <a:ext cx="4071949" cy="707886"/>
          </a:xfrm>
          <a:prstGeom prst="rect">
            <a:avLst/>
          </a:prstGeom>
          <a:noFill/>
        </p:spPr>
        <p:txBody>
          <a:bodyPr wrap="none" rtlCol="0">
            <a:spAutoFit/>
          </a:bodyPr>
          <a:lstStyle/>
          <a:p>
            <a:r>
              <a:rPr lang="en-US" sz="2000" dirty="0" smtClean="0"/>
              <a:t>Twelve migrant workers to a</a:t>
            </a:r>
            <a:br>
              <a:rPr lang="en-US" sz="2000" dirty="0" smtClean="0"/>
            </a:br>
            <a:r>
              <a:rPr lang="en-US" sz="2000" dirty="0" smtClean="0"/>
              <a:t>room charged $50 per week each.</a:t>
            </a:r>
            <a:endParaRPr lang="en-US" sz="2000" dirty="0"/>
          </a:p>
        </p:txBody>
      </p:sp>
    </p:spTree>
  </p:cSld>
  <p:clrMapOvr>
    <a:masterClrMapping/>
  </p:clrMapOv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1378" name="Picture 2" descr="http://nomoreslavery.files.wordpress.com/2011/02/agricultural-workers.jpg"/>
          <p:cNvPicPr>
            <a:picLocks noChangeAspect="1" noChangeArrowheads="1"/>
          </p:cNvPicPr>
          <p:nvPr/>
        </p:nvPicPr>
        <p:blipFill>
          <a:blip r:embed="rId2" cstate="screen"/>
          <a:srcRect/>
          <a:stretch>
            <a:fillRect/>
          </a:stretch>
        </p:blipFill>
        <p:spPr bwMode="auto">
          <a:xfrm>
            <a:off x="236349" y="2176583"/>
            <a:ext cx="8679051" cy="4376617"/>
          </a:xfrm>
          <a:prstGeom prst="rect">
            <a:avLst/>
          </a:prstGeom>
          <a:noFill/>
        </p:spPr>
      </p:pic>
      <p:sp>
        <p:nvSpPr>
          <p:cNvPr id="101379" name="Rectangle 3"/>
          <p:cNvSpPr>
            <a:spLocks noChangeArrowheads="1"/>
          </p:cNvSpPr>
          <p:nvPr/>
        </p:nvSpPr>
        <p:spPr bwMode="auto">
          <a:xfrm>
            <a:off x="228600" y="304800"/>
            <a:ext cx="8686800" cy="156966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pitchFamily="34" charset="0"/>
              </a:rPr>
              <a:t>Picking tomatoes</a:t>
            </a:r>
            <a:r>
              <a:rPr kumimoji="0" lang="en-US" sz="2400" b="0" i="0" u="none" strike="noStrike" cap="none" normalizeH="0" dirty="0" smtClean="0">
                <a:ln>
                  <a:noFill/>
                </a:ln>
                <a:solidFill>
                  <a:schemeClr val="tx1"/>
                </a:solidFill>
                <a:effectLst/>
                <a:latin typeface="Arial" pitchFamily="34" charset="0"/>
              </a:rPr>
              <a:t> is brutal, bending over all day other than running with a 32 pound </a:t>
            </a:r>
            <a:r>
              <a:rPr lang="en-US" sz="2400" dirty="0" smtClean="0">
                <a:latin typeface="Arial" pitchFamily="34" charset="0"/>
              </a:rPr>
              <a:t>b</a:t>
            </a:r>
            <a:r>
              <a:rPr lang="en-US" sz="2400" baseline="0" dirty="0" smtClean="0">
                <a:latin typeface="Arial" pitchFamily="34" charset="0"/>
              </a:rPr>
              <a:t>ucket</a:t>
            </a:r>
            <a:r>
              <a:rPr lang="en-US" sz="2400" dirty="0" smtClean="0">
                <a:latin typeface="Arial" pitchFamily="34" charset="0"/>
              </a:rPr>
              <a:t> of picked tomatoes and throwing it up to another worker. They are paid $25 p</a:t>
            </a:r>
            <a:r>
              <a:rPr kumimoji="0" lang="en-US" sz="2400" b="0" i="0" u="none" strike="noStrike" cap="none" normalizeH="0" baseline="0" dirty="0" smtClean="0">
                <a:ln>
                  <a:noFill/>
                </a:ln>
                <a:solidFill>
                  <a:schemeClr val="tx1"/>
                </a:solidFill>
                <a:effectLst/>
                <a:latin typeface="Arial" pitchFamily="34" charset="0"/>
              </a:rPr>
              <a:t>er ton.</a:t>
            </a:r>
            <a:r>
              <a:rPr kumimoji="0" lang="en-US" b="0" i="0" u="none" strike="noStrike" cap="none" normalizeH="0" baseline="0" dirty="0" smtClean="0">
                <a:ln>
                  <a:noFill/>
                </a:ln>
                <a:solidFill>
                  <a:schemeClr val="tx1"/>
                </a:solidFill>
                <a:effectLst/>
                <a:latin typeface="Arial" pitchFamily="34" charset="0"/>
              </a:rPr>
              <a:t/>
            </a:r>
            <a:br>
              <a:rPr kumimoji="0" lang="en-US" b="0" i="0" u="none" strike="noStrike" cap="none" normalizeH="0" baseline="0" dirty="0" smtClean="0">
                <a:ln>
                  <a:noFill/>
                </a:ln>
                <a:solidFill>
                  <a:schemeClr val="tx1"/>
                </a:solidFill>
                <a:effectLst/>
                <a:latin typeface="Arial" pitchFamily="34" charset="0"/>
              </a:rPr>
            </a:br>
            <a:endParaRPr kumimoji="0" lang="en-US" sz="2400" b="0" i="0" u="none" strike="noStrike" cap="none" normalizeH="0" baseline="0" dirty="0" smtClean="0">
              <a:ln>
                <a:noFill/>
              </a:ln>
              <a:solidFill>
                <a:schemeClr val="tx1"/>
              </a:solidFill>
              <a:effectLst/>
              <a:latin typeface="Arial" pitchFamily="34" charset="0"/>
            </a:endParaRPr>
          </a:p>
        </p:txBody>
      </p:sp>
      <p:sp>
        <p:nvSpPr>
          <p:cNvPr id="101381" name="AutoShape 5" descr="data:image/jpg;base64,/9j/4AAQSkZJRgABAQAAAQABAAD/2wCEAAkGBhQSERUUERQWFRUVFxgaGBcXFxoXGBgYHRsfHRkYGBsZHiYfGCEjGRscHy8gIycpLSwtGh4xNzAsNSYrLCkBCQoKDgwOGg8PGiokHyQqLCwsLCwtLC8sNDQsLCwsLDQsLCosKSwsLCwpLCwsLCwsLCwsLCwsLCwsLCwsLCwsLP/AABEIALABHwMBIgACEQEDEQH/xAAbAAACAwEBAQAAAAAAAAAAAAAEBQADBgECB//EAD4QAAIBAwIFAgQEAwUIAwEAAAECEQMSIQAxBAUTIkFRYQYycYEUQpGhI1LRB0OSscEVFjNTYnLh8KLS8ST/xAAZAQADAQEBAAAAAAAAAAAAAAAAAQMCBAX/xAArEQACAgICAgIBBAICAwAAAAAAAQIREiEDMUFREyIEYXGB8JGhMtFCgrH/2gAMAwEAAhEDEQA/AO9LXelo78PqdDXtZHiYgPS13p6O/D6nQ08gxAulqdLR3Q138PoyFiA9LU6WjuhqdDRkGID0tTpaP/D6n4fRkGIB0tTpaP8Aw+p+H0ZCxAOlqdLTD8Pqfh9GQYi/panS0w/D6n4fRkGIv6Wp0tMPw+p+H0ZBiL+lqdLTD8Prn4fTyDEA6WudLTD8Pqfh9LIMRf0tc6WmH4fXPw+nkGIB0tc6WmH4fXPw+jIMQDpa50tMPw+ufh9GQYi/p650tMDw+p+H0ZDxF/S1zpaYfh9c6GlkGIv6WudLTD8PrnQ0ZBiL+nqdPR/Q1z8PosdDnoanQ0d0td6OuVzS7OlQb6APw+u9DR4o68qASQCCRuJyProXIn5D42vAH0NToaP6Wp0tPIziA9DU6GjulrvS0ZBiA9DU6GjulqdLRkGID0NToaP6Wp0tPIMQDoa70NHdLU6elkGID0NToaP6Wp0tPIMQDoa50NMOlrnS0ZBiAdDU6Gj+lqdLRkGIB0Nc6GmHS1zpaWQsQDoanQ0f0tc6WnkGIB0NToaP6Wp0tGQYi/oanQ0f0tTpaMh4i/oa50NMOlrnS0ZBiL+hrnQ0w6WudLRkGIv6GudDTDpa50tGQYi/oa50NMOlrnS0ZBiHxqrjKvTRnIm2DGBjtH7TobkPOKfFVBTQspKlpZcQPv76q+L+ZUkoV0vDsnSvHyhb2FpJOTFoJj1GdeZzyjNxin5PT4E4psacFTlASQZ+mdY7jHmrWYEm5lKsJ2ERB9wNa/kvFJUpIFNxVVVgYlWAghvTIPp99YjEMfIsjb+YeN8iNcNU2dqdo2PLXuo029aaH/4jRVusxyXn6pRQVLgqoiA2krcpYMAY3iz/AE0f/vXQ/nP+E69dckUlbPJlB2xxbqW6z5+NqPVFOHgj/iW9oOYX1zG//mDF+J+HP94P0b+mn8kfaM4P0NbdS3Suh8TUHutqTZ83a8D7lY16PxJw+P4qksCYEkwCRnHtrWS9g4NdoZ26luldP4loGIfchROMnYZx+mhn+NOGD2FyGzi3OP8A80s17Fgx5bqW6SN8YUB5Y/Rf6nXuh8XcO27Ff+4f0kaXyR9hgxxbr1bpKfi3h/5j/hb+mvY+LOH/AJ//AIt/TTzj7DBje3Ut0o/3u4eYvP8Agb+mrB8TUDs5z/0P/wDXRmvYYMZ265ZpU3xTSAkCqygxcKbWz6SY9D+mqf8AfSh6VP8AAf66M17Hg/Q7s1LdKk+K+HO7lY3DKwP7A6h+LOG/5o/wt/TRnH2Hxv0NLdS3Sxfirhj/AHy/e4H9xqgfGvC/80D6g/00Zx9h8b9DmzUs0lb404Uf3n7H+mquJ+OeHWLS1QkTCjb6liP9dL5I+x/HL0P7Ncs1naHx9wzHJdR6kAj/AOJJ/bVx+NOG/nb/AANj640fLH2Hxy9DuzXLNI2+NeHkj+IQBMhCR/Ufcarq/HFAR21SDObBGPSTnTzj7F8b9D+zUt1nT8e0P5av+Ef/AG14/wB/6E/JViN4X9Iu0Zr2GDNJZrlms4vx7QgkrUHtaD+4bVb/ANoNCcLUPvCjHr82dGa9hgzS2a5brMj+0GjHyVNx4XbycN49NFUfjPhnwHYfVG/0B0Zr2GDMDzqklOi9VatWm93ZTW5qUGcfOLACIGD4E6ydPndYhi7sbhAhmN0kYPcZG2P6a+sfE/JBRq/wlhLQSAbsjBJJM5PiBB8RB0ooqCTdgANE4zGAJwe6P014a/Ilx/Sa2djbTM38H8HWru3VrVKdNI7LitxbAUemCST4jO+hOdcPxqcRVpIXdFqOoI7kKq5gycR5GtUn18kePMfXOdArzdkDXhLGYiLQxInBDHK7DI3kg4MDfFyz5W8UinHGfJePgb/DlZqHDpUVglRiUanEyIUiqwJid10xPxLWIMuMRsincwPB0pWoGEgAzBEZ9B+mvIGQe4fTBmfB/wBP01xT5ZSlfROXJJvYh+Kub1anFKzEg0wApgKQfmBEAfmMyftjWt/3oqoqmpUAJAGRTUXRtLAAfrGspzLlYq8SCzMw7SATtJ7gCdvX6nWgRR+TEYmZIxEEiCZ8+uunmmlGAnL0POXfGpXg+lRpqoZWIqhj3EtOV2mMEz6x7A0mau01GY4W6GiACBJtxid/bQFOBAEfTb29PX/3xqw1SMgke/7iNtzG3p41z/NK16QOV9jOn8T8TTqxRrHolFILQW2BTBBAEGNeuFopWWrVqM34hQWVoH5FXfztA9o0FylVqVkDugSQXZiAAoyQSSPp4InT74i4vgGWOEaj1kGRRPeUOGuswVjck+InOurjjOcHPwr1bE5JdiROMqMD/FyATBYiY3A8T7Ej2k40RxlDjRw9B4K0CzMGIDnuEzassf8AtMTbG50tpcsq8RI4cqrCCS07e2+Zj30Vxr8WiilxVa87p3tBBOZlRBBnwZx9dR4/rByZtKVWH1uMpPSqNReoGcwBcyLTxiabtAcN2wQdzBOJEfj+8w1S2IEkBmMbsQI3k4A3jSynTY3SQQ52CwJGBPgn9fHgZspAiAGwJECJB8Y2Hn661yc91jolu2MuA5/TEdUtUIJhUc7mAt8GYk+AI3JMwOHn9SrSOHpEs2BWqMFAi0ZO+Jk4N2wxrNcqSw98qAAZMgD5ogmM9s74kabUzdIBBn2Bkx9c/b11b8mS44qMf8jVvZfxfPKgq3CvmFEknqqCASCfzLepNxPnI1ZV59XFBgalSo1uO8i/GQQAcHfGgqVMAAjeMxP7ZmNzq0ooVCpJJmVIOI9yZP8An/nrnnzt1X8m1J9hHCc44msE6dV0ZohE7hNwMARcZAjBHzHaccq84qXqnEvWp1lJFoYEO2QotJJAJjYzn1BGpy3miU66l6RqqJkXgEGJBJPifAj6mM5/h+XqOIqVWhYuamoyqqDCEtHcwHk5nJk66eCp6bCUu2zR8aK1FA9BuorlVhWMoxVrwAWBvkD0gvPtobj+JrAG4ObCOxWFxAIJuJwQVGwPkmd9N+J+JGekisFW0tTKAgxaRDo3lSBE4mTmcaR1eddepd2/L4DA9swe/ciY8YG2tcslCNJ20PKUm3R74zjRd2SiXhoLZZfNO/IEnzBPocnRnxFyhaS07CWNcK6oagmmpIbuqsovHiGG1uSM6TOnRIaYosMiPkbGB7HBA+vjRjfHXA9I0alFusWcvVUJioWYlgSxLyx2wIONhrHFlyJ1XsTPFaiemTTpFiq3sVUuVEZU5jwTtO+TtqleLRwzIAloUDtJ7i0Bm7syBmI3BHkETlFQh2rLUZbxAUYGPlE7xIBiPWNtezxIUgVIXtJmSRg+4jbeY++pueOqtiapjfghVpQ61lDVF7bGhqYDdr1QyuCpdR2yp7cHQT8+4po6jMzGQGRiJEyA0ACZJk6p4CvUoENSmGZWZVFsqAuCDgyp2wZj3154mmFZv4kgEjMQM4yQJ8HP/nWuVxSVb8P2Ccmq8BB51XABZ3WWCj+NJJONg0ke8Rq7gufks9OrU4hXsJS17hfJwwySCBPaZ9tLzVZZ6mRANwU/vad/prxKN/EADN6gwYgkRdHvtqceSKW1/szsMPxFW26lYH0Yunt+Yf112pz+oCVNdgR4L/p50G9NC4vJNuysxCjI7p9fEzEa88TwgdgWCn/pZA3tIeLgMaxartl38fx+cr/ig7/bFU/3r/4tT/atX/mP/i0orcso4PTAuKKQpZSQWUMcMNgSZtnTHn/AU+nSWmzrZdkMBIkYZ7SWIJxOYLatDgc4OaekRph/HcS3Y5ai8XiUBqQWZmN6OIBzHqZ9shWE5WTuREkNtgH6nOJxvqsASN2KsVb5dxiSAdroG+JExvqyrw1RySGKwcHImJwBvj9j+/LySc3lITKjSE5LgEEZBM+CJgE+cZ3OMY8VuXCLe4mPfY43A942g6JemQojI/OxYkzPaFXbxBJ2zHnQos8ElokHDY2IM4MY7T6aceRxX1ZqPJKKpPsvRVC2JPbCqAYJ+vmdjI3/AG144gK0qbhOMNaTHiR7Hfz6a0HKeH4drqfEhqbuARVY9sTAWJhMjHgz48q+LolGNrTtlTg5Bj5rfOR42xjSdrYmhZw/A00uZVIiTkuwUAzuZAAk+TnTJAQZUhlHpkjzaY28x9PYa8VmUq6uVZQVYgbgkYJtJ+g/9GuGksgFGIIJW0C1djEgg52yAPvnQ25diC14qFtWkhUgG5UhoPzd7d0wQR9POdAhGgEyIlSdyB+YSYEePInRS0ajELSTqVHNgRTCkHAOYtIEeo9iNpxvKa3DFvxKMgHcSUBp+cioBa0iJyCCBgZ00m9jpnhuHgiZIE+JkQZ7f8jnbbVbqjR8pZQMGdiTGCZDGT51atIIIJUIdzIxJwTbmBIERIxqUeEZ1hbI2ty5Aj+ZMk/aYmdtZUmumG2XU+KqKD0yRdjskEjODABXIggxkfTVfFcUzGX7xESSWjYwGAP6ZmPJ1E4CsIJo1LgfFN/EDGPfefC/QUJxh+UIwIkSVK2kfzBsqQLh5848aTTHT6IsgTIy0GfMYEqY9tvT1jRS7iCPb8uMkgg7Hb9RoWq1ygrEiATa0AkDLEERJMTj1nVtakZJYlSQJ8TAGQ2wjBmJhvQ5TFVdnkgHDjxG0j9/1GPGPA17sxkn7DGNyT+3+mvHd8oBMiQMyDnLNIuGP/GNeuGF9MMsFPzSRAViD9/Ix9/J0DREftwGPiMXZMYmCffH+mtDwPE8Nw6zxVBqlYZCQLYbt8MVnB+ZZHtiFCslFVKB+oLstCzIPyT523JOBkarp0biFJyx8yZJ2JJ2zEkYzvnTTUWO0uiziOLfiKjMR27oikwqgfKob6fvtq3mXBpSpItXud5ZiPlEGIkR6x75OwwfQ4cUKaMoDM0ZgFQDkw3tOBMwNJWr9Q3EtIdhaAWAhT8xHtmdiZ99bf135Nv6/uUdQzBjf8svkyYG5JBxBOf01dzagtLiQtMqFsMepbB3Jz58wM7417+VlqSBBk3YUEbLjO+TCn7aF+I+ASpXWv1QQIwjK/tAIzEnck7+mtQpphF/VhDU1q03ouacVRClsgMAbSCPO4/fSbg6SUWKlVvVrWOOoWJtkSZz58D3ydMjVHTuMKZIGCsRIAbJt852yNC82p9SGcAdMSSD2lSplhedx6ewjcEqEv8AxZhNNUVVuBUoWoxepNQ4LXHcqZysyCPP+i+nzF6yqdgs9u+ff7f6+uvfF/EBWnJw3TaBGQ0Gz6GTdnfMbHSPlHNQtMSpwYJgwSZO/wCp12cMG9tfsVhK3c2aigvaej21ADg/KSTvsY8wfEnxr2vMCCBXTbuuzggntPgnETImfrrP8Tza0ioguBhSJMTnaNzB/wA9aXgXYm52A/WPXIJYEz+YEec6jzceLszOO/qVVKQYmxyuw+bt8YBO2cQI9CPGqm6isJogn1UAzjxPcucf1828Wi1AU7smL6ZUxGREeJxqqvwlVI7RVVMxhXbugbg+MHO321FeibVaZZT4pCcsQd4bK2+gu9sx/TQ4o5DBF33XHn3gZPgbx521KPNlkmvTSn3QLhJ3AOQPc5k7GdGCmIJVApWfHdI2lQZPkFZ+2k7iIqpq0bQAfzCbfv7efrvoLnNKsdoYKYIANxaBLCSZBBG3pnRa3WSKykNkXLsYH5d95Me0ep0TTpVFVQ4DEkgBXywktMAQItIj3+uqQnKDtGuivhuENwYEuywZYxg4JBnOMSPQaMeipw1yqFEGYk57AvzA7mfbbQ7EQGdSIm4rVJtzjtzgqPePHnVlelQuL1AxKmDNRytwPiMTtiDtGNRqxaOU+Zqyn5rVHcdhgxDTjfMkfpOu0eLpMBCEhTIBXbwMAEiT6/bbUcgAlpQkEJ3XFbvYiCZMyZ3876oemykgBhBAR1FsqRJkubZG58YPkjSUUILrOCbmBUzDDuA3iJJtnb5p8gYOvKcPClQSAIIuEEQTgk5QbAH2Bj1o4OnUYXBC9F1mGdAykNDDwCog5jP7a902N1yxaYDR24FwkA3I0YgyNj6GH0CLGSmcM3m29jCi4bHYOIxn1154biFWR2gMSO03i7ypjC5J3OcnV3MVVad4IAzMhYcEFbWwNyQfc+NtUVaQqJTcKaRFwghlMAGwgAjyNj4P6pO0HZ6XiB1FIJCt8tQiEjdpkjZlicZg4kS6q/2iGhTqUwepVdjYaqGqlpmW+Ze0mMZGfOkT1Kcn5zLFhNoIncCJge+5kzqtKAMSobYH+aPc+f8A36a6+Dhk3lWi3HBtmopvwrI1ThzTWpaWYKtkwM/wzsMeNpOcmVtDiXBWrTqugBVVta0FBkLaDAWQ04+o1l/iPmlOmywssGGPbErA8QD/AItPafHFacIakfNLR2zkmWBJ3k5G311LlhirN/kJRklEdH4649nYTaqx3KqEEHIhcmY/Qz64V1+ZVq4v4lzMG1uwduNwAMecmRnbfQycO6ZowU8Q4aREg3H6gRB399SpWLKKiMLVJMCDdIkzuQDIM4nEnyZubZz22WVasgWlYUgZKqhG5i04MwP01UtYoBCnMyU7pEmBnGMTkjB9tel4SoYtK2fMtx6gnZclhbMGQJz9JHeFZYZqZVyqsAU3MSQACBJX1B8bY1PwLoJPLzc4qIVpNBEMgYMJ+UoSUntOQDg+pOq0a1UpzhQIaRb7gEzBA8wJ/wAucPWaPkfETcCxmc/LJnyPH+Wnfw38Ppxa1CzlU2GBN2QywIDCPPuPrrW5aQbk6Rn69whoDicm4nH6gAjB8kgNt5Z8u5Q9UFgQKYIBm4K0HuWRt7wse4IOtLw/weA93VuVf5kCkAHy6mSJzBxOrucctr1ABw7qAMYiZMie4gQBH31uMH2zoXC47aMnzXjQ7IAyKLRapGUFsG24QYJt7gIjYzGqH4gpJuxMAwWlpjxkfXzI+/vjuANKoUZiCpPz96yRcbzMiMbGBjA0JVXqEqpDRlhgQZ3nxPdju/bU5O3s55SbexryWgruSoWRljF2Rk/eDOfWdZ34t5HFc1UdVBKghUAyTgG0SCfUgiZ++v8Ahosodbi1sAiNtypbxtH1mY21lPj/AKiP/FchDaRCU7pWIAJb+YmTaNhiN+ngWtF0voV8NcVlWUj0cshXEmUypHjMDffR3D0UL01nDtutp7iJgDOSJ9Pm20o5TwRq0wbjdbd8smZJJeTJJ+Udpx43lhwZYVQXtHTYWgSTcACAxMSO63IGFGdb4uJT5VHtLs5mr0h1zr+xoOorcKzF1N1SkxRr53CkRBjEGdv1yfBFVmnaIDQyMgNQNEMCY3HynJMD2Gt83O6lX+9qL6W1GQZ2wkD9vXS7jeAFR2qgk1DB+aAWAgsYHzGZLZknXd+T+PJq4f4NJMQV+GvTpuqFoBpTcCDbMEDcg+QQZA8YKzgOSmk9S9RuSLBIzBgFswJIBPoPrpi9QtVdajgMydq91wYEDMbKRIM+m040LxzCldFxQ4FMyF7hjLQY2g+M68xTkvqU4uafC8ogfK+PSoSKqktnCixoiCwJID4C4g7nECdNV4mYCxWuBhCASAq5O4gYM+PT0KqtyU1mCKQLMSpv7dx3AwN/J8n6kYcqNNmeoSVpRjdgB8t0CIg/T11R4Sff8GJSydsdvx8uqOii4rClboJX18GW3n8vvrwOBp1GqIkqbTKiRH5UeIEnG5MCDgTpSefK1SO14lgQljhhEKDH6HwJnA0xuPbULVHU/MKTKUjMXxB8EZkGYGsuDj+hkD4fgGRv4fTNuHgsD24Eg+SwnBgycYGiOM4rpg3Ehg0gAXCDvYG7t4O+BA8RqzgePQ1WpkAvHzGoWuIyVnbA2IEdrGTGr63L6HFFVd0VlLdtM5tx80SBkKdJvf3Q79hNe9BJZhBFoCiopMk9vbcTHhvaJGvD8xp1xTQOpksb2JRhESqqY6mcYt20l4RHVhSvDuxZGHViBv8AK0SwI+hkjBg6Iop/CWlxCsalNvnKXmmJ9CSCMRt6/fLglsOhlS5slRXFGemdh0Hsukk3lT2KT+mY20NQrwTIBKAypdjIj58mMTvgm3YSdVUSquKaVYLD/hXFVkEZkbMYBFtvyiN9d/HU1YmsKjKgIl1uIMSCG8+fO2TtOsuPiIXYyXiAys0k2yoOQM/lW0QZgAQD6auqlpCtSYEqAEYSpPuQCCR6yYwY9K+E4mlUYlKirUUSRawBXFs3doMEZGRnadA0OJ6jvSrFuqCGU3f3cWybYAP5j5zg6ni0xUNqlGEtaFgS1we24d3zAA75OxjbJnQXMaqTSZB/xRLdwYXQJAjaJg+/jzq3huBV6TFpqAfKrMQokHtF2RMiZknE4xoTmfGLZShbbVkr6WxA/QEat+PFPkSNwpuisoAZ/wBca9JXEgfT/wB/UaqIzG+ce/p+on9RpfxdQo65wWA/Uxv43E+498eyzu/4r+/30Py8dwAulT8qtJGFm7G53zo48NUlw1tjISBIBX5oBFwaBMTjYe+g+GUytsAkiJEgHwY+uvXBtVqVSalRadRGFO4ggtLYS2YyFuB3wJERPmflcf2yRz80Pt/fBwVhUol0U3IuEKkqwgYdVliIEBtpG8Rq2ny+KC1EtpAl4+dmtBjtUQVM3MEYGJxGRpxwnFLSqtUcMJHl+0ORAgkBTJ/rE7rRzXrr/HVjLkABSFABwCSJO35gATsPOufVaJXFL9TvDct6zgsoF7CHvA7bQAxtGT+mfPjWr5J8Mfh61MirRcL2kO7g22nCyucH3wTgzrJUuZo7HsRrwvcAGDAYzEZEkHP31bX5jxPDPfTrrWV5UJVkC+IXEmIjBkQIEjcEGr+wo72zTcw+A+HqManCFUc5CSWpkWxbCmaYIPiI/bRHJ+dUOGUcH+EqTSJBCp1RJyWBjIMyD6RpL8JfG1d61OnXpJSfq2Hpm5CtrAbuYzkEXTYRjOt5xnNnSmzzNoJ8Ab++B/7uddLUY7OlR8oofn1BY6lKpTB2vpWz6wPP/nSP4i+LaFNLuEk1Z/KmIGTddB2kdsnOszzf4jq8WabpRNuVZqkDtBGwJneTJHjbzpTWRkq2spsI3cgKpJ+b+VwFgBTJmdSlyW6RGXLWokq8zSrUL056jktUewoJgb3RcJgeCIPtr04JdWpIA5yQflceWQyTE5/TOutyRIhKd9oBGTnMqYmCYnIica6nKKZpMad95YlGAdOm7GbQBHaWH21ByTZJbNP8L1lNJnUlriTMiAPzAqP5SIP186S/G/FKhp3P2lsjphignLSc7+DBP2nQfNfiqpwPTpvTLJWQPcgALsQL5n3Pj18HQy/FauZFDiAc+UM+kyw10qMklqztjxcko1FWA8FztLysuFtCKGpgE3WkyEYWEsZxsAfuKnFt+NNOdxLTnImCYHpk+5+2g+c83Z+JQ21aYMlgxUxOLxbJGRJk+Bpp8N0AzvxJhurU7PJC3EAH0O2Ppr0fxYKO/ZzTg4Wn2a/hMib4wcWgDzG4n99MMzup3/znx9NDohGCoIOP1A/rqxmByRv9/wAp+nrruT6/j2ZaW/8A29fuZ7nHDUmqFbQag7gMzGcGBJBtIjMATAGs/WeoF6iKjQ4ZqbDuIEgkq4u87gAmfbW04qi4LvSQOLbWUkIZ3Rw5BIIMiJ+x8YTnPL+MZndbYMlrXnOzMk7HfIUHf7+PyQvkZtxvdBXAcbUdHcKlNyx7VUgkAQEg4HnMnMbRGmPA1nDBBSNMsh3CAFrZIaVLQYiTAyNZ6jzOpTQIKYpKYJZbmZ0YCSxM2iBnY/56ZNxP4k0yrMKipLAMekA0lFkEkOAYMmf0nXPPjp34I0Jfi7lIRlKKqXgBkTJuEx2jYEQcGCYxOh+E4l07bXIEsQDnAWbgPZfInOnj075uRwDKsYJUQcwx7jn28DXmh8OURgO9HMM5qAUwJwJEGZiZgYOZjVociaxkbjT0BcPz5SzmrRSoGHaCcrMjfczMRnxA9W3A/wBn3EVmHb0UC5apYSSRhVpziPeD/lrWfD/9ntDhG6p/iVCSVYwbROLPT/u39I86KnWFt7AoBveLInb/APRM6rST+pRca8nz3j+TdGlmo1SoGDE2gAuO3tiCykSCpjb76sTl9Oss9qVAoLMIFSSdyNiMEQY9fYpG4ysjsYlUOKbXAtOxAUm4mYznP1h1SAc3H5477bu1TmQMkbGDvica8+WSeX9/Yk3YDV5ZTrU74IIYKGpwzCAbWEkBvqSPGdXcNX6hhzEmw3oAG/mUFSRMyJ8/tq7/AGM5qqb4FRuwtNwpqCCADuSvcCY2GMa7wvLOndRrKjYLEh8EnLB/eR8xMRHvDa+tWJJ9nn8HQpM4vCdUAdOw1FME7mDg+njGcxqPxVIpCKqokfMAblB+WCQSAc/bbI0Hznl1Rqi/h6JuRTDqI6cCSZUlSAD82wzEnOga/J+gtJuLuZTLsN3wRAJugBh7zggD0eKdW9jcX2am6m9JXZrRloEhDEm8rGV8yfTzrOVeYUajArU7AAvebXLAkznEEHYREDGvfEfESVaNZkS1rLbSLg12CO0SmWEHAJgfTq/BVekg63CyBALqVIB2y1+M+sZ10/icTjcpFOKkzylQABGYLbhSRIgHtyCNhAzoPn13RbtgiDMyDBGVyY9YP21puF+CeKsUU0ZbptF4wBnNzFV32mfTRFX+zDjHoupKBiptVH+djiH3QD3DE+API7nJHRJqq/vj/oQ8NzMMiye4gbEDP1mP01pOM5hwj0qdRxTR5UXWm9WBMwwlrT9Y+5GvnicFV4S5OMpPSgdgamwLZJ32YGYnMSI86bcDxF2WU2PDCQygkGRExP21DmSktmbyVDHjHRKprNUZkvDO1ryZxN0gFQwAtj1idNH4hFYk9wVSfMsDBU0wgJYd0E+2ktZFUCnUM0HcixC9oMqbizyYmSBjcxo+j8TUlARqJik7KxQqypBMMDNxGCSfX1wNedJOS6ORqymjzCiadUszAj56T5iSAbAQr+QBtkDVtTl9SvRigiNaQg6nUJgwLhkXGIJuGD65InBLR4irdTYCsUW2qUJkhcvbCrsR+0j12Hw5wbq11RYftwvyzlZBJ7lYKYBGB6mIE/tpf5NQi7MBV5FxnL+KoVKqfwkq0yXptKiktUOBUAgiCSZYRkfXX0/n/P6SdWjXqUqUD+GzurXsvcT0wZgQImLjIAOjuJdY/ixvBkH5bgIYx2yRH/5OvnfxJ8O8PRR3p8KzKty91aoiAgEgKt2QDDQpAyQJOuvUns6lcVoyVHnLrYE4hqjPPaSQEk4uPhvJziRnVVT4huU06yF1ZmJN5LrMDtZp8DzvOcaMpcO1eDVQcMKdDuWmll6XHvYDFu0g7nzpxW4QMEptUJFMhUAAtubGAB2jtgR5Bxqc5wizjk1YFw1YMLg9UKUWkapYlpBugIO0WgQNtjBOSX3B8HWRVcutZCpIrncdyxIkELG8ExbJwDpanLKlQvgLTTulmKh5gEl/UQTtv531o/hzldzVVUtTorgKHBViRJZZErIbx5Hmdc7uTpGoqxN8fstbhaVZKq1TTrlSUYEC8SwwSRkCBtn3wo5esgD1wN9/vp9xf9kVMEtS4hwTcbXVT7gdsSJnx41neL+Hq9KqnUmIJQ05IOIhW3TOCSASZGANdbxqrPV/H/JfBFutk4rk1asxWhTuLJBqggqKcsCFM7tkQN4OiOR8mVCopMwKyzmLkZlIKCJE9wmZwAPWNaHl1WtR4enSREsCm5pAqFpNqCARhbZYkDMDbSbnpYMjoQigklQSTIAgkbbeAY8++ty5nxrGHfs8vmnKfI5y7Y8o80eSrIwIGLGkYGTBgxj3OizzJBF1QLdlRUHTJUiAReASNIuE4gPgo6SgKuNrhdh97ZAB22IzMar5hwlSrTCklmUABVpgmBMntj/pnA8b+c8f5s46kjGTl3+v+zaUexZZrTnb5oG+D7bb+vgaxfxNzeolUlISiskVMFmYMvbGLTIyB4kzjVHLOa0nemvFKQy4KuGVrtlm2LTMZMbe51pOdcvrGnfwrICqiLwDLSYN537fWJx9sObnK5HSvtHQg4ajWrLfSpsFZjKALOMMWugENIMRaSDpjS+BepUY8S6QSWSndawJJJFvlZODk5j01VwNLjoBrcWyqW/4aJTBWDgMxELORKkjIPjVnH/jEp9SjWrQD8ilSxUzuFtkSN7jEjOljWkww/Qa8L/ZoxEdW6nEAOGZtgJZpAP0gRAGqKnwOUpNTatRNsswwoUHyd7c++/10rr/ABM/TXrmrTdQUIvNSGn/AJgMLO+8j7DS+jzh+IBUVlZyxi5rSQMwQN8ZkDYZGpv9iTa9Bv8AtSty9QtGpTqzbcmDSSe26mf7tmMEqJHdsMay3xXzjiaj/wAXrKJgGqlpneFQ9qgDeN9OKCgu6VlC4iCQVZR4BiSNo322EQNXyP4zoNw9MOha0QG7QCBgSKitJgePv6m0Odx7BNS7MwnCKzAuptO0klbv5skx9NsnXeX8gqUXuZrlqVCKQDEH5ZaQBaJBCzvC/TVXFKaFFAlS5VIIJ+YnMgnYifM7/SA+5Y9WlTmoDTuAIJGApMke8YB890++uVXFP0Y6PFTialEFipqNTMASCSIkDu9LiP114rc1p14etQqLUsg07B3bZVTDNJO5E7jca7zDj8seHCs5Ia+QRccQIB8f00h6r1RiuVYEzZdFwyJ2KxPp52Eacf8AiNSpUW86FeuzKpVKLJ4NrEeVLbETmwmPuNDJyc1KVQOajbMv5pMEAN5AUvMbZ8To3l9ZrQHMMi75G7GFk+lpMnOtByniKF+11UGA1OpDAfMGDKcqcA+k+BJ1qMmniEak6PmPP6b0/wAO4omiHoIyyBNTuMu0byw2PiMZGtdw39oVSrSW6oykFS8MFbA8EjEnMjWq+I+S0OZIA9W2vSDdywbbhIWoI8wDEgxJ86yfKeRDh6VSk4pVaprKyMsnCrsGIDDu3GVOZ2B12/LCMLNtY7Nw3xBR4bhT2NQrVUqFUcy7C095k9uci6CCDA9ReW/ErinRP8UuiBSLXhwpJFxgrBSAZPg6znH0fkSq8mQqs7Fgi5NimcLInxmJ8alYBHVQWNPNwUgEmAFKsYAz77gfbi5eTLSJylfRsOffFH4gU1Xg1qIGluq6CMEGEJ3+vg5jbWK4Wsar99KkaKGBC7D82JwPf7D2t4bg6kP/ABHNMghLyCUldmj5jJ3JPjzsLyXmtJ+2oFphRYxJK9xXGcQCQdzEiPI0nKU/FmG2+wnmnK6SrLCVWbSCdmJMAev2J8nXnkvwZUqw9PpXrH8KXiflJdshg0bCSJjHhjQCUyy3grIYXEMtpm4Fgc7EZiJ+mqeG5mlOoqIzEnudlqFAyyQsQYeMCNsb41OHI4vHs1F4sM4H+zm2qKtapRtQCKaK3cBJBBPcBtghiAIwI1uaHDBVimEUDa0QsnfHoAP2+msX/vLVZncK5GAVI77TALKDtsRJGY8mJbcFzena7XhTNjKRLFyIQCO0+vkEHXQuS2dEZLwNa1Uhyvax3IkExJJMkkHAOD+uBpN8R8TT6fSJp/yPeWiAJLDICmcjMgZEbirm1cqiWuqMAGttW27AAIAkiZGCCIMHSMcOS4r1oeRLSghsYhY2iBHsPOsS5EtCnypaQFxnAUKMrlmAYhC7G9fKmRBidifIx3aI43iKfR6gSVW0gROxE2KRiDAAgY/XUp8OtzGmFe1wWBFMNLZgsFDC5QQGyd507KU6q0gwVatPudQbhItWGGBUlSpnxjWPBzsD4B+oKhJACibBaXIyFaCQvkwDM4xnV/JealXlq61aQ9F6ZDESFClgJg5nGT51OccM1IqXKhHBVQALpyYIyLckzsPO+lB4wrQZgRBgXWQvkZnEnaN99KKrwEdO0bV+Zo1uwY5N2GW6LtpkAQLc+s76yvMIrG+me26GafIJTuDG0bfl+4OgeG+KA1VeHZDf2y7jpANOBYDJ7oG4xPpphx1SUZFqtTJVLiUUCbgbwBGG27j7TOrSbVWXlyOgCpzRGHTYi1TLSCDO+REkRHjQ/E8LcWzcC2IMqFu8HfYA49TnGk3GcS4ZpW5yCEcFVDqoBaLcjyRkzpvzHn4VVKkrUZQYZQ+IBvFva4yDIPrjwMuD015Ire2eOW8Ea1TFUpYJkZDA4874gT+2mN1FQ9KsHtE3VADn1h9/Gx38b5WpwNam4qPUKs38naLhMMDG0HYgCGII2OnAZx1Syq4q5tYtaJEEQv5Zz51iboNHily6hUAq0CSysAXqFrgoHmRExA8YmD6tuC5t0lh616NARAQWUefGAIEGdztrnIfhNVDXSqOIKNEEZBCnMETI+sfSxPhSmpVais8K9tS6LbvCgEjtAEEg75BxG0t2VScXYJU5ilXimCMVNMqTi0d5vlYBMT49fGde+WcRUqBqdRCjLAYqIlLoDANiMnYzvE5hf/sNqb1bKi1mqz8httKzN4k5gR65IIGNAryqqlUVWIQq473cEiFzBLEE+IYZwZMkaouyilLyW8V8M1zXF79WgzkgA2ypbG4Nx3wFjA9dVtyFBUq1hXc00ZrCJpt4mZJBWcR2g2z5OnReoQUuKo2LQJqE/lgggoCBEsIkn0xn+a0jSDUqdFgzFQj9MuYK/TcYg+hkbYHK1UTHIl4CeE4NioLVFbuLEARIMwZ2Jz6bQND06qVV/gMRB8YOfURO/t9ddocJUFJevVCdK+HIW6CZIlzvuIwIjJ1ynQoVqyVE6eVmorqWu7bRbg5DZIkeudQx/Ug0w61lZiSpMHsXtAX/AKRJAFp9Z9/A88x4+q9KBMXEGYziZHkxtIEb513g6tMu1S7dQuxxjJECcgDf099GHl9N6DJQJl6kk1FksoUxlcASdoHrEwCoyUjcafYLyyh0irBgMCQ2+dyYMT7eurRy1OIJYBkVD2rShbyJJJkGJmYAz7HOr6vw3UNGwMWwQXm04AN1MgS5GPAB9ttGf7uLQdGpKrTAd3dwSoMqoCbRgEg7yCp1WMGjUOOV7Qq51yN6hKkWuKZXtmYkYBIALZmPG2+CqocvKOA6hQAzg1FPeQNhuGu2j0G+cu+Zs3Do1Tia3VW9glRAVeXE2WEWkQJkkjCzsNEcHx9L8PTZ6kioCQznukbgnGQf/dtJrFM00r+wHW4o8NQWslKmKMPdbKMrEwtkSGk7g4x6TpJwytU6IFVhVaoPmAa0SAQbLUJgzJz4xonieGFUzTcAly0djyFgBcSI2MEkYONUorUyGpORaWBVDKkncKFOPGM7emjNURk29DrjGqI8LJF3TJAUSTiDIIIOJG2qa/AJTpi0gLdGCAFOZg4zIiPUxqnhkqGaigs7SbQXQsxUsjAfIQQpyAfrJg0cPTNMszSKVYAtScFjTY7yIzLNG+xX1GpuNhsbcqZGoGi9ryIlYa8bEgjBkbjcGfqcinIK613NDhuIajiVak8G1xfTB/NBBggk4HprQ8B8RpS4k0RS7KkFDTthhaO63E5DHGfETvrOACupp8UoCSCjiVke7Agq0kiPOPTVeO4yp+UU445CPmPwuaqs4DYUAJhDg4DXqSp2MxBjeNV1fg7r0DVdKatb2lmaWEXDAKgC4ebhA21tKlIsqKEYgBQwEEgkQNyIiLpnMe86J4qrSpJLkDEKCWXIBMAEkY3OcRPka2oJb9FcIox3KuQlGB6iusKCAotf/vAYTiItjyNjBE5g6MTQpEMEDOTeCEMgMpRVAaSwht+wjxGmD8UvEUWK1EArVSqGnJIYEEEA7tIJgeIOx0LX5XSZzUBLMyhc3KRaxkFJFst9iR9ZjOktkJN1QgSjVQt06VyOAQACSCCIItPaZAP3OmdanWDTfTKZlGmcxkkTJnxtkiczqVaKBu+q1OmtK0JSi475UWmI9Y/TOk3L+d8PSdiwrPBIFR4kj+UgnMEZz9hGklkiaNI3KrbWTpl5UGQe4Tg3exMzG37qeelkrGkQr3Mt7Ez3/lVhF07Cdlhd4jVlfiRaXDtSAVWAqubSjDtYqT8pxjO/vqxCnEC+hAXuUlFA9IIkLJxj/u9NTvHbG9BvEsAtQW9S8TEkSZmFYwZ9yf8AQaCpV3e9q5an3ACmVLA9o3YrBIbPr9hkY82dWZWpsHABKW3YmJRlwRGfJwfbV9HixIJqBS0flsuGYwBcxERa0nPodaWSXQkx1xfKQaBBhbhMhV+bdWHbiPAJOQV8rOZocfU4TilUXVadMG4s0hg4hltCmSX7vIOTrV0KbGDJKlcp8rn0aWMCZgKYnGQDOknG8XSNQUAWFQ4ZlBuRjO2GDTge12txUlqtHRJNxWhPx3L7atN+HK1AyOaaEAmCCCqBT3QotHnGjV5Jdw4FSIA7RAEsGIMQZT7CfH1o4daBpq1OogFMFEc3LbPzABrQScGWGM/Mc6M53zhKdamqNfg3FXVgXORMNKn6j9cxpqV68EWsWSvwnD01d1VoCgFQSr7mfmyMQc7wfJ1Ty4MhYLcZEgmkUPaIAN2SfaPfVleiKgJUSyd4G5JVgcT49Z1ZxjdSUcQDEm0mLj7EGYzg+CRqGeWmZ7HXLPiIFAlRlYiR3AEhM4OxIhrQAZIOZ81rzyjWqFVp8RdLZua02gTYoIHmRI3bc/LpN+CdXIpVErZIXsBE4J/MPzLi0gwcH1s4fp0KiWO5rMtS9AgsRSwZmJbIhojLGPtN09U3ZRzl0atAzulrlZgtdv8ASYxn7Z+2kXPeIeqiVKBSsimWYgLKiQASxGbpGIO0e84AVgjxewvMBmgsvkKc4GRB3z66r4fgafEBYqFQrGUVrgCp9Q1p2B+X9NZjK/BvPVoF4j4kam4p0enfGFJZVIcTPapuEHO3mScx3mnxGOJhEPeyhSgMKQZuIdWwQIIAZhBg5Ea7U4dlrGgzhmNPsjEhpGQQcggwRnfPjWZ45ui6FQbGCuGUS4DCAAB5U/qR6areVKhOd9j7i2qrSuSktVLCJF1Rg1o7SzTIDYySIB3LQM7yLhqgFSadS5bbRb3ibpADAKABvP2035XzUNTNOjc5ki6ShETDGPykESp8j76AbmHGVGqU0pgrScjDBW9gL3uOI+XxrW2mkglT6CKnFdGnJZGYMwK3W3KcgbdpEYn/AKhOmfLWFSl1KVQ0mJzcYUGdiNmkDB+8YjVnE0eGXiAavTpgSaYAqJUAW2U4hjTdWIF7CAZfE2kaaL8M0OJaja1QMyBqZ7gTcrAOyinCw1hwzEAsMeJ/D1v+TCQ25DxdYqUrFFNwVWUjOASUBJM+0Tn6xVV46ahUgFR+YsqiZiIJAEfpjfQnHFad5aw969EsQ9UowBYsDTlSO0bqfnGSoJB5fwlK+sC80wpqIKbFVUdMmorHogCKwUZCAhyZLHW8X1aKrlcKRV8W8aEYCktwWCcGCW/KRkfIfrk+dLDy+jUVQygCAQBhomDnfeRPqNOm/CyXUIQ6WwblW9RRYMoWkbQSaoIAIkDw0kLlDr1FHEhLFdiHZZgOCTEC4LccD3ExqU9PsjOWTsppcDcqi5hAIBBgjxvt8vtvqU+T1FZDWqq4Vu3qCHAIJEN+bK7H09NMG4mg6NaRTemzMJuEA9K1XhDcrEVSIbt2mI0TxvBqlRhWNC0hWpyJ/iAKWUHp4IdWgwtwPk3aUYNLbQkJuIoU2M0yCVAbp4OInuGR75Bj3jQnMI4j/j0zVpTh6TNTUG0bhvnWScj6gQc6HhOV3cQ7VggVwKa0qmWDXU2eQl0SlxNxxcMgnTrh/galTcGneMuDTLyjCXsBW1oNop9wBO8gnGt8fE0riyuDWxD8NfBNF0BeiHVS4lqjlxjc2QBLfygwQTM5L7jeM6RmozAAkhYGVloXJna2STO+To7mihKTglgFGSzqrKWCWAfwQBJapuUMiIIOJw/L1qg3QTC2VIRiLk9WpSYqxtEgg57pu4t6b2VU6QJ8M1WdXrkhCWKlYkFRFsZgMJiBmPeSGvGVwoVmtZbmtDQRNoi0mLDvIJBxA86EHImVv7wFw7PLgrfahBF6CJZ3EqzAWQD6eeJ5PKUw7sO4rPVUqYeab1EZYcsTvOGjABI0YNKmajK+xNxfL6dapTrhj1FcOxDlQVFtoIJhTbalu5AiAFgYriefVmZqqhbFqst6gSwBBHi60hVmZGcRiNf8W8jL8I7U6jXoHgBRYwU2gBF7ZNrRAJF/idYj4f456dLoVVKsSWBfEIQICocsxJkDaGnxrMo/W+yfN+gKeHNX/wDp6rSXVZwoDbRcJAVTEQMjwN9Oa3wjUCvXapc4zaqEpnx5LAznEmSdUc15W9QDpo003P8ADpECT5eZ8hhOAd8edN+F5m6cOlOjTIdABa0iFxDQBmTJyR49Y1HklKlg/wD4QSE3HJUr8PVdqTdRrUUzbLXglBT8nsIMQAZgGTE5KTSSym7Aoyq/bcGqHJVfMhu2MYlp8j3Vaq4DXfngqTFrRv7ggTOPTTHntI0KQVVg+bVLFve0fMRb+Yqok7mNLK1g12PsC4hqtMUxWfd2VFkEwRAJMEgqW9f/ABZyThVbiGATY91VStpa3KkRK5PqcgHYa7ybjuHrItLiOwrApsZQm7f1AN4mJ/lPrqhOF6NWoOGqXoyEu4uDBpNuB3A5+ZQZ8AaEntPT/wBdma2bSnzoubLWUoFVSTfDelsgAeJJM+fbNc15jbUZmRqdmO4bkfmX1uJG+SDmZJN9JlBFeoaq1UClwZFsmASVUMREC4GGBjxj1xHMhSud1esilSzgk2h+4MpYklRKgGTGfTT2XcmkYHm/PGrKFZj2zhgDBME2wsjYj/XJ0dwtbghR4YljTr03uqYZw4mR7KdhEeD7E18w+FOIqVz0lNVSx7zaomc+gA+kgwSPQDcV8H8QrNFM2hyqsVYKcwLTEHcYmfbXdUXGrJ4yexxyzmSf/wBX4glaiFTTi602v30iACCGxFw3k6KTmjsotAJuIXYPNha2Fm6PBwZkEes5VyFWUCmTSPYaivJcEKcgkAXBjUG2wU67T5X0KoCAEFbmcsGa6WU4BxMTtIk52nl5MOgrQz4PjzUpunDotF2zNgx5Kk7ibsQMCIHpZR+GGq16dWlxKyApqUmklEChQA4LdTJJOBlj50vFMdRsEMwVmAkG0/zBQMXAHfyfs75XxdO8usXJIdplgP8AtXIBXM52jfUotx8GoK/BXX5aoqgioaVGolQOabBrmJwyjI2LH8pGDjRXIuVUUrVHpNULsAGVrgQygSD+W1icX5kGPIAlbnLU+IplTIqPYFLWr3AsCyz4H5o853GpxHP2RjTWoC9aZNRmVJg9vaRJiAE2JbJ9SNvSH9XpB/xFwtGpUSopZayAMhUHuW75T4yQR6jONL+J5fSqUxNK5WMkbNkNIJUEmCMr5BncHVlKoGdiXBIO4qKRufQxOBuIxjczdVq8Qxm1DbNrzYTA2uS2CR/MYjRF7/YfHSdUVs9HhQiVLZpK6Amw1VXBsbpr3Azg7x67BYOZ03rEcXxCgNNpo3hHAJ3ZgAIiBMHtj+XRXFG9AbWCkR87FTIKsCAQCAABDT4MmCdB8Nymg5VCiowwptZl2Y3MqmGgC2Gky4M+NWjJSdM23ekf/9k="/>
          <p:cNvSpPr>
            <a:spLocks noChangeAspect="1" noChangeArrowheads="1"/>
          </p:cNvSpPr>
          <p:nvPr/>
        </p:nvSpPr>
        <p:spPr bwMode="auto">
          <a:xfrm>
            <a:off x="80963" y="-800100"/>
            <a:ext cx="2733675" cy="16764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Tree>
  </p:cSld>
  <p:clrMapOvr>
    <a:masterClrMapping/>
  </p:clrMapOv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1618" name="Picture 2" descr="http://www.umc.org/atf/cf/%7BDB6A45E4-C446-4248-82C8-E131B6424741%7D/umns_257_080557_468.jpg"/>
          <p:cNvPicPr>
            <a:picLocks noChangeAspect="1" noChangeArrowheads="1"/>
          </p:cNvPicPr>
          <p:nvPr/>
        </p:nvPicPr>
        <p:blipFill>
          <a:blip r:embed="rId2" cstate="screen"/>
          <a:srcRect/>
          <a:stretch>
            <a:fillRect/>
          </a:stretch>
        </p:blipFill>
        <p:spPr bwMode="auto">
          <a:xfrm>
            <a:off x="762000" y="1447800"/>
            <a:ext cx="7772400" cy="5181602"/>
          </a:xfrm>
          <a:prstGeom prst="rect">
            <a:avLst/>
          </a:prstGeom>
          <a:noFill/>
        </p:spPr>
      </p:pic>
      <p:sp>
        <p:nvSpPr>
          <p:cNvPr id="3" name="TextBox 2"/>
          <p:cNvSpPr txBox="1"/>
          <p:nvPr/>
        </p:nvSpPr>
        <p:spPr>
          <a:xfrm>
            <a:off x="228600" y="457200"/>
            <a:ext cx="8996374" cy="461665"/>
          </a:xfrm>
          <a:prstGeom prst="rect">
            <a:avLst/>
          </a:prstGeom>
          <a:noFill/>
        </p:spPr>
        <p:txBody>
          <a:bodyPr wrap="none" rtlCol="0">
            <a:spAutoFit/>
          </a:bodyPr>
          <a:lstStyle/>
          <a:p>
            <a:r>
              <a:rPr lang="en-US" sz="2400" dirty="0" smtClean="0"/>
              <a:t>The price of $25 per ton has not changed in the past thirty years!</a:t>
            </a:r>
            <a:endParaRPr lang="en-US" sz="2400" dirty="0"/>
          </a:p>
        </p:txBody>
      </p:sp>
    </p:spTree>
  </p:cSld>
  <p:clrMapOvr>
    <a:masterClrMapping/>
  </p:clrMapOv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4690" name="Picture 2" descr="http://www.flumc.info/cgi-script/csArticles/images2/images08-2/20080612alg.jpg"/>
          <p:cNvPicPr>
            <a:picLocks noChangeAspect="1" noChangeArrowheads="1"/>
          </p:cNvPicPr>
          <p:nvPr/>
        </p:nvPicPr>
        <p:blipFill>
          <a:blip r:embed="rId2" cstate="screen"/>
          <a:srcRect/>
          <a:stretch>
            <a:fillRect/>
          </a:stretch>
        </p:blipFill>
        <p:spPr bwMode="auto">
          <a:xfrm>
            <a:off x="1371600" y="2286000"/>
            <a:ext cx="6248400" cy="4156302"/>
          </a:xfrm>
          <a:prstGeom prst="rect">
            <a:avLst/>
          </a:prstGeom>
          <a:noFill/>
        </p:spPr>
      </p:pic>
      <p:sp>
        <p:nvSpPr>
          <p:cNvPr id="3" name="TextBox 2"/>
          <p:cNvSpPr txBox="1"/>
          <p:nvPr/>
        </p:nvSpPr>
        <p:spPr>
          <a:xfrm>
            <a:off x="304800" y="228600"/>
            <a:ext cx="9051837" cy="2123658"/>
          </a:xfrm>
          <a:prstGeom prst="rect">
            <a:avLst/>
          </a:prstGeom>
          <a:noFill/>
        </p:spPr>
        <p:txBody>
          <a:bodyPr wrap="none" rtlCol="0">
            <a:spAutoFit/>
          </a:bodyPr>
          <a:lstStyle/>
          <a:p>
            <a:r>
              <a:rPr lang="en-US" sz="2800" dirty="0" smtClean="0"/>
              <a:t>Farm labor is the only type of labor not covered by the </a:t>
            </a:r>
            <a:br>
              <a:rPr lang="en-US" sz="2800" dirty="0" smtClean="0"/>
            </a:br>
            <a:r>
              <a:rPr lang="en-US" sz="2800" dirty="0" smtClean="0"/>
              <a:t>National Labor Relations Act of 1935.  This act protects </a:t>
            </a:r>
            <a:br>
              <a:rPr lang="en-US" sz="2800" dirty="0" smtClean="0"/>
            </a:br>
            <a:r>
              <a:rPr lang="en-US" sz="2800" dirty="0" smtClean="0"/>
              <a:t>workers, fixes fair wages, gives the right to organize, </a:t>
            </a:r>
          </a:p>
          <a:p>
            <a:r>
              <a:rPr lang="en-US" sz="2800" dirty="0" smtClean="0"/>
              <a:t>and fixes health and safety rules. </a:t>
            </a:r>
          </a:p>
          <a:p>
            <a:endParaRPr lang="en-US" sz="2000" dirty="0"/>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A855826E-CF11-4C09-8C62-7B6851EE3D96}" type="slidenum">
              <a:rPr lang="en-US" smtClean="0"/>
              <a:pPr>
                <a:defRPr/>
              </a:pPr>
              <a:t>6</a:t>
            </a:fld>
            <a:endParaRPr lang="en-US"/>
          </a:p>
        </p:txBody>
      </p:sp>
      <p:sp>
        <p:nvSpPr>
          <p:cNvPr id="5" name="TextBox 4"/>
          <p:cNvSpPr txBox="1"/>
          <p:nvPr/>
        </p:nvSpPr>
        <p:spPr>
          <a:xfrm>
            <a:off x="457200" y="381000"/>
            <a:ext cx="8305800" cy="3477875"/>
          </a:xfrm>
          <a:prstGeom prst="rect">
            <a:avLst/>
          </a:prstGeom>
          <a:noFill/>
        </p:spPr>
        <p:txBody>
          <a:bodyPr wrap="square" rtlCol="0">
            <a:spAutoFit/>
          </a:bodyPr>
          <a:lstStyle/>
          <a:p>
            <a:r>
              <a:rPr lang="en-US" sz="4400" dirty="0" smtClean="0"/>
              <a:t>During the 450 years of the Atlantic slave trade, there were a total of 11,313,000 slaves in bondage over that entire time period.</a:t>
            </a:r>
            <a:endParaRPr lang="en-US" sz="4400" dirty="0"/>
          </a:p>
        </p:txBody>
      </p:sp>
      <p:pic>
        <p:nvPicPr>
          <p:cNvPr id="6" name="Picture 5" descr="chains.jpg"/>
          <p:cNvPicPr>
            <a:picLocks noChangeAspect="1"/>
          </p:cNvPicPr>
          <p:nvPr/>
        </p:nvPicPr>
        <p:blipFill>
          <a:blip r:embed="rId2" cstate="print">
            <a:lum bright="10000"/>
          </a:blip>
          <a:stretch>
            <a:fillRect/>
          </a:stretch>
        </p:blipFill>
        <p:spPr>
          <a:xfrm>
            <a:off x="4800600" y="3352800"/>
            <a:ext cx="3411605" cy="2895600"/>
          </a:xfrm>
          <a:prstGeom prst="rect">
            <a:avLst/>
          </a:prstGeom>
        </p:spPr>
      </p:pic>
    </p:spTree>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0834" name="Picture 2" descr="http://www.gourmet.com/images/foodpolitics/2009/03/fp-day-laborer-tomato-608.jpg"/>
          <p:cNvPicPr>
            <a:picLocks noChangeAspect="1" noChangeArrowheads="1"/>
          </p:cNvPicPr>
          <p:nvPr/>
        </p:nvPicPr>
        <p:blipFill>
          <a:blip r:embed="rId2" cstate="screen"/>
          <a:srcRect/>
          <a:stretch>
            <a:fillRect/>
          </a:stretch>
        </p:blipFill>
        <p:spPr bwMode="auto">
          <a:xfrm>
            <a:off x="381000" y="2438400"/>
            <a:ext cx="5791200" cy="3619500"/>
          </a:xfrm>
          <a:prstGeom prst="rect">
            <a:avLst/>
          </a:prstGeom>
          <a:noFill/>
        </p:spPr>
      </p:pic>
      <p:sp>
        <p:nvSpPr>
          <p:cNvPr id="4" name="TextBox 3"/>
          <p:cNvSpPr txBox="1"/>
          <p:nvPr/>
        </p:nvSpPr>
        <p:spPr>
          <a:xfrm>
            <a:off x="228600" y="304800"/>
            <a:ext cx="4561826" cy="1384995"/>
          </a:xfrm>
          <a:prstGeom prst="rect">
            <a:avLst/>
          </a:prstGeom>
          <a:noFill/>
        </p:spPr>
        <p:txBody>
          <a:bodyPr wrap="none" rtlCol="0">
            <a:spAutoFit/>
          </a:bodyPr>
          <a:lstStyle/>
          <a:p>
            <a:r>
              <a:rPr lang="en-US" sz="2800" dirty="0" smtClean="0"/>
              <a:t>Farm workers can be fired for </a:t>
            </a:r>
            <a:br>
              <a:rPr lang="en-US" sz="2800" dirty="0" smtClean="0"/>
            </a:br>
            <a:r>
              <a:rPr lang="en-US" sz="2800" dirty="0" smtClean="0"/>
              <a:t>protesting, trying to organize, </a:t>
            </a:r>
            <a:br>
              <a:rPr lang="en-US" sz="2800" dirty="0" smtClean="0"/>
            </a:br>
            <a:r>
              <a:rPr lang="en-US" sz="2800" dirty="0" smtClean="0"/>
              <a:t>or requesting better pay.</a:t>
            </a:r>
            <a:endParaRPr lang="en-US" sz="2800" dirty="0"/>
          </a:p>
        </p:txBody>
      </p:sp>
      <p:pic>
        <p:nvPicPr>
          <p:cNvPr id="5" name="Picture 2" descr="H:\imagesCAWOE93V.jpg"/>
          <p:cNvPicPr>
            <a:picLocks noChangeAspect="1" noChangeArrowheads="1"/>
          </p:cNvPicPr>
          <p:nvPr/>
        </p:nvPicPr>
        <p:blipFill>
          <a:blip r:embed="rId3" cstate="screen"/>
          <a:srcRect/>
          <a:stretch>
            <a:fillRect/>
          </a:stretch>
        </p:blipFill>
        <p:spPr bwMode="auto">
          <a:xfrm>
            <a:off x="5638800" y="381000"/>
            <a:ext cx="3200400" cy="4055052"/>
          </a:xfrm>
          <a:prstGeom prst="rect">
            <a:avLst/>
          </a:prstGeom>
          <a:noFill/>
        </p:spPr>
      </p:pic>
    </p:spTree>
  </p:cSld>
  <p:clrMapOvr>
    <a:masterClrMapping/>
  </p:clrMapOv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28600" y="0"/>
            <a:ext cx="8763000" cy="2308324"/>
          </a:xfrm>
          <a:prstGeom prst="rect">
            <a:avLst/>
          </a:prstGeom>
          <a:noFill/>
        </p:spPr>
        <p:txBody>
          <a:bodyPr wrap="square" rtlCol="0">
            <a:spAutoFit/>
          </a:bodyPr>
          <a:lstStyle/>
          <a:p>
            <a:r>
              <a:rPr lang="en-US" sz="4800" dirty="0" smtClean="0">
                <a:effectLst>
                  <a:outerShdw blurRad="38100" dist="38100" dir="2700000" algn="tl">
                    <a:srgbClr val="000000">
                      <a:alpha val="43137"/>
                    </a:srgbClr>
                  </a:outerShdw>
                </a:effectLst>
              </a:rPr>
              <a:t>Just a few items produced or harvested by child slave labor…</a:t>
            </a:r>
          </a:p>
        </p:txBody>
      </p:sp>
      <p:sp>
        <p:nvSpPr>
          <p:cNvPr id="6" name="TextBox 5"/>
          <p:cNvSpPr txBox="1"/>
          <p:nvPr/>
        </p:nvSpPr>
        <p:spPr>
          <a:xfrm>
            <a:off x="304800" y="2286000"/>
            <a:ext cx="8610600" cy="4401205"/>
          </a:xfrm>
          <a:prstGeom prst="rect">
            <a:avLst/>
          </a:prstGeom>
          <a:noFill/>
        </p:spPr>
        <p:txBody>
          <a:bodyPr wrap="square" rtlCol="0">
            <a:spAutoFit/>
          </a:bodyPr>
          <a:lstStyle/>
          <a:p>
            <a:r>
              <a:rPr lang="en-US" sz="2800" dirty="0" smtClean="0">
                <a:effectLst>
                  <a:outerShdw blurRad="38100" dist="38100" dir="2700000" algn="tl">
                    <a:srgbClr val="000000">
                      <a:alpha val="43137"/>
                    </a:srgbClr>
                  </a:outerShdw>
                </a:effectLst>
              </a:rPr>
              <a:t>Shoes, coffee, shrimp, Firestone, Nike sporting goods, cell phones, lap top computers, X-Boxes, Haynes underwear,  70% of all chocolate (Hersey &amp; Nestle</a:t>
            </a:r>
            <a:r>
              <a:rPr lang="en-US" sz="2800" dirty="0" smtClean="0">
                <a:effectLst>
                  <a:outerShdw blurRad="38100" dist="38100" dir="2700000" algn="tl">
                    <a:srgbClr val="000000">
                      <a:alpha val="43137"/>
                    </a:srgbClr>
                  </a:outerShdw>
                </a:effectLst>
              </a:rPr>
              <a:t>), Victoria Secret, </a:t>
            </a:r>
            <a:r>
              <a:rPr lang="en-US" sz="2800" dirty="0" smtClean="0">
                <a:effectLst>
                  <a:outerShdw blurRad="38100" dist="38100" dir="2700000" algn="tl">
                    <a:srgbClr val="000000">
                      <a:alpha val="43137"/>
                    </a:srgbClr>
                  </a:outerShdw>
                </a:effectLst>
              </a:rPr>
              <a:t>Pakistan carpets, charcoal, chestnuts, peanuts, beef, cocoa, granite, gold, diamonds, copper, rice, cotton, bamboo, rubber, bricks, sesame seeds, beans, coal, wheat, tobacco, tilapia, sugar, timber, corn, sunflower seeds, clothing, embroidery, palm oil, iron, cement, toys, fireworks, decorations, electronics, rubies, nails, tomatoes.</a:t>
            </a:r>
          </a:p>
        </p:txBody>
      </p:sp>
    </p:spTree>
    <p:extLst>
      <p:ext uri="{BB962C8B-B14F-4D97-AF65-F5344CB8AC3E}">
        <p14:creationId xmlns:p14="http://schemas.microsoft.com/office/powerpoint/2010/main" val="3254852953"/>
      </p:ext>
    </p:extLst>
  </p:cSld>
  <p:clrMapOvr>
    <a:masterClrMapping/>
  </p:clrMapOv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6667F025-D2BA-43C6-B3DB-A94F81453602}" type="slidenum">
              <a:rPr lang="en-US" smtClean="0"/>
              <a:pPr>
                <a:defRPr/>
              </a:pPr>
              <a:t>62</a:t>
            </a:fld>
            <a:endParaRPr lang="en-US"/>
          </a:p>
        </p:txBody>
      </p:sp>
      <p:pic>
        <p:nvPicPr>
          <p:cNvPr id="235522" name="Picture 2"/>
          <p:cNvPicPr>
            <a:picLocks noChangeAspect="1" noChangeArrowheads="1"/>
          </p:cNvPicPr>
          <p:nvPr/>
        </p:nvPicPr>
        <p:blipFill>
          <a:blip r:embed="rId2" cstate="screen"/>
          <a:srcRect/>
          <a:stretch>
            <a:fillRect/>
          </a:stretch>
        </p:blipFill>
        <p:spPr bwMode="auto">
          <a:xfrm rot="16200000">
            <a:off x="1066799" y="-1219199"/>
            <a:ext cx="7010400" cy="9143998"/>
          </a:xfrm>
          <a:prstGeom prst="rect">
            <a:avLst/>
          </a:prstGeom>
          <a:noFill/>
          <a:ln w="9525">
            <a:noFill/>
            <a:miter lim="800000"/>
            <a:headEnd/>
            <a:tailEnd/>
          </a:ln>
        </p:spPr>
      </p:pic>
    </p:spTree>
    <p:extLst>
      <p:ext uri="{BB962C8B-B14F-4D97-AF65-F5344CB8AC3E}">
        <p14:creationId xmlns:p14="http://schemas.microsoft.com/office/powerpoint/2010/main" val="1679274663"/>
      </p:ext>
    </p:extLst>
  </p:cSld>
  <p:clrMapOvr>
    <a:masterClrMapping/>
  </p:clrMapOv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www.puppetgov.com/wp-content/uploads/2009/11/nike_child_labor.jpg"/>
          <p:cNvPicPr>
            <a:picLocks noChangeAspect="1" noChangeArrowheads="1"/>
          </p:cNvPicPr>
          <p:nvPr/>
        </p:nvPicPr>
        <p:blipFill>
          <a:blip r:embed="rId2" cstate="screen"/>
          <a:srcRect/>
          <a:stretch>
            <a:fillRect/>
          </a:stretch>
        </p:blipFill>
        <p:spPr bwMode="auto">
          <a:xfrm>
            <a:off x="1752600" y="533400"/>
            <a:ext cx="5715000" cy="5715000"/>
          </a:xfrm>
          <a:prstGeom prst="rect">
            <a:avLst/>
          </a:prstGeom>
          <a:noFill/>
        </p:spPr>
      </p:pic>
    </p:spTree>
    <p:extLst>
      <p:ext uri="{BB962C8B-B14F-4D97-AF65-F5344CB8AC3E}">
        <p14:creationId xmlns:p14="http://schemas.microsoft.com/office/powerpoint/2010/main" val="2960993859"/>
      </p:ext>
    </p:extLst>
  </p:cSld>
  <p:clrMapOvr>
    <a:masterClrMapping/>
  </p:clrMapOvr>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6667F025-D2BA-43C6-B3DB-A94F81453602}" type="slidenum">
              <a:rPr lang="en-US" smtClean="0"/>
              <a:pPr>
                <a:defRPr/>
              </a:pPr>
              <a:t>64</a:t>
            </a:fld>
            <a:endParaRPr lang="en-US"/>
          </a:p>
        </p:txBody>
      </p:sp>
      <p:sp>
        <p:nvSpPr>
          <p:cNvPr id="3" name="Rectangle 2"/>
          <p:cNvSpPr/>
          <p:nvPr/>
        </p:nvSpPr>
        <p:spPr>
          <a:xfrm>
            <a:off x="304800" y="304801"/>
            <a:ext cx="8458200" cy="2492990"/>
          </a:xfrm>
          <a:prstGeom prst="rect">
            <a:avLst/>
          </a:prstGeom>
        </p:spPr>
        <p:txBody>
          <a:bodyPr wrap="square">
            <a:spAutoFit/>
          </a:bodyPr>
          <a:lstStyle/>
          <a:p>
            <a:r>
              <a:rPr lang="en-US" sz="2400" dirty="0" smtClean="0"/>
              <a:t>The industrial city of Sialkot in Punjab province is internationally known for its sports goods. Sialkot's hand-stitched-ball industry, with nearly 50,000 </a:t>
            </a:r>
            <a:r>
              <a:rPr lang="en-US" sz="2400" dirty="0" err="1" smtClean="0"/>
              <a:t>stitchers</a:t>
            </a:r>
            <a:r>
              <a:rPr lang="en-US" sz="2400" dirty="0" smtClean="0"/>
              <a:t>, is a big business. Some 80% of the world's soccer balls are produced by Nike in this bustling commercial hub. </a:t>
            </a:r>
            <a:r>
              <a:rPr lang="en-US" dirty="0" smtClean="0"/>
              <a:t/>
            </a:r>
            <a:br>
              <a:rPr lang="en-US" dirty="0" smtClean="0"/>
            </a:br>
            <a:r>
              <a:rPr lang="en-US" dirty="0" smtClean="0"/>
              <a:t/>
            </a:r>
            <a:br>
              <a:rPr lang="en-US" dirty="0" smtClean="0"/>
            </a:br>
            <a:endParaRPr lang="en-US" dirty="0"/>
          </a:p>
        </p:txBody>
      </p:sp>
      <p:pic>
        <p:nvPicPr>
          <p:cNvPr id="4" name="Picture 3" descr="nike silver star.jpg"/>
          <p:cNvPicPr>
            <a:picLocks noChangeAspect="1"/>
          </p:cNvPicPr>
          <p:nvPr/>
        </p:nvPicPr>
        <p:blipFill>
          <a:blip r:embed="rId2" cstate="print"/>
          <a:stretch>
            <a:fillRect/>
          </a:stretch>
        </p:blipFill>
        <p:spPr>
          <a:xfrm>
            <a:off x="2125246" y="2438400"/>
            <a:ext cx="6256754" cy="4024109"/>
          </a:xfrm>
          <a:prstGeom prst="rect">
            <a:avLst/>
          </a:prstGeom>
        </p:spPr>
      </p:pic>
    </p:spTree>
    <p:extLst>
      <p:ext uri="{BB962C8B-B14F-4D97-AF65-F5344CB8AC3E}">
        <p14:creationId xmlns:p14="http://schemas.microsoft.com/office/powerpoint/2010/main" val="1265912107"/>
      </p:ext>
    </p:extLst>
  </p:cSld>
  <p:clrMapOvr>
    <a:masterClrMapping/>
  </p:clrMapOvr>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3668" name="Picture 4" descr="http://www.boobaz.net/sticker/img/nike-labor.jpg"/>
          <p:cNvPicPr>
            <a:picLocks noChangeAspect="1" noChangeArrowheads="1"/>
          </p:cNvPicPr>
          <p:nvPr/>
        </p:nvPicPr>
        <p:blipFill>
          <a:blip r:embed="rId2" cstate="screen"/>
          <a:srcRect/>
          <a:stretch>
            <a:fillRect/>
          </a:stretch>
        </p:blipFill>
        <p:spPr bwMode="auto">
          <a:xfrm>
            <a:off x="4638675" y="762000"/>
            <a:ext cx="4505325" cy="2876550"/>
          </a:xfrm>
          <a:prstGeom prst="rect">
            <a:avLst/>
          </a:prstGeom>
          <a:noFill/>
        </p:spPr>
      </p:pic>
      <p:pic>
        <p:nvPicPr>
          <p:cNvPr id="4" name="Picture 3" descr="nike2.bmp"/>
          <p:cNvPicPr>
            <a:picLocks noChangeAspect="1"/>
          </p:cNvPicPr>
          <p:nvPr/>
        </p:nvPicPr>
        <p:blipFill>
          <a:blip r:embed="rId3" cstate="print"/>
          <a:stretch>
            <a:fillRect/>
          </a:stretch>
        </p:blipFill>
        <p:spPr>
          <a:xfrm>
            <a:off x="381001" y="1"/>
            <a:ext cx="4191000" cy="4006596"/>
          </a:xfrm>
          <a:prstGeom prst="rect">
            <a:avLst/>
          </a:prstGeom>
        </p:spPr>
      </p:pic>
      <p:pic>
        <p:nvPicPr>
          <p:cNvPr id="5" name="Picture 4" descr="nike3.gif"/>
          <p:cNvPicPr>
            <a:picLocks noChangeAspect="1"/>
          </p:cNvPicPr>
          <p:nvPr/>
        </p:nvPicPr>
        <p:blipFill>
          <a:blip r:embed="rId4" cstate="print"/>
          <a:stretch>
            <a:fillRect/>
          </a:stretch>
        </p:blipFill>
        <p:spPr>
          <a:xfrm>
            <a:off x="2971800" y="4114800"/>
            <a:ext cx="4762500" cy="2486025"/>
          </a:xfrm>
          <a:prstGeom prst="rect">
            <a:avLst/>
          </a:prstGeom>
        </p:spPr>
      </p:pic>
    </p:spTree>
    <p:extLst>
      <p:ext uri="{BB962C8B-B14F-4D97-AF65-F5344CB8AC3E}">
        <p14:creationId xmlns:p14="http://schemas.microsoft.com/office/powerpoint/2010/main" val="1754619184"/>
      </p:ext>
    </p:extLst>
  </p:cSld>
  <p:clrMapOvr>
    <a:masterClrMapping/>
  </p:clrMapOvr>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8786" name="Picture 2" descr="http://i.ytimg.com/vi/9a_D-azUogg/0.jpg"/>
          <p:cNvPicPr>
            <a:picLocks noChangeAspect="1" noChangeArrowheads="1"/>
          </p:cNvPicPr>
          <p:nvPr/>
        </p:nvPicPr>
        <p:blipFill>
          <a:blip r:embed="rId2" cstate="screen"/>
          <a:srcRect/>
          <a:stretch>
            <a:fillRect/>
          </a:stretch>
        </p:blipFill>
        <p:spPr bwMode="auto">
          <a:xfrm>
            <a:off x="1371600" y="1752600"/>
            <a:ext cx="6324600" cy="4743450"/>
          </a:xfrm>
          <a:prstGeom prst="rect">
            <a:avLst/>
          </a:prstGeom>
          <a:noFill/>
        </p:spPr>
      </p:pic>
      <p:sp>
        <p:nvSpPr>
          <p:cNvPr id="3" name="TextBox 2"/>
          <p:cNvSpPr txBox="1"/>
          <p:nvPr/>
        </p:nvSpPr>
        <p:spPr>
          <a:xfrm>
            <a:off x="457200" y="533400"/>
            <a:ext cx="8229600" cy="769441"/>
          </a:xfrm>
          <a:prstGeom prst="rect">
            <a:avLst/>
          </a:prstGeom>
          <a:noFill/>
        </p:spPr>
        <p:txBody>
          <a:bodyPr wrap="square" rtlCol="0">
            <a:spAutoFit/>
          </a:bodyPr>
          <a:lstStyle/>
          <a:p>
            <a:r>
              <a:rPr lang="en-US" sz="4400" dirty="0" smtClean="0">
                <a:solidFill>
                  <a:srgbClr val="FF0000"/>
                </a:solidFill>
                <a:effectLst>
                  <a:outerShdw blurRad="38100" dist="38100" dir="2700000" algn="tl">
                    <a:srgbClr val="000000">
                      <a:alpha val="43137"/>
                    </a:srgbClr>
                  </a:outerShdw>
                </a:effectLst>
              </a:rPr>
              <a:t>Children from Nike sweatshops</a:t>
            </a:r>
            <a:endParaRPr lang="en-US" sz="4400"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904447854"/>
      </p:ext>
    </p:extLst>
  </p:cSld>
  <p:clrMapOvr>
    <a:masterClrMapping/>
  </p:clrMapOvr>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reeses Hersheys Candy and Abusive W. African Child Labor &amp; Slavery">
            <a:hlinkClick r:id="rId2"/>
          </p:cNvPr>
          <p:cNvPicPr>
            <a:picLocks noChangeAspect="1" noChangeArrowheads="1"/>
          </p:cNvPicPr>
          <p:nvPr/>
        </p:nvPicPr>
        <p:blipFill>
          <a:blip r:embed="rId3" cstate="screen"/>
          <a:srcRect/>
          <a:stretch>
            <a:fillRect/>
          </a:stretch>
        </p:blipFill>
        <p:spPr bwMode="auto">
          <a:xfrm>
            <a:off x="457200" y="304800"/>
            <a:ext cx="4619625" cy="4690697"/>
          </a:xfrm>
          <a:prstGeom prst="rect">
            <a:avLst/>
          </a:prstGeom>
          <a:noFill/>
        </p:spPr>
      </p:pic>
      <p:pic>
        <p:nvPicPr>
          <p:cNvPr id="119810" name="Picture 2" descr="http://images.businessweek.com/ss/06/07/top_brands/image/nestle.jpg"/>
          <p:cNvPicPr>
            <a:picLocks noChangeAspect="1" noChangeArrowheads="1"/>
          </p:cNvPicPr>
          <p:nvPr/>
        </p:nvPicPr>
        <p:blipFill>
          <a:blip r:embed="rId4" cstate="screen"/>
          <a:srcRect/>
          <a:stretch>
            <a:fillRect/>
          </a:stretch>
        </p:blipFill>
        <p:spPr bwMode="auto">
          <a:xfrm>
            <a:off x="3505200" y="3048000"/>
            <a:ext cx="5238750" cy="3371850"/>
          </a:xfrm>
          <a:prstGeom prst="rect">
            <a:avLst/>
          </a:prstGeom>
          <a:noFill/>
        </p:spPr>
      </p:pic>
    </p:spTree>
    <p:extLst>
      <p:ext uri="{BB962C8B-B14F-4D97-AF65-F5344CB8AC3E}">
        <p14:creationId xmlns:p14="http://schemas.microsoft.com/office/powerpoint/2010/main" val="2879994379"/>
      </p:ext>
    </p:extLst>
  </p:cSld>
  <p:clrMapOvr>
    <a:masterClrMapping/>
  </p:clrMapOvr>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5714" name="Picture 2" descr="http://laborrightsblog.typepad.com/.a/6a00d8341bf90b53ef0120a81166c9970b-800wi"/>
          <p:cNvPicPr>
            <a:picLocks noChangeAspect="1" noChangeArrowheads="1"/>
          </p:cNvPicPr>
          <p:nvPr/>
        </p:nvPicPr>
        <p:blipFill>
          <a:blip r:embed="rId2" cstate="screen"/>
          <a:srcRect/>
          <a:stretch>
            <a:fillRect/>
          </a:stretch>
        </p:blipFill>
        <p:spPr bwMode="auto">
          <a:xfrm>
            <a:off x="685800" y="914400"/>
            <a:ext cx="8128000" cy="5486400"/>
          </a:xfrm>
          <a:prstGeom prst="rect">
            <a:avLst/>
          </a:prstGeom>
          <a:noFill/>
        </p:spPr>
      </p:pic>
      <p:sp>
        <p:nvSpPr>
          <p:cNvPr id="3" name="TextBox 2"/>
          <p:cNvSpPr txBox="1"/>
          <p:nvPr/>
        </p:nvSpPr>
        <p:spPr>
          <a:xfrm>
            <a:off x="1371600" y="152400"/>
            <a:ext cx="6934200" cy="646331"/>
          </a:xfrm>
          <a:prstGeom prst="rect">
            <a:avLst/>
          </a:prstGeom>
          <a:noFill/>
        </p:spPr>
        <p:txBody>
          <a:bodyPr wrap="square" rtlCol="0">
            <a:spAutoFit/>
          </a:bodyPr>
          <a:lstStyle/>
          <a:p>
            <a:r>
              <a:rPr lang="en-US" sz="3600" dirty="0" smtClean="0"/>
              <a:t>Child slave drying cocoa beans</a:t>
            </a:r>
            <a:endParaRPr lang="en-US" sz="3600" dirty="0"/>
          </a:p>
        </p:txBody>
      </p:sp>
    </p:spTree>
    <p:extLst>
      <p:ext uri="{BB962C8B-B14F-4D97-AF65-F5344CB8AC3E}">
        <p14:creationId xmlns:p14="http://schemas.microsoft.com/office/powerpoint/2010/main" val="708840536"/>
      </p:ext>
    </p:extLst>
  </p:cSld>
  <p:clrMapOvr>
    <a:masterClrMapping/>
  </p:clrMapOvr>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6667F025-D2BA-43C6-B3DB-A94F81453602}" type="slidenum">
              <a:rPr lang="en-US" smtClean="0"/>
              <a:pPr>
                <a:defRPr/>
              </a:pPr>
              <a:t>69</a:t>
            </a:fld>
            <a:endParaRPr lang="en-US"/>
          </a:p>
        </p:txBody>
      </p:sp>
      <p:sp>
        <p:nvSpPr>
          <p:cNvPr id="3" name="TextBox 2"/>
          <p:cNvSpPr txBox="1"/>
          <p:nvPr/>
        </p:nvSpPr>
        <p:spPr>
          <a:xfrm>
            <a:off x="685800" y="838200"/>
            <a:ext cx="7467600" cy="1200329"/>
          </a:xfrm>
          <a:prstGeom prst="rect">
            <a:avLst/>
          </a:prstGeom>
          <a:noFill/>
        </p:spPr>
        <p:txBody>
          <a:bodyPr wrap="square" rtlCol="0">
            <a:spAutoFit/>
          </a:bodyPr>
          <a:lstStyle/>
          <a:p>
            <a:pPr algn="ctr"/>
            <a:r>
              <a:rPr lang="en-US" sz="3600" b="1" dirty="0" smtClean="0">
                <a:solidFill>
                  <a:srgbClr val="FF0000"/>
                </a:solidFill>
              </a:rPr>
              <a:t>Adult and Child Sex Trade in the United States</a:t>
            </a:r>
            <a:endParaRPr lang="en-US" sz="3600" b="1" dirty="0">
              <a:solidFill>
                <a:srgbClr val="FF0000"/>
              </a:solidFill>
            </a:endParaRP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A855826E-CF11-4C09-8C62-7B6851EE3D96}" type="slidenum">
              <a:rPr lang="en-US" smtClean="0"/>
              <a:pPr>
                <a:defRPr/>
              </a:pPr>
              <a:t>7</a:t>
            </a:fld>
            <a:endParaRPr lang="en-US"/>
          </a:p>
        </p:txBody>
      </p:sp>
      <p:graphicFrame>
        <p:nvGraphicFramePr>
          <p:cNvPr id="5" name="Table 4"/>
          <p:cNvGraphicFramePr>
            <a:graphicFrameLocks noGrp="1"/>
          </p:cNvGraphicFramePr>
          <p:nvPr/>
        </p:nvGraphicFramePr>
        <p:xfrm>
          <a:off x="838200" y="457200"/>
          <a:ext cx="7391399" cy="4754881"/>
        </p:xfrm>
        <a:graphic>
          <a:graphicData uri="http://schemas.openxmlformats.org/drawingml/2006/table">
            <a:tbl>
              <a:tblPr/>
              <a:tblGrid>
                <a:gridCol w="76200"/>
                <a:gridCol w="1905000"/>
                <a:gridCol w="152400"/>
                <a:gridCol w="4191000"/>
                <a:gridCol w="76200"/>
                <a:gridCol w="76200"/>
                <a:gridCol w="838200"/>
                <a:gridCol w="76199"/>
              </a:tblGrid>
              <a:tr h="428978">
                <a:tc>
                  <a:txBody>
                    <a:bodyPr/>
                    <a:lstStyle/>
                    <a:p>
                      <a:endParaRPr lang="en-US" sz="2400" dirty="0"/>
                    </a:p>
                  </a:txBody>
                  <a:tcPr marL="22578" marR="22578" marT="11289" marB="11289" anchor="ctr">
                    <a:lnL>
                      <a:noFill/>
                    </a:lnL>
                    <a:lnR>
                      <a:noFill/>
                    </a:lnR>
                    <a:lnT>
                      <a:noFill/>
                    </a:lnT>
                    <a:lnB>
                      <a:noFill/>
                    </a:lnB>
                    <a:solidFill>
                      <a:srgbClr val="FFFFFF"/>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a:solidFill>
                            <a:srgbClr val="FF0000"/>
                          </a:solidFill>
                        </a:rPr>
                        <a:t> </a:t>
                      </a:r>
                      <a:r>
                        <a:rPr lang="en-US" sz="2400" b="1" dirty="0" smtClean="0">
                          <a:solidFill>
                            <a:srgbClr val="FF0000"/>
                          </a:solidFill>
                        </a:rPr>
                        <a:t>Period</a:t>
                      </a:r>
                      <a:br>
                        <a:rPr lang="en-US" sz="2400" b="1" dirty="0" smtClean="0">
                          <a:solidFill>
                            <a:srgbClr val="FF0000"/>
                          </a:solidFill>
                        </a:rPr>
                      </a:br>
                      <a:r>
                        <a:rPr lang="en-US" sz="2400" b="1" dirty="0" smtClean="0">
                          <a:solidFill>
                            <a:srgbClr val="FF0000"/>
                          </a:solidFill>
                        </a:rPr>
                        <a:t>(450 years)</a:t>
                      </a:r>
                      <a:endParaRPr lang="en-US" sz="2400" dirty="0" smtClean="0">
                        <a:solidFill>
                          <a:srgbClr val="FF0000"/>
                        </a:solidFill>
                      </a:endParaRPr>
                    </a:p>
                    <a:p>
                      <a:endParaRPr lang="en-US" sz="2400" dirty="0">
                        <a:solidFill>
                          <a:srgbClr val="FF0000"/>
                        </a:solidFill>
                      </a:endParaRPr>
                    </a:p>
                  </a:txBody>
                  <a:tcPr marL="22578" marR="22578" marT="11289" marB="11289" anchor="ctr">
                    <a:lnL>
                      <a:noFill/>
                    </a:lnL>
                    <a:lnR>
                      <a:noFill/>
                    </a:lnR>
                    <a:lnT>
                      <a:noFill/>
                    </a:lnT>
                    <a:lnB>
                      <a:noFill/>
                    </a:lnB>
                    <a:solidFill>
                      <a:srgbClr val="FFFFFF"/>
                    </a:solidFill>
                  </a:tcPr>
                </a:tc>
                <a:tc>
                  <a:txBody>
                    <a:bodyPr/>
                    <a:lstStyle/>
                    <a:p>
                      <a:pPr algn="r"/>
                      <a:endParaRPr lang="en-US" sz="2400" dirty="0">
                        <a:solidFill>
                          <a:srgbClr val="FF0000"/>
                        </a:solidFill>
                      </a:endParaRPr>
                    </a:p>
                  </a:txBody>
                  <a:tcPr marL="22578" marR="22578" marT="11289" marB="11289" anchor="ctr">
                    <a:lnL>
                      <a:noFill/>
                    </a:lnL>
                    <a:lnR>
                      <a:noFill/>
                    </a:lnR>
                    <a:lnT>
                      <a:noFill/>
                    </a:lnT>
                    <a:lnB>
                      <a:noFill/>
                    </a:lnB>
                    <a:solidFill>
                      <a:srgbClr val="FFFFFF"/>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2400" b="1" dirty="0" smtClean="0">
                          <a:solidFill>
                            <a:srgbClr val="FF0000"/>
                          </a:solidFill>
                        </a:rPr>
                        <a:t>Number of Slaves Accounted For</a:t>
                      </a:r>
                      <a:endParaRPr lang="en-US" sz="2400" dirty="0" smtClean="0">
                        <a:solidFill>
                          <a:srgbClr val="FF0000"/>
                        </a:solidFill>
                      </a:endParaRPr>
                    </a:p>
                    <a:p>
                      <a:pPr algn="r"/>
                      <a:r>
                        <a:rPr lang="en-US" sz="2400" dirty="0">
                          <a:solidFill>
                            <a:srgbClr val="FF0000"/>
                          </a:solidFill>
                        </a:rPr>
                        <a:t> </a:t>
                      </a:r>
                    </a:p>
                  </a:txBody>
                  <a:tcPr marL="22578" marR="22578" marT="11289" marB="11289" anchor="ctr">
                    <a:lnL>
                      <a:noFill/>
                    </a:lnL>
                    <a:lnR>
                      <a:noFill/>
                    </a:lnR>
                    <a:lnT>
                      <a:noFill/>
                    </a:lnT>
                    <a:lnB>
                      <a:noFill/>
                    </a:lnB>
                    <a:solidFill>
                      <a:srgbClr val="FFFFFF"/>
                    </a:solidFill>
                  </a:tcPr>
                </a:tc>
                <a:tc>
                  <a:txBody>
                    <a:bodyPr/>
                    <a:lstStyle/>
                    <a:p>
                      <a:r>
                        <a:rPr lang="en-US" sz="2400" dirty="0">
                          <a:solidFill>
                            <a:srgbClr val="FF0000"/>
                          </a:solidFill>
                        </a:rPr>
                        <a:t> </a:t>
                      </a:r>
                    </a:p>
                  </a:txBody>
                  <a:tcPr marL="22578" marR="22578" marT="11289" marB="11289" anchor="ctr">
                    <a:lnL>
                      <a:noFill/>
                    </a:lnL>
                    <a:lnR>
                      <a:noFill/>
                    </a:lnR>
                    <a:lnT>
                      <a:noFill/>
                    </a:lnT>
                    <a:lnB>
                      <a:noFill/>
                    </a:lnB>
                    <a:solidFill>
                      <a:srgbClr val="FFFFFF"/>
                    </a:solidFill>
                  </a:tcPr>
                </a:tc>
                <a:tc>
                  <a:txBody>
                    <a:bodyPr/>
                    <a:lstStyle/>
                    <a:p>
                      <a:pPr algn="ctr"/>
                      <a:endParaRPr lang="en-US" sz="2400" dirty="0">
                        <a:solidFill>
                          <a:srgbClr val="FF0000"/>
                        </a:solidFill>
                      </a:endParaRPr>
                    </a:p>
                  </a:txBody>
                  <a:tcPr marL="22578" marR="22578" marT="11289" marB="11289" anchor="ctr">
                    <a:lnL>
                      <a:noFill/>
                    </a:lnL>
                    <a:lnR>
                      <a:noFill/>
                    </a:lnR>
                    <a:lnT>
                      <a:noFill/>
                    </a:lnT>
                    <a:lnB>
                      <a:noFill/>
                    </a:lnB>
                    <a:solidFill>
                      <a:srgbClr val="FFFFFF"/>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a:solidFill>
                            <a:srgbClr val="FF0000"/>
                          </a:solidFill>
                        </a:rPr>
                        <a:t> </a:t>
                      </a:r>
                      <a:r>
                        <a:rPr lang="en-US" sz="2400" b="1" dirty="0" smtClean="0">
                          <a:solidFill>
                            <a:srgbClr val="FF0000"/>
                          </a:solidFill>
                        </a:rPr>
                        <a:t>%</a:t>
                      </a:r>
                      <a:endParaRPr lang="en-US" sz="2400" dirty="0" smtClean="0">
                        <a:solidFill>
                          <a:srgbClr val="FF0000"/>
                        </a:solidFill>
                      </a:endParaRPr>
                    </a:p>
                    <a:p>
                      <a:endParaRPr lang="en-US" sz="2400" dirty="0">
                        <a:solidFill>
                          <a:srgbClr val="FF0000"/>
                        </a:solidFill>
                      </a:endParaRPr>
                    </a:p>
                  </a:txBody>
                  <a:tcPr marL="22578" marR="22578" marT="11289" marB="11289" anchor="ctr">
                    <a:lnL>
                      <a:noFill/>
                    </a:lnL>
                    <a:lnR>
                      <a:noFill/>
                    </a:lnR>
                    <a:lnT>
                      <a:noFill/>
                    </a:lnT>
                    <a:lnB>
                      <a:noFill/>
                    </a:lnB>
                    <a:solidFill>
                      <a:srgbClr val="FFFFFF"/>
                    </a:solidFill>
                  </a:tcPr>
                </a:tc>
                <a:tc>
                  <a:txBody>
                    <a:bodyPr/>
                    <a:lstStyle/>
                    <a:p>
                      <a:endParaRPr lang="en-US" sz="400" dirty="0"/>
                    </a:p>
                  </a:txBody>
                  <a:tcPr marL="22578" marR="22578" marT="11289" marB="11289">
                    <a:lnL>
                      <a:noFill/>
                    </a:lnL>
                  </a:tcPr>
                </a:tc>
              </a:tr>
              <a:tr h="632178">
                <a:tc>
                  <a:txBody>
                    <a:bodyPr/>
                    <a:lstStyle/>
                    <a:p>
                      <a:r>
                        <a:rPr lang="en-US" sz="2400"/>
                        <a:t> </a:t>
                      </a:r>
                    </a:p>
                  </a:txBody>
                  <a:tcPr marL="22578" marR="22578" marT="11289" marB="11289" anchor="ctr">
                    <a:lnL>
                      <a:noFill/>
                    </a:lnL>
                    <a:lnR>
                      <a:noFill/>
                    </a:lnR>
                    <a:lnT>
                      <a:noFill/>
                    </a:lnT>
                    <a:lnB>
                      <a:noFill/>
                    </a:lnB>
                    <a:solidFill>
                      <a:srgbClr val="FFFFFF"/>
                    </a:solidFill>
                  </a:tcPr>
                </a:tc>
                <a:tc>
                  <a:txBody>
                    <a:bodyPr/>
                    <a:lstStyle/>
                    <a:p>
                      <a:r>
                        <a:rPr lang="en-US" sz="2400"/>
                        <a:t>1450-1600</a:t>
                      </a:r>
                    </a:p>
                  </a:txBody>
                  <a:tcPr marL="22578" marR="22578" marT="11289" marB="11289" anchor="ctr">
                    <a:lnL>
                      <a:noFill/>
                    </a:lnL>
                    <a:lnR>
                      <a:noFill/>
                    </a:lnR>
                    <a:lnT>
                      <a:noFill/>
                    </a:lnT>
                    <a:lnB>
                      <a:noFill/>
                    </a:lnB>
                    <a:solidFill>
                      <a:srgbClr val="FFFFFF"/>
                    </a:solidFill>
                  </a:tcPr>
                </a:tc>
                <a:tc>
                  <a:txBody>
                    <a:bodyPr/>
                    <a:lstStyle/>
                    <a:p>
                      <a:r>
                        <a:rPr lang="en-US" sz="2400"/>
                        <a:t> </a:t>
                      </a:r>
                    </a:p>
                  </a:txBody>
                  <a:tcPr marL="22578" marR="22578" marT="11289" marB="11289" anchor="ctr">
                    <a:lnL>
                      <a:noFill/>
                    </a:lnL>
                    <a:lnR>
                      <a:noFill/>
                    </a:lnR>
                    <a:lnT>
                      <a:noFill/>
                    </a:lnT>
                    <a:lnB>
                      <a:noFill/>
                    </a:lnB>
                    <a:solidFill>
                      <a:srgbClr val="FFFFFF"/>
                    </a:solidFill>
                  </a:tcPr>
                </a:tc>
                <a:tc>
                  <a:txBody>
                    <a:bodyPr/>
                    <a:lstStyle/>
                    <a:p>
                      <a:pPr algn="r"/>
                      <a:r>
                        <a:rPr lang="en-US" sz="2400"/>
                        <a:t>409,000</a:t>
                      </a:r>
                    </a:p>
                  </a:txBody>
                  <a:tcPr marL="22578" marR="22578" marT="11289" marB="11289" anchor="ctr">
                    <a:lnL>
                      <a:noFill/>
                    </a:lnL>
                    <a:lnR>
                      <a:noFill/>
                    </a:lnR>
                    <a:lnT>
                      <a:noFill/>
                    </a:lnT>
                    <a:lnB>
                      <a:noFill/>
                    </a:lnB>
                    <a:solidFill>
                      <a:srgbClr val="FFFFFF"/>
                    </a:solidFill>
                  </a:tcPr>
                </a:tc>
                <a:tc>
                  <a:txBody>
                    <a:bodyPr/>
                    <a:lstStyle/>
                    <a:p>
                      <a:pPr algn="r"/>
                      <a:r>
                        <a:rPr lang="en-US" sz="2400"/>
                        <a:t> </a:t>
                      </a:r>
                    </a:p>
                  </a:txBody>
                  <a:tcPr marL="22578" marR="22578" marT="11289" marB="11289" anchor="ctr">
                    <a:lnL>
                      <a:noFill/>
                    </a:lnL>
                    <a:lnR>
                      <a:noFill/>
                    </a:lnR>
                    <a:lnT>
                      <a:noFill/>
                    </a:lnT>
                    <a:lnB>
                      <a:noFill/>
                    </a:lnB>
                    <a:solidFill>
                      <a:srgbClr val="FFFFFF"/>
                    </a:solidFill>
                  </a:tcPr>
                </a:tc>
                <a:tc>
                  <a:txBody>
                    <a:bodyPr/>
                    <a:lstStyle/>
                    <a:p>
                      <a:r>
                        <a:rPr lang="en-US" sz="2400"/>
                        <a:t> </a:t>
                      </a:r>
                    </a:p>
                  </a:txBody>
                  <a:tcPr marL="22578" marR="22578" marT="11289" marB="11289" anchor="ctr">
                    <a:lnL>
                      <a:noFill/>
                    </a:lnL>
                    <a:lnR>
                      <a:noFill/>
                    </a:lnR>
                    <a:lnT>
                      <a:noFill/>
                    </a:lnT>
                    <a:lnB>
                      <a:noFill/>
                    </a:lnB>
                    <a:solidFill>
                      <a:srgbClr val="FFFFFF"/>
                    </a:solidFill>
                  </a:tcPr>
                </a:tc>
                <a:tc>
                  <a:txBody>
                    <a:bodyPr/>
                    <a:lstStyle/>
                    <a:p>
                      <a:pPr algn="ctr"/>
                      <a:r>
                        <a:rPr lang="en-US" sz="2400"/>
                        <a:t>3.6</a:t>
                      </a:r>
                    </a:p>
                  </a:txBody>
                  <a:tcPr marL="22578" marR="22578" marT="11289" marB="11289" anchor="ctr">
                    <a:lnL>
                      <a:noFill/>
                    </a:lnL>
                    <a:lnR>
                      <a:noFill/>
                    </a:lnR>
                    <a:lnT>
                      <a:noFill/>
                    </a:lnT>
                    <a:lnB>
                      <a:noFill/>
                    </a:lnB>
                    <a:solidFill>
                      <a:srgbClr val="FFFFFF"/>
                    </a:solidFill>
                  </a:tcPr>
                </a:tc>
                <a:tc>
                  <a:txBody>
                    <a:bodyPr/>
                    <a:lstStyle/>
                    <a:p>
                      <a:r>
                        <a:rPr lang="en-US" sz="400"/>
                        <a:t> </a:t>
                      </a:r>
                    </a:p>
                  </a:txBody>
                  <a:tcPr marL="22578" marR="22578" marT="11289" marB="11289" anchor="ctr">
                    <a:lnL>
                      <a:noFill/>
                    </a:lnL>
                    <a:lnR>
                      <a:noFill/>
                    </a:lnR>
                    <a:lnB>
                      <a:noFill/>
                    </a:lnB>
                    <a:solidFill>
                      <a:srgbClr val="FFFFFF"/>
                    </a:solidFill>
                  </a:tcPr>
                </a:tc>
              </a:tr>
              <a:tr h="632178">
                <a:tc>
                  <a:txBody>
                    <a:bodyPr/>
                    <a:lstStyle/>
                    <a:p>
                      <a:r>
                        <a:rPr lang="en-US" sz="2400"/>
                        <a:t> </a:t>
                      </a:r>
                    </a:p>
                  </a:txBody>
                  <a:tcPr marL="22578" marR="22578" marT="11289" marB="11289" anchor="ctr">
                    <a:lnL>
                      <a:noFill/>
                    </a:lnL>
                    <a:lnR>
                      <a:noFill/>
                    </a:lnR>
                    <a:lnT>
                      <a:noFill/>
                    </a:lnT>
                    <a:lnB>
                      <a:noFill/>
                    </a:lnB>
                    <a:solidFill>
                      <a:srgbClr val="FFFFFF"/>
                    </a:solidFill>
                  </a:tcPr>
                </a:tc>
                <a:tc>
                  <a:txBody>
                    <a:bodyPr/>
                    <a:lstStyle/>
                    <a:p>
                      <a:r>
                        <a:rPr lang="en-US" sz="2400"/>
                        <a:t>1601-1700</a:t>
                      </a:r>
                    </a:p>
                  </a:txBody>
                  <a:tcPr marL="22578" marR="22578" marT="11289" marB="11289" anchor="ctr">
                    <a:lnL>
                      <a:noFill/>
                    </a:lnL>
                    <a:lnR>
                      <a:noFill/>
                    </a:lnR>
                    <a:lnT>
                      <a:noFill/>
                    </a:lnT>
                    <a:lnB>
                      <a:noFill/>
                    </a:lnB>
                    <a:solidFill>
                      <a:srgbClr val="FFFFFF"/>
                    </a:solidFill>
                  </a:tcPr>
                </a:tc>
                <a:tc>
                  <a:txBody>
                    <a:bodyPr/>
                    <a:lstStyle/>
                    <a:p>
                      <a:r>
                        <a:rPr lang="en-US" sz="2400"/>
                        <a:t> </a:t>
                      </a:r>
                    </a:p>
                  </a:txBody>
                  <a:tcPr marL="22578" marR="22578" marT="11289" marB="11289" anchor="ctr">
                    <a:lnL>
                      <a:noFill/>
                    </a:lnL>
                    <a:lnR>
                      <a:noFill/>
                    </a:lnR>
                    <a:lnT>
                      <a:noFill/>
                    </a:lnT>
                    <a:lnB>
                      <a:noFill/>
                    </a:lnB>
                    <a:solidFill>
                      <a:srgbClr val="FFFFFF"/>
                    </a:solidFill>
                  </a:tcPr>
                </a:tc>
                <a:tc>
                  <a:txBody>
                    <a:bodyPr/>
                    <a:lstStyle/>
                    <a:p>
                      <a:pPr algn="r"/>
                      <a:r>
                        <a:rPr lang="en-US" sz="2400"/>
                        <a:t>1,348,000</a:t>
                      </a:r>
                    </a:p>
                  </a:txBody>
                  <a:tcPr marL="22578" marR="22578" marT="11289" marB="11289" anchor="ctr">
                    <a:lnL>
                      <a:noFill/>
                    </a:lnL>
                    <a:lnR>
                      <a:noFill/>
                    </a:lnR>
                    <a:lnT>
                      <a:noFill/>
                    </a:lnT>
                    <a:lnB>
                      <a:noFill/>
                    </a:lnB>
                    <a:solidFill>
                      <a:srgbClr val="FFFFFF"/>
                    </a:solidFill>
                  </a:tcPr>
                </a:tc>
                <a:tc>
                  <a:txBody>
                    <a:bodyPr/>
                    <a:lstStyle/>
                    <a:p>
                      <a:pPr algn="r"/>
                      <a:r>
                        <a:rPr lang="en-US" sz="2400"/>
                        <a:t> </a:t>
                      </a:r>
                    </a:p>
                  </a:txBody>
                  <a:tcPr marL="22578" marR="22578" marT="11289" marB="11289" anchor="ctr">
                    <a:lnL>
                      <a:noFill/>
                    </a:lnL>
                    <a:lnR>
                      <a:noFill/>
                    </a:lnR>
                    <a:lnT>
                      <a:noFill/>
                    </a:lnT>
                    <a:lnB>
                      <a:noFill/>
                    </a:lnB>
                    <a:solidFill>
                      <a:srgbClr val="FFFFFF"/>
                    </a:solidFill>
                  </a:tcPr>
                </a:tc>
                <a:tc>
                  <a:txBody>
                    <a:bodyPr/>
                    <a:lstStyle/>
                    <a:p>
                      <a:r>
                        <a:rPr lang="en-US" sz="2400"/>
                        <a:t> </a:t>
                      </a:r>
                    </a:p>
                  </a:txBody>
                  <a:tcPr marL="22578" marR="22578" marT="11289" marB="11289" anchor="ctr">
                    <a:lnL>
                      <a:noFill/>
                    </a:lnL>
                    <a:lnR>
                      <a:noFill/>
                    </a:lnR>
                    <a:lnT>
                      <a:noFill/>
                    </a:lnT>
                    <a:lnB>
                      <a:noFill/>
                    </a:lnB>
                    <a:solidFill>
                      <a:srgbClr val="FFFFFF"/>
                    </a:solidFill>
                  </a:tcPr>
                </a:tc>
                <a:tc>
                  <a:txBody>
                    <a:bodyPr/>
                    <a:lstStyle/>
                    <a:p>
                      <a:pPr algn="ctr"/>
                      <a:r>
                        <a:rPr lang="en-US" sz="2400"/>
                        <a:t>11.9</a:t>
                      </a:r>
                    </a:p>
                  </a:txBody>
                  <a:tcPr marL="22578" marR="22578" marT="11289" marB="11289" anchor="ctr">
                    <a:lnL>
                      <a:noFill/>
                    </a:lnL>
                    <a:lnR>
                      <a:noFill/>
                    </a:lnR>
                    <a:lnT>
                      <a:noFill/>
                    </a:lnT>
                    <a:lnB>
                      <a:noFill/>
                    </a:lnB>
                    <a:solidFill>
                      <a:srgbClr val="FFFFFF"/>
                    </a:solidFill>
                  </a:tcPr>
                </a:tc>
                <a:tc>
                  <a:txBody>
                    <a:bodyPr/>
                    <a:lstStyle/>
                    <a:p>
                      <a:r>
                        <a:rPr lang="en-US" sz="400"/>
                        <a:t> </a:t>
                      </a:r>
                    </a:p>
                  </a:txBody>
                  <a:tcPr marL="22578" marR="22578" marT="11289" marB="11289" anchor="ctr">
                    <a:lnL>
                      <a:noFill/>
                    </a:lnL>
                    <a:lnR>
                      <a:noFill/>
                    </a:lnR>
                    <a:lnT>
                      <a:noFill/>
                    </a:lnT>
                    <a:lnB>
                      <a:noFill/>
                    </a:lnB>
                    <a:solidFill>
                      <a:srgbClr val="FFFFFF"/>
                    </a:solidFill>
                  </a:tcPr>
                </a:tc>
              </a:tr>
              <a:tr h="632178">
                <a:tc>
                  <a:txBody>
                    <a:bodyPr/>
                    <a:lstStyle/>
                    <a:p>
                      <a:r>
                        <a:rPr lang="en-US" sz="2400"/>
                        <a:t> </a:t>
                      </a:r>
                    </a:p>
                  </a:txBody>
                  <a:tcPr marL="22578" marR="22578" marT="11289" marB="11289" anchor="ctr">
                    <a:lnL>
                      <a:noFill/>
                    </a:lnL>
                    <a:lnR>
                      <a:noFill/>
                    </a:lnR>
                    <a:lnT>
                      <a:noFill/>
                    </a:lnT>
                    <a:lnB>
                      <a:noFill/>
                    </a:lnB>
                    <a:solidFill>
                      <a:srgbClr val="FFFFFF"/>
                    </a:solidFill>
                  </a:tcPr>
                </a:tc>
                <a:tc>
                  <a:txBody>
                    <a:bodyPr/>
                    <a:lstStyle/>
                    <a:p>
                      <a:r>
                        <a:rPr lang="en-US" sz="2400"/>
                        <a:t>1701-1800</a:t>
                      </a:r>
                    </a:p>
                  </a:txBody>
                  <a:tcPr marL="22578" marR="22578" marT="11289" marB="11289" anchor="ctr">
                    <a:lnL>
                      <a:noFill/>
                    </a:lnL>
                    <a:lnR>
                      <a:noFill/>
                    </a:lnR>
                    <a:lnT>
                      <a:noFill/>
                    </a:lnT>
                    <a:lnB>
                      <a:noFill/>
                    </a:lnB>
                    <a:solidFill>
                      <a:srgbClr val="FFFFFF"/>
                    </a:solidFill>
                  </a:tcPr>
                </a:tc>
                <a:tc>
                  <a:txBody>
                    <a:bodyPr/>
                    <a:lstStyle/>
                    <a:p>
                      <a:r>
                        <a:rPr lang="en-US" sz="2400"/>
                        <a:t> </a:t>
                      </a:r>
                    </a:p>
                  </a:txBody>
                  <a:tcPr marL="22578" marR="22578" marT="11289" marB="11289" anchor="ctr">
                    <a:lnL>
                      <a:noFill/>
                    </a:lnL>
                    <a:lnR>
                      <a:noFill/>
                    </a:lnR>
                    <a:lnT>
                      <a:noFill/>
                    </a:lnT>
                    <a:lnB>
                      <a:noFill/>
                    </a:lnB>
                    <a:solidFill>
                      <a:srgbClr val="FFFFFF"/>
                    </a:solidFill>
                  </a:tcPr>
                </a:tc>
                <a:tc>
                  <a:txBody>
                    <a:bodyPr/>
                    <a:lstStyle/>
                    <a:p>
                      <a:pPr algn="r"/>
                      <a:r>
                        <a:rPr lang="en-US" sz="2400"/>
                        <a:t>6,090,000</a:t>
                      </a:r>
                    </a:p>
                  </a:txBody>
                  <a:tcPr marL="22578" marR="22578" marT="11289" marB="11289" anchor="ctr">
                    <a:lnL>
                      <a:noFill/>
                    </a:lnL>
                    <a:lnR>
                      <a:noFill/>
                    </a:lnR>
                    <a:lnT>
                      <a:noFill/>
                    </a:lnT>
                    <a:lnB>
                      <a:noFill/>
                    </a:lnB>
                    <a:solidFill>
                      <a:srgbClr val="FFFFFF"/>
                    </a:solidFill>
                  </a:tcPr>
                </a:tc>
                <a:tc>
                  <a:txBody>
                    <a:bodyPr/>
                    <a:lstStyle/>
                    <a:p>
                      <a:pPr algn="r"/>
                      <a:r>
                        <a:rPr lang="en-US" sz="2400"/>
                        <a:t> </a:t>
                      </a:r>
                    </a:p>
                  </a:txBody>
                  <a:tcPr marL="22578" marR="22578" marT="11289" marB="11289" anchor="ctr">
                    <a:lnL>
                      <a:noFill/>
                    </a:lnL>
                    <a:lnR>
                      <a:noFill/>
                    </a:lnR>
                    <a:lnT>
                      <a:noFill/>
                    </a:lnT>
                    <a:lnB>
                      <a:noFill/>
                    </a:lnB>
                    <a:solidFill>
                      <a:srgbClr val="FFFFFF"/>
                    </a:solidFill>
                  </a:tcPr>
                </a:tc>
                <a:tc>
                  <a:txBody>
                    <a:bodyPr/>
                    <a:lstStyle/>
                    <a:p>
                      <a:r>
                        <a:rPr lang="en-US" sz="2400"/>
                        <a:t> </a:t>
                      </a:r>
                    </a:p>
                  </a:txBody>
                  <a:tcPr marL="22578" marR="22578" marT="11289" marB="11289" anchor="ctr">
                    <a:lnL>
                      <a:noFill/>
                    </a:lnL>
                    <a:lnR>
                      <a:noFill/>
                    </a:lnR>
                    <a:lnT>
                      <a:noFill/>
                    </a:lnT>
                    <a:lnB>
                      <a:noFill/>
                    </a:lnB>
                    <a:solidFill>
                      <a:srgbClr val="FFFFFF"/>
                    </a:solidFill>
                  </a:tcPr>
                </a:tc>
                <a:tc>
                  <a:txBody>
                    <a:bodyPr/>
                    <a:lstStyle/>
                    <a:p>
                      <a:pPr algn="ctr"/>
                      <a:r>
                        <a:rPr lang="en-US" sz="2400"/>
                        <a:t>53.8</a:t>
                      </a:r>
                    </a:p>
                  </a:txBody>
                  <a:tcPr marL="22578" marR="22578" marT="11289" marB="11289" anchor="ctr">
                    <a:lnL>
                      <a:noFill/>
                    </a:lnL>
                    <a:lnR>
                      <a:noFill/>
                    </a:lnR>
                    <a:lnT>
                      <a:noFill/>
                    </a:lnT>
                    <a:lnB>
                      <a:noFill/>
                    </a:lnB>
                    <a:solidFill>
                      <a:srgbClr val="FFFFFF"/>
                    </a:solidFill>
                  </a:tcPr>
                </a:tc>
                <a:tc>
                  <a:txBody>
                    <a:bodyPr/>
                    <a:lstStyle/>
                    <a:p>
                      <a:r>
                        <a:rPr lang="en-US" sz="400"/>
                        <a:t> </a:t>
                      </a:r>
                    </a:p>
                  </a:txBody>
                  <a:tcPr marL="22578" marR="22578" marT="11289" marB="11289" anchor="ctr">
                    <a:lnL>
                      <a:noFill/>
                    </a:lnL>
                    <a:lnR>
                      <a:noFill/>
                    </a:lnR>
                    <a:lnT>
                      <a:noFill/>
                    </a:lnT>
                    <a:lnB>
                      <a:noFill/>
                    </a:lnB>
                    <a:solidFill>
                      <a:srgbClr val="FFFFFF"/>
                    </a:solidFill>
                  </a:tcPr>
                </a:tc>
              </a:tr>
              <a:tr h="632178">
                <a:tc>
                  <a:txBody>
                    <a:bodyPr/>
                    <a:lstStyle/>
                    <a:p>
                      <a:r>
                        <a:rPr lang="en-US" sz="2400"/>
                        <a:t> </a:t>
                      </a:r>
                    </a:p>
                  </a:txBody>
                  <a:tcPr marL="22578" marR="22578" marT="11289" marB="11289" anchor="ctr">
                    <a:lnL>
                      <a:noFill/>
                    </a:lnL>
                    <a:lnR>
                      <a:noFill/>
                    </a:lnR>
                    <a:lnT>
                      <a:noFill/>
                    </a:lnT>
                    <a:lnB>
                      <a:noFill/>
                    </a:lnB>
                    <a:solidFill>
                      <a:srgbClr val="FFFFFF"/>
                    </a:solidFill>
                  </a:tcPr>
                </a:tc>
                <a:tc>
                  <a:txBody>
                    <a:bodyPr/>
                    <a:lstStyle/>
                    <a:p>
                      <a:r>
                        <a:rPr lang="en-US" sz="2400"/>
                        <a:t>1801-1900</a:t>
                      </a:r>
                    </a:p>
                  </a:txBody>
                  <a:tcPr marL="22578" marR="22578" marT="11289" marB="11289" anchor="ctr">
                    <a:lnL>
                      <a:noFill/>
                    </a:lnL>
                    <a:lnR>
                      <a:noFill/>
                    </a:lnR>
                    <a:lnT>
                      <a:noFill/>
                    </a:lnT>
                    <a:lnB>
                      <a:noFill/>
                    </a:lnB>
                    <a:solidFill>
                      <a:srgbClr val="FFFFFF"/>
                    </a:solidFill>
                  </a:tcPr>
                </a:tc>
                <a:tc>
                  <a:txBody>
                    <a:bodyPr/>
                    <a:lstStyle/>
                    <a:p>
                      <a:r>
                        <a:rPr lang="en-US" sz="2400"/>
                        <a:t> </a:t>
                      </a:r>
                    </a:p>
                  </a:txBody>
                  <a:tcPr marL="22578" marR="22578" marT="11289" marB="11289" anchor="ctr">
                    <a:lnL>
                      <a:noFill/>
                    </a:lnL>
                    <a:lnR>
                      <a:noFill/>
                    </a:lnR>
                    <a:lnT>
                      <a:noFill/>
                    </a:lnT>
                    <a:lnB>
                      <a:noFill/>
                    </a:lnB>
                    <a:solidFill>
                      <a:srgbClr val="FFFFFF"/>
                    </a:solidFill>
                  </a:tcPr>
                </a:tc>
                <a:tc>
                  <a:txBody>
                    <a:bodyPr/>
                    <a:lstStyle/>
                    <a:p>
                      <a:pPr algn="r"/>
                      <a:r>
                        <a:rPr lang="en-US" sz="2400"/>
                        <a:t>3,466,000</a:t>
                      </a:r>
                    </a:p>
                  </a:txBody>
                  <a:tcPr marL="22578" marR="22578" marT="11289" marB="11289" anchor="ctr">
                    <a:lnL>
                      <a:noFill/>
                    </a:lnL>
                    <a:lnR>
                      <a:noFill/>
                    </a:lnR>
                    <a:lnT>
                      <a:noFill/>
                    </a:lnT>
                    <a:lnB>
                      <a:noFill/>
                    </a:lnB>
                    <a:solidFill>
                      <a:srgbClr val="FFFFFF"/>
                    </a:solidFill>
                  </a:tcPr>
                </a:tc>
                <a:tc>
                  <a:txBody>
                    <a:bodyPr/>
                    <a:lstStyle/>
                    <a:p>
                      <a:pPr algn="r"/>
                      <a:r>
                        <a:rPr lang="en-US" sz="2400"/>
                        <a:t> </a:t>
                      </a:r>
                    </a:p>
                  </a:txBody>
                  <a:tcPr marL="22578" marR="22578" marT="11289" marB="11289" anchor="ctr">
                    <a:lnL>
                      <a:noFill/>
                    </a:lnL>
                    <a:lnR>
                      <a:noFill/>
                    </a:lnR>
                    <a:lnT>
                      <a:noFill/>
                    </a:lnT>
                    <a:lnB>
                      <a:noFill/>
                    </a:lnB>
                    <a:solidFill>
                      <a:srgbClr val="FFFFFF"/>
                    </a:solidFill>
                  </a:tcPr>
                </a:tc>
                <a:tc>
                  <a:txBody>
                    <a:bodyPr/>
                    <a:lstStyle/>
                    <a:p>
                      <a:r>
                        <a:rPr lang="en-US" sz="2400"/>
                        <a:t> </a:t>
                      </a:r>
                    </a:p>
                  </a:txBody>
                  <a:tcPr marL="22578" marR="22578" marT="11289" marB="11289" anchor="ctr">
                    <a:lnL>
                      <a:noFill/>
                    </a:lnL>
                    <a:lnR>
                      <a:noFill/>
                    </a:lnR>
                    <a:lnT>
                      <a:noFill/>
                    </a:lnT>
                    <a:lnB>
                      <a:noFill/>
                    </a:lnB>
                    <a:solidFill>
                      <a:srgbClr val="FFFFFF"/>
                    </a:solidFill>
                  </a:tcPr>
                </a:tc>
                <a:tc>
                  <a:txBody>
                    <a:bodyPr/>
                    <a:lstStyle/>
                    <a:p>
                      <a:pPr algn="ctr"/>
                      <a:r>
                        <a:rPr lang="en-US" sz="2400"/>
                        <a:t>30.6</a:t>
                      </a:r>
                    </a:p>
                  </a:txBody>
                  <a:tcPr marL="22578" marR="22578" marT="11289" marB="11289" anchor="ctr">
                    <a:lnL>
                      <a:noFill/>
                    </a:lnL>
                    <a:lnR>
                      <a:noFill/>
                    </a:lnR>
                    <a:lnT>
                      <a:noFill/>
                    </a:lnT>
                    <a:lnB>
                      <a:noFill/>
                    </a:lnB>
                    <a:solidFill>
                      <a:srgbClr val="FFFFFF"/>
                    </a:solidFill>
                  </a:tcPr>
                </a:tc>
                <a:tc>
                  <a:txBody>
                    <a:bodyPr/>
                    <a:lstStyle/>
                    <a:p>
                      <a:r>
                        <a:rPr lang="en-US" sz="400"/>
                        <a:t> </a:t>
                      </a:r>
                    </a:p>
                  </a:txBody>
                  <a:tcPr marL="22578" marR="22578" marT="11289" marB="11289" anchor="ctr">
                    <a:lnL>
                      <a:noFill/>
                    </a:lnL>
                    <a:lnR>
                      <a:noFill/>
                    </a:lnR>
                    <a:lnT>
                      <a:noFill/>
                    </a:lnT>
                    <a:lnB>
                      <a:noFill/>
                    </a:lnB>
                    <a:solidFill>
                      <a:srgbClr val="FFFFFF"/>
                    </a:solidFill>
                  </a:tcPr>
                </a:tc>
              </a:tr>
              <a:tr h="1106311">
                <a:tc>
                  <a:txBody>
                    <a:bodyPr/>
                    <a:lstStyle/>
                    <a:p>
                      <a:r>
                        <a:rPr lang="en-US" sz="2400"/>
                        <a:t> </a:t>
                      </a:r>
                    </a:p>
                  </a:txBody>
                  <a:tcPr marL="22578" marR="22578" marT="11289" marB="11289" anchor="ctr">
                    <a:lnL>
                      <a:noFill/>
                    </a:lnL>
                    <a:lnR>
                      <a:noFill/>
                    </a:lnR>
                    <a:lnT>
                      <a:noFill/>
                    </a:lnT>
                    <a:lnB>
                      <a:noFill/>
                    </a:lnB>
                    <a:solidFill>
                      <a:srgbClr val="FFFFFF"/>
                    </a:solidFill>
                  </a:tcPr>
                </a:tc>
                <a:tc>
                  <a:txBody>
                    <a:bodyPr/>
                    <a:lstStyle/>
                    <a:p>
                      <a:r>
                        <a:rPr lang="en-US" sz="2400" b="1" dirty="0">
                          <a:solidFill>
                            <a:srgbClr val="FF0000"/>
                          </a:solidFill>
                        </a:rPr>
                        <a:t>Total Slave Exports</a:t>
                      </a:r>
                      <a:endParaRPr lang="en-US" sz="2400" dirty="0">
                        <a:solidFill>
                          <a:srgbClr val="FF0000"/>
                        </a:solidFill>
                      </a:endParaRPr>
                    </a:p>
                  </a:txBody>
                  <a:tcPr marL="22578" marR="22578" marT="11289" marB="11289" anchor="ctr">
                    <a:lnL>
                      <a:noFill/>
                    </a:lnL>
                    <a:lnR>
                      <a:noFill/>
                    </a:lnR>
                    <a:lnT>
                      <a:noFill/>
                    </a:lnT>
                    <a:lnB>
                      <a:noFill/>
                    </a:lnB>
                    <a:solidFill>
                      <a:srgbClr val="FFFFFF"/>
                    </a:solidFill>
                  </a:tcPr>
                </a:tc>
                <a:tc>
                  <a:txBody>
                    <a:bodyPr/>
                    <a:lstStyle/>
                    <a:p>
                      <a:r>
                        <a:rPr lang="en-US" sz="2400" dirty="0">
                          <a:solidFill>
                            <a:srgbClr val="FF0000"/>
                          </a:solidFill>
                        </a:rPr>
                        <a:t> </a:t>
                      </a:r>
                    </a:p>
                  </a:txBody>
                  <a:tcPr marL="22578" marR="22578" marT="11289" marB="11289" anchor="ctr">
                    <a:lnL>
                      <a:noFill/>
                    </a:lnL>
                    <a:lnR>
                      <a:noFill/>
                    </a:lnR>
                    <a:lnT>
                      <a:noFill/>
                    </a:lnT>
                    <a:lnB>
                      <a:noFill/>
                    </a:lnB>
                    <a:solidFill>
                      <a:srgbClr val="FFFFFF"/>
                    </a:solidFill>
                  </a:tcPr>
                </a:tc>
                <a:tc>
                  <a:txBody>
                    <a:bodyPr/>
                    <a:lstStyle/>
                    <a:p>
                      <a:pPr algn="r"/>
                      <a:r>
                        <a:rPr lang="en-US" sz="2400" b="1" dirty="0">
                          <a:solidFill>
                            <a:srgbClr val="FF0000"/>
                          </a:solidFill>
                        </a:rPr>
                        <a:t>11,313,000</a:t>
                      </a:r>
                      <a:endParaRPr lang="en-US" sz="2400" dirty="0">
                        <a:solidFill>
                          <a:srgbClr val="FF0000"/>
                        </a:solidFill>
                      </a:endParaRPr>
                    </a:p>
                  </a:txBody>
                  <a:tcPr marL="22578" marR="22578" marT="11289" marB="11289" anchor="ctr">
                    <a:lnL>
                      <a:noFill/>
                    </a:lnL>
                    <a:lnR>
                      <a:noFill/>
                    </a:lnR>
                    <a:lnT>
                      <a:noFill/>
                    </a:lnT>
                    <a:lnB>
                      <a:noFill/>
                    </a:lnB>
                    <a:solidFill>
                      <a:srgbClr val="FFFFFF"/>
                    </a:solidFill>
                  </a:tcPr>
                </a:tc>
                <a:tc>
                  <a:txBody>
                    <a:bodyPr/>
                    <a:lstStyle/>
                    <a:p>
                      <a:pPr algn="r"/>
                      <a:r>
                        <a:rPr lang="en-US" sz="2400" dirty="0">
                          <a:solidFill>
                            <a:srgbClr val="FF0000"/>
                          </a:solidFill>
                        </a:rPr>
                        <a:t> </a:t>
                      </a:r>
                    </a:p>
                  </a:txBody>
                  <a:tcPr marL="22578" marR="22578" marT="11289" marB="11289" anchor="ctr">
                    <a:lnL>
                      <a:noFill/>
                    </a:lnL>
                    <a:lnR>
                      <a:noFill/>
                    </a:lnR>
                    <a:lnT>
                      <a:noFill/>
                    </a:lnT>
                    <a:lnB>
                      <a:noFill/>
                    </a:lnB>
                    <a:solidFill>
                      <a:srgbClr val="FFFFFF"/>
                    </a:solidFill>
                  </a:tcPr>
                </a:tc>
                <a:tc>
                  <a:txBody>
                    <a:bodyPr/>
                    <a:lstStyle/>
                    <a:p>
                      <a:r>
                        <a:rPr lang="en-US" sz="2400"/>
                        <a:t> </a:t>
                      </a:r>
                    </a:p>
                  </a:txBody>
                  <a:tcPr marL="22578" marR="22578" marT="11289" marB="11289" anchor="ctr">
                    <a:lnL>
                      <a:noFill/>
                    </a:lnL>
                    <a:lnR>
                      <a:noFill/>
                    </a:lnR>
                    <a:lnT>
                      <a:noFill/>
                    </a:lnT>
                    <a:lnB>
                      <a:noFill/>
                    </a:lnB>
                    <a:solidFill>
                      <a:srgbClr val="FFFFFF"/>
                    </a:solidFill>
                  </a:tcPr>
                </a:tc>
                <a:tc>
                  <a:txBody>
                    <a:bodyPr/>
                    <a:lstStyle/>
                    <a:p>
                      <a:pPr algn="ctr"/>
                      <a:r>
                        <a:rPr lang="en-US" sz="2400" b="1" dirty="0"/>
                        <a:t>100.0</a:t>
                      </a:r>
                      <a:endParaRPr lang="en-US" sz="2400" dirty="0"/>
                    </a:p>
                  </a:txBody>
                  <a:tcPr marL="22578" marR="22578" marT="11289" marB="11289" anchor="ctr">
                    <a:lnL>
                      <a:noFill/>
                    </a:lnL>
                    <a:lnR>
                      <a:noFill/>
                    </a:lnR>
                    <a:lnT>
                      <a:noFill/>
                    </a:lnT>
                    <a:lnB>
                      <a:noFill/>
                    </a:lnB>
                    <a:solidFill>
                      <a:srgbClr val="FFFFFF"/>
                    </a:solidFill>
                  </a:tcPr>
                </a:tc>
                <a:tc>
                  <a:txBody>
                    <a:bodyPr/>
                    <a:lstStyle/>
                    <a:p>
                      <a:endParaRPr lang="en-US" sz="400" dirty="0"/>
                    </a:p>
                  </a:txBody>
                  <a:tcPr marL="22578" marR="22578" marT="11289" marB="11289">
                    <a:lnL>
                      <a:noFill/>
                    </a:lnL>
                    <a:lnT>
                      <a:noFill/>
                    </a:lnT>
                  </a:tcPr>
                </a:tc>
              </a:tr>
            </a:tbl>
          </a:graphicData>
        </a:graphic>
      </p:graphicFrame>
      <p:sp>
        <p:nvSpPr>
          <p:cNvPr id="7" name="Rectangle 6"/>
          <p:cNvSpPr/>
          <p:nvPr/>
        </p:nvSpPr>
        <p:spPr>
          <a:xfrm>
            <a:off x="4648200" y="5410200"/>
            <a:ext cx="3581400" cy="646331"/>
          </a:xfrm>
          <a:prstGeom prst="rect">
            <a:avLst/>
          </a:prstGeom>
        </p:spPr>
        <p:txBody>
          <a:bodyPr wrap="square">
            <a:spAutoFit/>
          </a:bodyPr>
          <a:lstStyle/>
          <a:p>
            <a:r>
              <a:rPr lang="en-US" sz="900" b="1" dirty="0" smtClean="0"/>
              <a:t>THE ATLANTIC SLAVE TRADE AND SLAVERY IN AMERICA</a:t>
            </a:r>
            <a:br>
              <a:rPr lang="en-US" sz="900" b="1" dirty="0" smtClean="0"/>
            </a:br>
            <a:r>
              <a:rPr lang="en-US" sz="900" dirty="0" smtClean="0"/>
              <a:t>©</a:t>
            </a:r>
            <a:r>
              <a:rPr lang="en-US" sz="900" b="1" dirty="0" smtClean="0"/>
              <a:t> 2007, 2008 Neil A. Frankel</a:t>
            </a:r>
          </a:p>
          <a:p>
            <a:endParaRPr lang="en-US" dirty="0"/>
          </a:p>
        </p:txBody>
      </p:sp>
    </p:spTree>
  </p:cSld>
  <p:clrMapOvr>
    <a:masterClrMapping/>
  </p:clrMapOvr>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6667F025-D2BA-43C6-B3DB-A94F81453602}" type="slidenum">
              <a:rPr lang="en-US" smtClean="0"/>
              <a:pPr>
                <a:defRPr/>
              </a:pPr>
              <a:t>70</a:t>
            </a:fld>
            <a:endParaRPr lang="en-US"/>
          </a:p>
        </p:txBody>
      </p:sp>
      <p:sp>
        <p:nvSpPr>
          <p:cNvPr id="7" name="TextBox 6"/>
          <p:cNvSpPr txBox="1"/>
          <p:nvPr/>
        </p:nvSpPr>
        <p:spPr>
          <a:xfrm>
            <a:off x="1342697" y="304800"/>
            <a:ext cx="6356548" cy="769441"/>
          </a:xfrm>
          <a:prstGeom prst="rect">
            <a:avLst/>
          </a:prstGeom>
          <a:noFill/>
        </p:spPr>
        <p:txBody>
          <a:bodyPr wrap="none" rtlCol="0">
            <a:spAutoFit/>
          </a:bodyPr>
          <a:lstStyle/>
          <a:p>
            <a:r>
              <a:rPr lang="en-US" sz="4400" dirty="0" smtClean="0">
                <a:solidFill>
                  <a:srgbClr val="FF0000"/>
                </a:solidFill>
              </a:rPr>
              <a:t>About Human Trafficking</a:t>
            </a:r>
            <a:endParaRPr lang="en-US" sz="4400" dirty="0">
              <a:solidFill>
                <a:srgbClr val="FF0000"/>
              </a:solidFill>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42697" y="1905000"/>
            <a:ext cx="6436272" cy="4505390"/>
          </a:xfrm>
          <a:prstGeom prst="rect">
            <a:avLst/>
          </a:prstGeom>
        </p:spPr>
      </p:pic>
      <p:sp>
        <p:nvSpPr>
          <p:cNvPr id="4" name="TextBox 3"/>
          <p:cNvSpPr txBox="1"/>
          <p:nvPr/>
        </p:nvSpPr>
        <p:spPr>
          <a:xfrm>
            <a:off x="5138503" y="6504434"/>
            <a:ext cx="2640466" cy="246221"/>
          </a:xfrm>
          <a:prstGeom prst="rect">
            <a:avLst/>
          </a:prstGeom>
          <a:noFill/>
        </p:spPr>
        <p:txBody>
          <a:bodyPr wrap="none" rtlCol="0">
            <a:spAutoFit/>
          </a:bodyPr>
          <a:lstStyle/>
          <a:p>
            <a:r>
              <a:rPr lang="en-US" sz="1000" dirty="0" smtClean="0"/>
              <a:t>Florida Coalition Against Human Trafficking</a:t>
            </a:r>
            <a:endParaRPr lang="en-US" sz="1000" dirty="0"/>
          </a:p>
        </p:txBody>
      </p:sp>
    </p:spTree>
  </p:cSld>
  <p:clrMapOvr>
    <a:masterClrMapping/>
  </p:clrMapOvr>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02" name="Picture 2" descr="http://3.bp.blogspot.com/_NaPs1oGHTx8/RwZYeGXCiCI/AAAAAAAAABU/6eXiv3ZvQmw/s400/live-show+pic.jpg"/>
          <p:cNvPicPr>
            <a:picLocks noChangeAspect="1" noChangeArrowheads="1"/>
          </p:cNvPicPr>
          <p:nvPr/>
        </p:nvPicPr>
        <p:blipFill>
          <a:blip r:embed="rId2" cstate="screen"/>
          <a:srcRect/>
          <a:stretch>
            <a:fillRect/>
          </a:stretch>
        </p:blipFill>
        <p:spPr bwMode="auto">
          <a:xfrm>
            <a:off x="1219200" y="1447800"/>
            <a:ext cx="6705600" cy="4693920"/>
          </a:xfrm>
          <a:prstGeom prst="rect">
            <a:avLst/>
          </a:prstGeom>
          <a:noFill/>
        </p:spPr>
      </p:pic>
      <p:sp>
        <p:nvSpPr>
          <p:cNvPr id="3" name="TextBox 2"/>
          <p:cNvSpPr txBox="1"/>
          <p:nvPr/>
        </p:nvSpPr>
        <p:spPr>
          <a:xfrm>
            <a:off x="381000" y="304800"/>
            <a:ext cx="8005268" cy="461665"/>
          </a:xfrm>
          <a:prstGeom prst="rect">
            <a:avLst/>
          </a:prstGeom>
          <a:noFill/>
        </p:spPr>
        <p:txBody>
          <a:bodyPr wrap="none" rtlCol="0">
            <a:spAutoFit/>
          </a:bodyPr>
          <a:lstStyle/>
          <a:p>
            <a:r>
              <a:rPr lang="en-US" sz="2400" dirty="0" smtClean="0"/>
              <a:t>Florida Coalition Against Human Trafficking Ad Campaign</a:t>
            </a:r>
            <a:endParaRPr lang="en-US" sz="2400" dirty="0"/>
          </a:p>
        </p:txBody>
      </p:sp>
    </p:spTree>
  </p:cSld>
  <p:clrMapOvr>
    <a:masterClrMapping/>
  </p:clrMapOvr>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A855826E-CF11-4C09-8C62-7B6851EE3D96}" type="slidenum">
              <a:rPr lang="en-US" smtClean="0"/>
              <a:pPr>
                <a:defRPr/>
              </a:pPr>
              <a:t>72</a:t>
            </a:fld>
            <a:endParaRPr lang="en-US"/>
          </a:p>
        </p:txBody>
      </p:sp>
      <p:sp>
        <p:nvSpPr>
          <p:cNvPr id="5" name="Rectangle 4"/>
          <p:cNvSpPr/>
          <p:nvPr/>
        </p:nvSpPr>
        <p:spPr>
          <a:xfrm>
            <a:off x="0" y="0"/>
            <a:ext cx="8153400" cy="3416320"/>
          </a:xfrm>
          <a:prstGeom prst="rect">
            <a:avLst/>
          </a:prstGeom>
        </p:spPr>
        <p:txBody>
          <a:bodyPr wrap="square">
            <a:spAutoFit/>
          </a:bodyPr>
          <a:lstStyle/>
          <a:p>
            <a:r>
              <a:rPr lang="en-US" sz="3600" i="1" dirty="0"/>
              <a:t>According to </a:t>
            </a:r>
            <a:r>
              <a:rPr lang="en-US" sz="3600" i="1" dirty="0" smtClean="0"/>
              <a:t>Runawayteens.org, “One in seven </a:t>
            </a:r>
            <a:r>
              <a:rPr lang="en-US" sz="3600" i="1" dirty="0"/>
              <a:t>kids between the ages of 10 and 18 will run away at </a:t>
            </a:r>
            <a:r>
              <a:rPr lang="en-US" sz="3600" i="1" dirty="0" smtClean="0"/>
              <a:t>some point</a:t>
            </a:r>
            <a:r>
              <a:rPr lang="en-US" sz="3600" i="1" dirty="0"/>
              <a:t>. There are </a:t>
            </a:r>
            <a:r>
              <a:rPr lang="en-US" sz="3600" i="1" dirty="0" smtClean="0"/>
              <a:t>1 to </a:t>
            </a:r>
            <a:r>
              <a:rPr lang="en-US" sz="3600" i="1" dirty="0"/>
              <a:t>3 million runaway and homeless </a:t>
            </a:r>
            <a:r>
              <a:rPr lang="en-US" sz="3600" i="1" dirty="0" smtClean="0"/>
              <a:t>kids living </a:t>
            </a:r>
            <a:r>
              <a:rPr lang="en-US" sz="3600" i="1" dirty="0"/>
              <a:t>on the streets in the United States."</a:t>
            </a:r>
            <a:endParaRPr lang="en-US" sz="3600" dirty="0"/>
          </a:p>
        </p:txBody>
      </p:sp>
      <p:pic>
        <p:nvPicPr>
          <p:cNvPr id="147458" name="Picture 2" descr="http://gothamist.com/attachments/jen/2007_10_homeless.jpg"/>
          <p:cNvPicPr>
            <a:picLocks noChangeAspect="1" noChangeArrowheads="1"/>
          </p:cNvPicPr>
          <p:nvPr/>
        </p:nvPicPr>
        <p:blipFill>
          <a:blip r:embed="rId2" cstate="screen"/>
          <a:srcRect/>
          <a:stretch>
            <a:fillRect/>
          </a:stretch>
        </p:blipFill>
        <p:spPr bwMode="auto">
          <a:xfrm>
            <a:off x="3029607" y="3508285"/>
            <a:ext cx="5715000" cy="3276600"/>
          </a:xfrm>
          <a:prstGeom prst="rect">
            <a:avLst/>
          </a:prstGeom>
          <a:noFill/>
        </p:spPr>
      </p:pic>
    </p:spTree>
  </p:cSld>
  <p:clrMapOvr>
    <a:masterClrMapping/>
  </p:clrMapOvr>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A855826E-CF11-4C09-8C62-7B6851EE3D96}" type="slidenum">
              <a:rPr lang="en-US" smtClean="0"/>
              <a:pPr>
                <a:defRPr/>
              </a:pPr>
              <a:t>73</a:t>
            </a:fld>
            <a:endParaRPr lang="en-US"/>
          </a:p>
        </p:txBody>
      </p:sp>
      <p:sp>
        <p:nvSpPr>
          <p:cNvPr id="5" name="TextBox 4"/>
          <p:cNvSpPr txBox="1"/>
          <p:nvPr/>
        </p:nvSpPr>
        <p:spPr>
          <a:xfrm>
            <a:off x="77094" y="228600"/>
            <a:ext cx="9066906" cy="2800767"/>
          </a:xfrm>
          <a:prstGeom prst="rect">
            <a:avLst/>
          </a:prstGeom>
          <a:noFill/>
        </p:spPr>
        <p:txBody>
          <a:bodyPr wrap="none" rtlCol="0">
            <a:spAutoFit/>
          </a:bodyPr>
          <a:lstStyle/>
          <a:p>
            <a:r>
              <a:rPr lang="en-US" sz="4400" dirty="0" smtClean="0"/>
              <a:t>After a child in the United States </a:t>
            </a:r>
          </a:p>
          <a:p>
            <a:r>
              <a:rPr lang="en-US" sz="4400" dirty="0" smtClean="0"/>
              <a:t>runs away from home, the average </a:t>
            </a:r>
          </a:p>
          <a:p>
            <a:r>
              <a:rPr lang="en-US" sz="4400" dirty="0" smtClean="0"/>
              <a:t>amount of time before she/he is </a:t>
            </a:r>
          </a:p>
          <a:p>
            <a:r>
              <a:rPr lang="en-US" sz="4400" dirty="0" smtClean="0"/>
              <a:t>spotted by a child trafficker is...</a:t>
            </a:r>
          </a:p>
        </p:txBody>
      </p:sp>
      <p:pic>
        <p:nvPicPr>
          <p:cNvPr id="130050" name="Picture 2" descr="http://img.thesun.co.uk/multimedia/archive/00930/kid-280_930268a.jpg"/>
          <p:cNvPicPr>
            <a:picLocks noChangeAspect="1" noChangeArrowheads="1"/>
          </p:cNvPicPr>
          <p:nvPr/>
        </p:nvPicPr>
        <p:blipFill>
          <a:blip r:embed="rId2" cstate="screen"/>
          <a:srcRect/>
          <a:stretch>
            <a:fillRect/>
          </a:stretch>
        </p:blipFill>
        <p:spPr bwMode="auto">
          <a:xfrm>
            <a:off x="838200" y="3429000"/>
            <a:ext cx="2297722" cy="3200400"/>
          </a:xfrm>
          <a:prstGeom prst="rect">
            <a:avLst/>
          </a:prstGeom>
          <a:noFill/>
        </p:spPr>
      </p:pic>
      <p:pic>
        <p:nvPicPr>
          <p:cNvPr id="130052" name="Picture 4" descr="http://ts2.mm.bing.net/images/thumbnail.aspx?q=994121561245&amp;id=30c4637bfb67ab6f9f20e73bb5f48f98&amp;url=http%3a%2f%2ffromtvtoreality.files.wordpress.com%2f2010%2f11%2fteenage-runaway1.jpg"/>
          <p:cNvPicPr>
            <a:picLocks noChangeAspect="1" noChangeArrowheads="1"/>
          </p:cNvPicPr>
          <p:nvPr/>
        </p:nvPicPr>
        <p:blipFill>
          <a:blip r:embed="rId3" cstate="screen"/>
          <a:srcRect/>
          <a:stretch>
            <a:fillRect/>
          </a:stretch>
        </p:blipFill>
        <p:spPr bwMode="auto">
          <a:xfrm>
            <a:off x="3657600" y="3429000"/>
            <a:ext cx="4800600" cy="1456184"/>
          </a:xfrm>
          <a:prstGeom prst="rect">
            <a:avLst/>
          </a:prstGeom>
          <a:noFill/>
        </p:spPr>
      </p:pic>
      <p:pic>
        <p:nvPicPr>
          <p:cNvPr id="130054" name="Picture 6" descr="http://ts3.mm.bing.net/images/thumbnail.aspx?q=994302500670&amp;id=65b98b3de468dd4eb3de69f6657d7a81&amp;url=http%3a%2f%2fnursinglink.monster.com%2fnfs%2fnursinglink%2fattachment_images%2f0011%2f9207%2fRunawayGirl_crop380w.jpg%3f1251501954"/>
          <p:cNvPicPr>
            <a:picLocks noChangeAspect="1" noChangeArrowheads="1"/>
          </p:cNvPicPr>
          <p:nvPr/>
        </p:nvPicPr>
        <p:blipFill>
          <a:blip r:embed="rId4" cstate="screen"/>
          <a:srcRect/>
          <a:stretch>
            <a:fillRect/>
          </a:stretch>
        </p:blipFill>
        <p:spPr bwMode="auto">
          <a:xfrm>
            <a:off x="3352800" y="4571999"/>
            <a:ext cx="3124200" cy="2049475"/>
          </a:xfrm>
          <a:prstGeom prst="rect">
            <a:avLst/>
          </a:prstGeom>
          <a:noFill/>
        </p:spPr>
      </p:pic>
    </p:spTree>
  </p:cSld>
  <p:clrMapOvr>
    <a:masterClrMapping/>
  </p:clrMapOvr>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6667F025-D2BA-43C6-B3DB-A94F81453602}" type="slidenum">
              <a:rPr lang="en-US" smtClean="0"/>
              <a:pPr>
                <a:defRPr/>
              </a:pPr>
              <a:t>74</a:t>
            </a:fld>
            <a:endParaRPr lang="en-US"/>
          </a:p>
        </p:txBody>
      </p:sp>
      <p:sp>
        <p:nvSpPr>
          <p:cNvPr id="3" name="TextBox 2"/>
          <p:cNvSpPr txBox="1"/>
          <p:nvPr/>
        </p:nvSpPr>
        <p:spPr>
          <a:xfrm>
            <a:off x="1143000" y="304800"/>
            <a:ext cx="6955750" cy="1569660"/>
          </a:xfrm>
          <a:prstGeom prst="rect">
            <a:avLst/>
          </a:prstGeom>
          <a:noFill/>
        </p:spPr>
        <p:txBody>
          <a:bodyPr wrap="none" rtlCol="0">
            <a:spAutoFit/>
          </a:bodyPr>
          <a:lstStyle/>
          <a:p>
            <a:r>
              <a:rPr lang="en-US" sz="9600" b="1" dirty="0" smtClean="0">
                <a:solidFill>
                  <a:srgbClr val="FF0000"/>
                </a:solidFill>
              </a:rPr>
              <a:t>…38 hours!</a:t>
            </a:r>
            <a:endParaRPr lang="en-US" sz="9600" b="1" dirty="0">
              <a:solidFill>
                <a:srgbClr val="FF0000"/>
              </a:solidFill>
            </a:endParaRPr>
          </a:p>
        </p:txBody>
      </p:sp>
      <p:pic>
        <p:nvPicPr>
          <p:cNvPr id="129026" name="Picture 2" descr="http://ts4.mm.bing.net/images/thumbnail.aspx?q=994810400131&amp;id=d4c3cbf54a522654fd946580decdf33c&amp;url=http%3a%2f%2fcf.ltkcdn.net%2fteens%2fimages%2fstd%2f68565-418x287-Teenrunaway.jpg"/>
          <p:cNvPicPr>
            <a:picLocks noChangeAspect="1" noChangeArrowheads="1"/>
          </p:cNvPicPr>
          <p:nvPr/>
        </p:nvPicPr>
        <p:blipFill>
          <a:blip r:embed="rId2" cstate="screen"/>
          <a:srcRect/>
          <a:stretch>
            <a:fillRect/>
          </a:stretch>
        </p:blipFill>
        <p:spPr bwMode="auto">
          <a:xfrm>
            <a:off x="5410200" y="2438400"/>
            <a:ext cx="3454400" cy="2362200"/>
          </a:xfrm>
          <a:prstGeom prst="rect">
            <a:avLst/>
          </a:prstGeom>
          <a:noFill/>
        </p:spPr>
      </p:pic>
      <p:pic>
        <p:nvPicPr>
          <p:cNvPr id="129030" name="Picture 6" descr="http://i.acdn.us/image/A1304/1304156/300_1304156.jpg"/>
          <p:cNvPicPr>
            <a:picLocks noChangeAspect="1" noChangeArrowheads="1"/>
          </p:cNvPicPr>
          <p:nvPr/>
        </p:nvPicPr>
        <p:blipFill>
          <a:blip r:embed="rId3" cstate="screen"/>
          <a:srcRect/>
          <a:stretch>
            <a:fillRect/>
          </a:stretch>
        </p:blipFill>
        <p:spPr bwMode="auto">
          <a:xfrm>
            <a:off x="457200" y="2438400"/>
            <a:ext cx="2857500" cy="3962401"/>
          </a:xfrm>
          <a:prstGeom prst="rect">
            <a:avLst/>
          </a:prstGeom>
          <a:noFill/>
        </p:spPr>
      </p:pic>
      <p:pic>
        <p:nvPicPr>
          <p:cNvPr id="129032" name="Picture 8" descr="http://ts3.mm.bing.net/images/thumbnail.aspx?q=1131312972414&amp;id=0570a95b0e69e500d8dbd18c95bb6f42&amp;url=http%3a%2f%2fwww.examiner.com%2fimages%2fblog%2freplicate%2fEXID44156%2fimages%2fhomeless_teen(1).jpg"/>
          <p:cNvPicPr>
            <a:picLocks noChangeAspect="1" noChangeArrowheads="1"/>
          </p:cNvPicPr>
          <p:nvPr/>
        </p:nvPicPr>
        <p:blipFill>
          <a:blip r:embed="rId4" cstate="screen"/>
          <a:srcRect/>
          <a:stretch>
            <a:fillRect/>
          </a:stretch>
        </p:blipFill>
        <p:spPr bwMode="auto">
          <a:xfrm>
            <a:off x="3657600" y="3200400"/>
            <a:ext cx="2978644" cy="2590800"/>
          </a:xfrm>
          <a:prstGeom prst="rect">
            <a:avLst/>
          </a:prstGeom>
          <a:noFill/>
        </p:spPr>
      </p:pic>
    </p:spTree>
  </p:cSld>
  <p:clrMapOvr>
    <a:masterClrMapping/>
  </p:clrMapOvr>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914400" y="457200"/>
            <a:ext cx="7543800" cy="1431925"/>
          </a:xfrm>
        </p:spPr>
        <p:txBody>
          <a:bodyPr/>
          <a:lstStyle/>
          <a:p>
            <a:pPr eaLnBrk="1" hangingPunct="1"/>
            <a:r>
              <a:rPr lang="en-US" sz="4000" smtClean="0"/>
              <a:t>How do so many American children become victims?</a:t>
            </a:r>
            <a:br>
              <a:rPr lang="en-US" sz="4000" smtClean="0"/>
            </a:br>
            <a:endParaRPr lang="en-US" sz="4000" smtClean="0"/>
          </a:p>
        </p:txBody>
      </p:sp>
      <p:sp>
        <p:nvSpPr>
          <p:cNvPr id="113667" name="Rectangle 3"/>
          <p:cNvSpPr>
            <a:spLocks noGrp="1" noChangeArrowheads="1"/>
          </p:cNvSpPr>
          <p:nvPr>
            <p:ph type="body" idx="1"/>
          </p:nvPr>
        </p:nvSpPr>
        <p:spPr>
          <a:xfrm>
            <a:off x="0" y="1828800"/>
            <a:ext cx="5638800" cy="4114800"/>
          </a:xfrm>
        </p:spPr>
        <p:txBody>
          <a:bodyPr/>
          <a:lstStyle/>
          <a:p>
            <a:pPr eaLnBrk="1" hangingPunct="1"/>
            <a:r>
              <a:rPr lang="en-US" smtClean="0"/>
              <a:t>American children are easy targets for sex traffickers. </a:t>
            </a:r>
          </a:p>
          <a:p>
            <a:pPr eaLnBrk="1" hangingPunct="1"/>
            <a:r>
              <a:rPr lang="en-US" smtClean="0"/>
              <a:t>The vulnerability is the child’s </a:t>
            </a:r>
            <a:r>
              <a:rPr lang="en-US" i="1" smtClean="0"/>
              <a:t>age</a:t>
            </a:r>
            <a:r>
              <a:rPr lang="en-US" smtClean="0"/>
              <a:t>. </a:t>
            </a:r>
          </a:p>
          <a:p>
            <a:pPr eaLnBrk="1" hangingPunct="1"/>
            <a:r>
              <a:rPr lang="en-US" smtClean="0"/>
              <a:t>Traffickers target locations                                that commonly attract  youth like schools, malls, parks, even shelters and group homes—AND the Internet!</a:t>
            </a:r>
          </a:p>
          <a:p>
            <a:pPr eaLnBrk="1" hangingPunct="1">
              <a:buFont typeface="Wingdings" pitchFamily="2" charset="2"/>
              <a:buNone/>
            </a:pPr>
            <a:endParaRPr lang="en-US" smtClean="0"/>
          </a:p>
          <a:p>
            <a:pPr eaLnBrk="1" hangingPunct="1">
              <a:buFont typeface="Wingdings" pitchFamily="2" charset="2"/>
              <a:buNone/>
            </a:pPr>
            <a:endParaRPr lang="en-US" smtClean="0"/>
          </a:p>
        </p:txBody>
      </p:sp>
      <p:pic>
        <p:nvPicPr>
          <p:cNvPr id="30724" name="Picture 4"/>
          <p:cNvPicPr>
            <a:picLocks noChangeAspect="1" noChangeArrowheads="1"/>
          </p:cNvPicPr>
          <p:nvPr/>
        </p:nvPicPr>
        <p:blipFill>
          <a:blip r:embed="rId3" cstate="screen"/>
          <a:srcRect/>
          <a:stretch>
            <a:fillRect/>
          </a:stretch>
        </p:blipFill>
        <p:spPr bwMode="auto">
          <a:xfrm>
            <a:off x="7905750" y="6280150"/>
            <a:ext cx="1238250" cy="577850"/>
          </a:xfrm>
          <a:prstGeom prst="rect">
            <a:avLst/>
          </a:prstGeom>
          <a:noFill/>
          <a:ln w="9525">
            <a:noFill/>
            <a:miter lim="800000"/>
            <a:headEnd/>
            <a:tailEnd/>
          </a:ln>
        </p:spPr>
      </p:pic>
      <p:pic>
        <p:nvPicPr>
          <p:cNvPr id="30725" name="Picture 6" descr="j0402597"/>
          <p:cNvPicPr>
            <a:picLocks noChangeAspect="1" noChangeArrowheads="1"/>
          </p:cNvPicPr>
          <p:nvPr/>
        </p:nvPicPr>
        <p:blipFill>
          <a:blip r:embed="rId4" cstate="screen"/>
          <a:srcRect/>
          <a:stretch>
            <a:fillRect/>
          </a:stretch>
        </p:blipFill>
        <p:spPr bwMode="auto">
          <a:xfrm>
            <a:off x="5715000" y="1676400"/>
            <a:ext cx="3230563" cy="4038600"/>
          </a:xfrm>
          <a:prstGeom prst="rect">
            <a:avLst/>
          </a:prstGeom>
          <a:noFill/>
          <a:ln w="9525">
            <a:noFill/>
            <a:miter lim="800000"/>
            <a:headEnd/>
            <a:tailEnd/>
          </a:ln>
        </p:spPr>
      </p:pic>
      <p:sp>
        <p:nvSpPr>
          <p:cNvPr id="30726" name="Slide Number Placeholder 5"/>
          <p:cNvSpPr>
            <a:spLocks noGrp="1"/>
          </p:cNvSpPr>
          <p:nvPr>
            <p:ph type="sldNum" sz="quarter" idx="12"/>
          </p:nvPr>
        </p:nvSpPr>
        <p:spPr>
          <a:noFill/>
        </p:spPr>
        <p:txBody>
          <a:bodyPr/>
          <a:lstStyle/>
          <a:p>
            <a:fld id="{D34BDBC7-2D49-47D2-856D-57FFA79A6D72}" type="slidenum">
              <a:rPr lang="en-US" smtClean="0"/>
              <a:pPr/>
              <a:t>75</a:t>
            </a:fld>
            <a:endParaRPr lang="en-US" smtClean="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366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366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366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A855826E-CF11-4C09-8C62-7B6851EE3D96}" type="slidenum">
              <a:rPr lang="en-US" smtClean="0"/>
              <a:pPr>
                <a:defRPr/>
              </a:pPr>
              <a:t>76</a:t>
            </a:fld>
            <a:endParaRPr lang="en-US"/>
          </a:p>
        </p:txBody>
      </p:sp>
      <p:pic>
        <p:nvPicPr>
          <p:cNvPr id="256002" name="Picture 2" descr="http://www.ungift.org/images/ungift/stories/2010/worldcupSA.JPG"/>
          <p:cNvPicPr>
            <a:picLocks noChangeAspect="1" noChangeArrowheads="1"/>
          </p:cNvPicPr>
          <p:nvPr/>
        </p:nvPicPr>
        <p:blipFill>
          <a:blip r:embed="rId2" cstate="screen"/>
          <a:srcRect/>
          <a:stretch>
            <a:fillRect/>
          </a:stretch>
        </p:blipFill>
        <p:spPr bwMode="auto">
          <a:xfrm>
            <a:off x="838200" y="0"/>
            <a:ext cx="7345456" cy="6858000"/>
          </a:xfrm>
          <a:prstGeom prst="rect">
            <a:avLst/>
          </a:prstGeom>
          <a:noFill/>
        </p:spPr>
      </p:pic>
    </p:spTree>
  </p:cSld>
  <p:clrMapOvr>
    <a:masterClrMapping/>
  </p:clrMapOvr>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6667F025-D2BA-43C6-B3DB-A94F81453602}" type="slidenum">
              <a:rPr lang="en-US" smtClean="0"/>
              <a:pPr>
                <a:defRPr/>
              </a:pPr>
              <a:t>77</a:t>
            </a:fld>
            <a:endParaRPr lang="en-US"/>
          </a:p>
        </p:txBody>
      </p:sp>
      <p:pic>
        <p:nvPicPr>
          <p:cNvPr id="3" name="Picture 2" descr="http://cjaye57.files.wordpress.com/2009/11/trafficking_facts_06.jpg"/>
          <p:cNvPicPr>
            <a:picLocks noChangeAspect="1" noChangeArrowheads="1"/>
          </p:cNvPicPr>
          <p:nvPr/>
        </p:nvPicPr>
        <p:blipFill>
          <a:blip r:embed="rId2" cstate="screen"/>
          <a:srcRect/>
          <a:stretch>
            <a:fillRect/>
          </a:stretch>
        </p:blipFill>
        <p:spPr bwMode="auto">
          <a:xfrm>
            <a:off x="2895600" y="373505"/>
            <a:ext cx="3733800" cy="5974080"/>
          </a:xfrm>
          <a:prstGeom prst="rect">
            <a:avLst/>
          </a:prstGeom>
          <a:noFill/>
        </p:spPr>
      </p:pic>
    </p:spTree>
    <p:extLst>
      <p:ext uri="{BB962C8B-B14F-4D97-AF65-F5344CB8AC3E}">
        <p14:creationId xmlns:p14="http://schemas.microsoft.com/office/powerpoint/2010/main" val="2563666068"/>
      </p:ext>
    </p:extLst>
  </p:cSld>
  <p:clrMapOvr>
    <a:masterClrMapping/>
  </p:clrMapOvr>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1138" name="Picture 2" descr="http://sites.google.com/a/stopmodernslavery.org/sms-common/sms-document-library/DCWalk_Flyer_1.jpg"/>
          <p:cNvPicPr>
            <a:picLocks noChangeAspect="1" noChangeArrowheads="1"/>
          </p:cNvPicPr>
          <p:nvPr/>
        </p:nvPicPr>
        <p:blipFill>
          <a:blip r:embed="rId2" cstate="screen"/>
          <a:srcRect/>
          <a:stretch>
            <a:fillRect/>
          </a:stretch>
        </p:blipFill>
        <p:spPr bwMode="auto">
          <a:xfrm>
            <a:off x="2057400" y="0"/>
            <a:ext cx="5214143" cy="6747715"/>
          </a:xfrm>
          <a:prstGeom prst="rect">
            <a:avLst/>
          </a:prstGeom>
          <a:noFill/>
        </p:spPr>
      </p:pic>
    </p:spTree>
  </p:cSld>
  <p:clrMapOvr>
    <a:masterClrMapping/>
  </p:clrMapOvr>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A855826E-CF11-4C09-8C62-7B6851EE3D96}" type="slidenum">
              <a:rPr lang="en-US" smtClean="0"/>
              <a:pPr>
                <a:defRPr/>
              </a:pPr>
              <a:t>79</a:t>
            </a:fld>
            <a:endParaRPr lang="en-US"/>
          </a:p>
        </p:txBody>
      </p:sp>
      <p:pic>
        <p:nvPicPr>
          <p:cNvPr id="144386" name="Picture 2" descr="http://www.citizensforahaileyalert.org/resources/Reward%20poster.jpg"/>
          <p:cNvPicPr>
            <a:picLocks noChangeAspect="1" noChangeArrowheads="1"/>
          </p:cNvPicPr>
          <p:nvPr/>
        </p:nvPicPr>
        <p:blipFill>
          <a:blip r:embed="rId2" cstate="screen"/>
          <a:srcRect/>
          <a:stretch>
            <a:fillRect/>
          </a:stretch>
        </p:blipFill>
        <p:spPr bwMode="auto">
          <a:xfrm>
            <a:off x="3429000" y="0"/>
            <a:ext cx="5305425" cy="6858001"/>
          </a:xfrm>
          <a:prstGeom prst="rect">
            <a:avLst/>
          </a:prstGeom>
          <a:noFill/>
        </p:spPr>
      </p:pic>
      <p:sp>
        <p:nvSpPr>
          <p:cNvPr id="5" name="TextBox 4"/>
          <p:cNvSpPr txBox="1"/>
          <p:nvPr/>
        </p:nvSpPr>
        <p:spPr>
          <a:xfrm>
            <a:off x="152400" y="1828800"/>
            <a:ext cx="3640740" cy="1815882"/>
          </a:xfrm>
          <a:prstGeom prst="rect">
            <a:avLst/>
          </a:prstGeom>
          <a:noFill/>
        </p:spPr>
        <p:txBody>
          <a:bodyPr wrap="square" rtlCol="0">
            <a:spAutoFit/>
          </a:bodyPr>
          <a:lstStyle/>
          <a:p>
            <a:r>
              <a:rPr lang="en-US" sz="2800" b="1" dirty="0" smtClean="0">
                <a:solidFill>
                  <a:srgbClr val="FF0000"/>
                </a:solidFill>
              </a:rPr>
              <a:t>In the United States,</a:t>
            </a:r>
          </a:p>
          <a:p>
            <a:r>
              <a:rPr lang="en-US" sz="2800" b="1" dirty="0" smtClean="0">
                <a:solidFill>
                  <a:srgbClr val="FF0000"/>
                </a:solidFill>
              </a:rPr>
              <a:t>2300 people are</a:t>
            </a:r>
          </a:p>
          <a:p>
            <a:r>
              <a:rPr lang="en-US" sz="2800" b="1" dirty="0" smtClean="0">
                <a:solidFill>
                  <a:srgbClr val="FF0000"/>
                </a:solidFill>
              </a:rPr>
              <a:t>missing each and </a:t>
            </a:r>
            <a:br>
              <a:rPr lang="en-US" sz="2800" b="1" dirty="0" smtClean="0">
                <a:solidFill>
                  <a:srgbClr val="FF0000"/>
                </a:solidFill>
              </a:rPr>
            </a:br>
            <a:r>
              <a:rPr lang="en-US" sz="2800" b="1" dirty="0" smtClean="0">
                <a:solidFill>
                  <a:srgbClr val="FF0000"/>
                </a:solidFill>
              </a:rPr>
              <a:t>every day.</a:t>
            </a:r>
            <a:endParaRPr lang="en-US" sz="2800" b="1" dirty="0">
              <a:solidFill>
                <a:srgbClr val="FF0000"/>
              </a:solidFill>
            </a:endParaRP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28600" y="228600"/>
            <a:ext cx="8686800" cy="2585323"/>
          </a:xfrm>
          <a:prstGeom prst="rect">
            <a:avLst/>
          </a:prstGeom>
          <a:noFill/>
        </p:spPr>
        <p:txBody>
          <a:bodyPr wrap="square" rtlCol="0">
            <a:spAutoFit/>
          </a:bodyPr>
          <a:lstStyle/>
          <a:p>
            <a:pPr algn="ctr"/>
            <a:r>
              <a:rPr lang="en-US" sz="5400" dirty="0" smtClean="0">
                <a:effectLst>
                  <a:outerShdw blurRad="38100" dist="38100" dir="2700000" algn="tl">
                    <a:srgbClr val="000000">
                      <a:alpha val="43137"/>
                    </a:srgbClr>
                  </a:outerShdw>
                </a:effectLst>
              </a:rPr>
              <a:t>Today, now, at this moment, there are 27 million slaves barely living in the world!</a:t>
            </a:r>
            <a:endParaRPr lang="en-US" sz="5400" dirty="0">
              <a:effectLst>
                <a:outerShdw blurRad="38100" dist="38100" dir="2700000" algn="tl">
                  <a:srgbClr val="000000">
                    <a:alpha val="43137"/>
                  </a:srgbClr>
                </a:outerShdw>
              </a:effectLst>
            </a:endParaRPr>
          </a:p>
        </p:txBody>
      </p:sp>
      <p:sp>
        <p:nvSpPr>
          <p:cNvPr id="5" name="TextBox 4"/>
          <p:cNvSpPr txBox="1"/>
          <p:nvPr/>
        </p:nvSpPr>
        <p:spPr>
          <a:xfrm>
            <a:off x="5105400" y="2667000"/>
            <a:ext cx="3783408" cy="430887"/>
          </a:xfrm>
          <a:prstGeom prst="rect">
            <a:avLst/>
          </a:prstGeom>
          <a:noFill/>
        </p:spPr>
        <p:txBody>
          <a:bodyPr wrap="none" rtlCol="0">
            <a:spAutoFit/>
          </a:bodyPr>
          <a:lstStyle/>
          <a:p>
            <a:r>
              <a:rPr lang="en-US" sz="1050" dirty="0" smtClean="0"/>
              <a:t>Kevin Bales, President, Free the Slaves, Inc</a:t>
            </a:r>
            <a:r>
              <a:rPr lang="en-US" sz="1100" dirty="0" smtClean="0"/>
              <a:t>.</a:t>
            </a:r>
            <a:br>
              <a:rPr lang="en-US" sz="1100" dirty="0" smtClean="0"/>
            </a:br>
            <a:r>
              <a:rPr lang="en-US" sz="1100" dirty="0" smtClean="0"/>
              <a:t>“Modern Slavery, The Secret World of 27 Million People”</a:t>
            </a:r>
            <a:endParaRPr lang="en-US" sz="1100" dirty="0"/>
          </a:p>
        </p:txBody>
      </p:sp>
      <p:pic>
        <p:nvPicPr>
          <p:cNvPr id="6" name="Picture 5" descr="boy_carrying_water_by_henri_ismail.jpg"/>
          <p:cNvPicPr>
            <a:picLocks noChangeAspect="1"/>
          </p:cNvPicPr>
          <p:nvPr/>
        </p:nvPicPr>
        <p:blipFill>
          <a:blip r:embed="rId2" cstate="screen"/>
          <a:stretch>
            <a:fillRect/>
          </a:stretch>
        </p:blipFill>
        <p:spPr>
          <a:xfrm>
            <a:off x="2438400" y="3352800"/>
            <a:ext cx="4419600" cy="2950083"/>
          </a:xfrm>
          <a:prstGeom prst="rect">
            <a:avLst/>
          </a:prstGeom>
        </p:spPr>
      </p:pic>
      <p:sp>
        <p:nvSpPr>
          <p:cNvPr id="7" name="TextBox 6"/>
          <p:cNvSpPr txBox="1"/>
          <p:nvPr/>
        </p:nvSpPr>
        <p:spPr>
          <a:xfrm>
            <a:off x="4343400" y="6400800"/>
            <a:ext cx="2667000" cy="261610"/>
          </a:xfrm>
          <a:prstGeom prst="rect">
            <a:avLst/>
          </a:prstGeom>
          <a:noFill/>
        </p:spPr>
        <p:txBody>
          <a:bodyPr wrap="square" rtlCol="0">
            <a:spAutoFit/>
          </a:bodyPr>
          <a:lstStyle/>
          <a:p>
            <a:r>
              <a:rPr lang="en-US" sz="1050" dirty="0" smtClean="0"/>
              <a:t>Photo by Henri Ismail - World Press.com</a:t>
            </a:r>
            <a:endParaRPr lang="en-US" sz="1050" dirty="0"/>
          </a:p>
        </p:txBody>
      </p:sp>
    </p:spTree>
  </p:cSld>
  <p:clrMapOvr>
    <a:masterClrMapping/>
  </p:clrMapOvr>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6667F025-D2BA-43C6-B3DB-A94F81453602}" type="slidenum">
              <a:rPr lang="en-US" smtClean="0"/>
              <a:pPr>
                <a:defRPr/>
              </a:pPr>
              <a:t>80</a:t>
            </a:fld>
            <a:endParaRPr lang="en-US"/>
          </a:p>
        </p:txBody>
      </p:sp>
      <p:pic>
        <p:nvPicPr>
          <p:cNvPr id="254978" name="Picture 2" descr="http://cjaye57.files.wordpress.com/2010/01/jennifer-kesse-poster.jpg"/>
          <p:cNvPicPr>
            <a:picLocks noChangeAspect="1" noChangeArrowheads="1"/>
          </p:cNvPicPr>
          <p:nvPr/>
        </p:nvPicPr>
        <p:blipFill>
          <a:blip r:embed="rId2" cstate="screen"/>
          <a:srcRect/>
          <a:stretch>
            <a:fillRect/>
          </a:stretch>
        </p:blipFill>
        <p:spPr bwMode="auto">
          <a:xfrm>
            <a:off x="2209800" y="0"/>
            <a:ext cx="5257800" cy="6867485"/>
          </a:xfrm>
          <a:prstGeom prst="rect">
            <a:avLst/>
          </a:prstGeom>
          <a:noFill/>
        </p:spPr>
      </p:pic>
    </p:spTree>
  </p:cSld>
  <p:clrMapOvr>
    <a:masterClrMapping/>
  </p:clrMapOvr>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6667F025-D2BA-43C6-B3DB-A94F81453602}" type="slidenum">
              <a:rPr lang="en-US" smtClean="0"/>
              <a:pPr>
                <a:defRPr/>
              </a:pPr>
              <a:t>81</a:t>
            </a:fld>
            <a:endParaRPr lang="en-US"/>
          </a:p>
        </p:txBody>
      </p:sp>
      <p:sp>
        <p:nvSpPr>
          <p:cNvPr id="3" name="Rectangle 2"/>
          <p:cNvSpPr/>
          <p:nvPr/>
        </p:nvSpPr>
        <p:spPr>
          <a:xfrm>
            <a:off x="990600" y="609600"/>
            <a:ext cx="7010400" cy="2123658"/>
          </a:xfrm>
          <a:prstGeom prst="rect">
            <a:avLst/>
          </a:prstGeom>
        </p:spPr>
        <p:txBody>
          <a:bodyPr wrap="square">
            <a:spAutoFit/>
          </a:bodyPr>
          <a:lstStyle/>
          <a:p>
            <a:pPr algn="ctr"/>
            <a:r>
              <a:rPr lang="en-US" sz="4400" b="1" dirty="0" smtClean="0">
                <a:solidFill>
                  <a:srgbClr val="FF0000"/>
                </a:solidFill>
              </a:rPr>
              <a:t>One of the biggest human trafficking events in the United States is …</a:t>
            </a:r>
            <a:endParaRPr lang="en-US" sz="4400" dirty="0">
              <a:solidFill>
                <a:srgbClr val="FF0000"/>
              </a:solidFill>
            </a:endParaRPr>
          </a:p>
        </p:txBody>
      </p:sp>
    </p:spTree>
  </p:cSld>
  <p:clrMapOvr>
    <a:masterClrMapping/>
  </p:clrMapOvr>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6667F025-D2BA-43C6-B3DB-A94F81453602}" type="slidenum">
              <a:rPr lang="en-US" smtClean="0"/>
              <a:pPr>
                <a:defRPr/>
              </a:pPr>
              <a:t>82</a:t>
            </a:fld>
            <a:endParaRPr lang="en-US"/>
          </a:p>
        </p:txBody>
      </p:sp>
      <p:pic>
        <p:nvPicPr>
          <p:cNvPr id="3" name="Picture 2" descr="3731_thumbzoom.jpg"/>
          <p:cNvPicPr>
            <a:picLocks noChangeAspect="1"/>
          </p:cNvPicPr>
          <p:nvPr/>
        </p:nvPicPr>
        <p:blipFill>
          <a:blip r:embed="rId2" cstate="screen"/>
          <a:stretch>
            <a:fillRect/>
          </a:stretch>
        </p:blipFill>
        <p:spPr>
          <a:xfrm>
            <a:off x="2190750" y="371475"/>
            <a:ext cx="4762500" cy="6115050"/>
          </a:xfrm>
          <a:prstGeom prst="rect">
            <a:avLst/>
          </a:prstGeom>
        </p:spPr>
      </p:pic>
    </p:spTree>
  </p:cSld>
  <p:clrMapOvr>
    <a:masterClrMapping/>
  </p:clrMapOvr>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6667F025-D2BA-43C6-B3DB-A94F81453602}" type="slidenum">
              <a:rPr lang="en-US" smtClean="0"/>
              <a:pPr>
                <a:defRPr/>
              </a:pPr>
              <a:t>83</a:t>
            </a:fld>
            <a:endParaRPr lang="en-US"/>
          </a:p>
        </p:txBody>
      </p:sp>
      <p:sp>
        <p:nvSpPr>
          <p:cNvPr id="5" name="Rectangle 4"/>
          <p:cNvSpPr/>
          <p:nvPr/>
        </p:nvSpPr>
        <p:spPr>
          <a:xfrm>
            <a:off x="304800" y="228600"/>
            <a:ext cx="8686800" cy="3970318"/>
          </a:xfrm>
          <a:prstGeom prst="rect">
            <a:avLst/>
          </a:prstGeom>
        </p:spPr>
        <p:txBody>
          <a:bodyPr wrap="square">
            <a:spAutoFit/>
          </a:bodyPr>
          <a:lstStyle/>
          <a:p>
            <a:r>
              <a:rPr lang="en-US" sz="3600" b="1" dirty="0" smtClean="0"/>
              <a:t>“While most of America is looking forward to watching to the showdown between the Green Bay Packers and the Pittsburgh Steelers, under-age girls are lured into the dangerous world of the multimillion dollar sex trade industry.”</a:t>
            </a:r>
            <a:endParaRPr lang="en-US" sz="3600" dirty="0"/>
          </a:p>
        </p:txBody>
      </p:sp>
      <p:sp>
        <p:nvSpPr>
          <p:cNvPr id="6" name="Rectangle 5"/>
          <p:cNvSpPr/>
          <p:nvPr/>
        </p:nvSpPr>
        <p:spPr>
          <a:xfrm>
            <a:off x="3810000" y="2667000"/>
            <a:ext cx="4572000" cy="646331"/>
          </a:xfrm>
          <a:prstGeom prst="rect">
            <a:avLst/>
          </a:prstGeom>
        </p:spPr>
        <p:txBody>
          <a:bodyPr>
            <a:spAutoFit/>
          </a:bodyPr>
          <a:lstStyle/>
          <a:p>
            <a:r>
              <a:rPr lang="en-US" b="1" dirty="0" smtClean="0"/>
              <a:t/>
            </a:r>
            <a:br>
              <a:rPr lang="en-US" b="1" dirty="0" smtClean="0"/>
            </a:br>
            <a:endParaRPr lang="en-US" b="1" dirty="0"/>
          </a:p>
        </p:txBody>
      </p:sp>
      <p:sp>
        <p:nvSpPr>
          <p:cNvPr id="7" name="Rectangle 6"/>
          <p:cNvSpPr/>
          <p:nvPr/>
        </p:nvSpPr>
        <p:spPr>
          <a:xfrm>
            <a:off x="4114800" y="5943600"/>
            <a:ext cx="4572000" cy="577081"/>
          </a:xfrm>
          <a:prstGeom prst="rect">
            <a:avLst/>
          </a:prstGeom>
        </p:spPr>
        <p:txBody>
          <a:bodyPr>
            <a:spAutoFit/>
          </a:bodyPr>
          <a:lstStyle/>
          <a:p>
            <a:r>
              <a:rPr lang="en-US" sz="1050" dirty="0" smtClean="0">
                <a:hlinkClick r:id="rId2" tooltip="A Celebration of Women"/>
              </a:rPr>
              <a:t>A Celebration of Women</a:t>
            </a:r>
            <a:endParaRPr lang="en-US" sz="1050" dirty="0" smtClean="0"/>
          </a:p>
          <a:p>
            <a:r>
              <a:rPr lang="en-US" sz="1050" dirty="0" smtClean="0"/>
              <a:t>World HUB @ Wheel of Women Leaders That Care</a:t>
            </a:r>
            <a:r>
              <a:rPr lang="en-US" sz="1050" b="1" dirty="0" smtClean="0"/>
              <a:t> </a:t>
            </a:r>
            <a:r>
              <a:rPr lang="en-US" sz="1050" dirty="0" smtClean="0"/>
              <a:t>ADELE BUTLER – Women of Spirit: Human Trafficking Feb. 3, 2011</a:t>
            </a:r>
            <a:endParaRPr lang="en-US" sz="1050" dirty="0"/>
          </a:p>
        </p:txBody>
      </p:sp>
    </p:spTree>
  </p:cSld>
  <p:clrMapOvr>
    <a:masterClrMapping/>
  </p:clrMapOvr>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6667F025-D2BA-43C6-B3DB-A94F81453602}" type="slidenum">
              <a:rPr lang="en-US" smtClean="0"/>
              <a:pPr>
                <a:defRPr/>
              </a:pPr>
              <a:t>84</a:t>
            </a:fld>
            <a:endParaRPr lang="en-US"/>
          </a:p>
        </p:txBody>
      </p:sp>
      <p:sp>
        <p:nvSpPr>
          <p:cNvPr id="3" name="Rectangle 2"/>
          <p:cNvSpPr/>
          <p:nvPr/>
        </p:nvSpPr>
        <p:spPr>
          <a:xfrm>
            <a:off x="457200" y="381000"/>
            <a:ext cx="8305800" cy="2308324"/>
          </a:xfrm>
          <a:prstGeom prst="rect">
            <a:avLst/>
          </a:prstGeom>
        </p:spPr>
        <p:txBody>
          <a:bodyPr wrap="square">
            <a:spAutoFit/>
          </a:bodyPr>
          <a:lstStyle/>
          <a:p>
            <a:r>
              <a:rPr lang="en-US" sz="3600" b="1" dirty="0" smtClean="0"/>
              <a:t>“…law enforcement agencies and advocacy groups rescued around 50 girls during the previous two Super Bowls.”</a:t>
            </a:r>
            <a:endParaRPr lang="en-US" sz="3600" dirty="0"/>
          </a:p>
        </p:txBody>
      </p:sp>
      <p:sp>
        <p:nvSpPr>
          <p:cNvPr id="4" name="Rectangle 3"/>
          <p:cNvSpPr/>
          <p:nvPr/>
        </p:nvSpPr>
        <p:spPr>
          <a:xfrm>
            <a:off x="228600" y="5638800"/>
            <a:ext cx="4572000" cy="553998"/>
          </a:xfrm>
          <a:prstGeom prst="rect">
            <a:avLst/>
          </a:prstGeom>
        </p:spPr>
        <p:txBody>
          <a:bodyPr>
            <a:spAutoFit/>
          </a:bodyPr>
          <a:lstStyle/>
          <a:p>
            <a:r>
              <a:rPr lang="en-US" sz="1000" dirty="0" smtClean="0">
                <a:hlinkClick r:id="rId2" tooltip="A Celebration of Women"/>
              </a:rPr>
              <a:t>A Celebration of Women</a:t>
            </a:r>
            <a:endParaRPr lang="en-US" sz="1000" dirty="0" smtClean="0"/>
          </a:p>
          <a:p>
            <a:r>
              <a:rPr lang="en-US" sz="1000" dirty="0" smtClean="0"/>
              <a:t>World HUB @ Wheel of Women Leaders That Care</a:t>
            </a:r>
            <a:r>
              <a:rPr lang="en-US" sz="1000" b="1" dirty="0" smtClean="0"/>
              <a:t> </a:t>
            </a:r>
            <a:r>
              <a:rPr lang="en-US" sz="1000" dirty="0" smtClean="0"/>
              <a:t>ADELE BUTLER – Women of Spirit: Human Trafficking Feb. 3, 2011</a:t>
            </a:r>
            <a:endParaRPr lang="en-US" sz="1000" dirty="0"/>
          </a:p>
        </p:txBody>
      </p:sp>
      <p:pic>
        <p:nvPicPr>
          <p:cNvPr id="6" name="Picture 5" descr="human-trafficking-girl.jpg"/>
          <p:cNvPicPr>
            <a:picLocks noChangeAspect="1"/>
          </p:cNvPicPr>
          <p:nvPr/>
        </p:nvPicPr>
        <p:blipFill>
          <a:blip r:embed="rId3" cstate="screen"/>
          <a:stretch>
            <a:fillRect/>
          </a:stretch>
        </p:blipFill>
        <p:spPr>
          <a:xfrm>
            <a:off x="304800" y="2743200"/>
            <a:ext cx="3835400" cy="2876550"/>
          </a:xfrm>
          <a:prstGeom prst="rect">
            <a:avLst/>
          </a:prstGeom>
        </p:spPr>
      </p:pic>
      <p:pic>
        <p:nvPicPr>
          <p:cNvPr id="207874" name="Picture 2" descr="Inland News Today"/>
          <p:cNvPicPr>
            <a:picLocks noChangeAspect="1" noChangeArrowheads="1"/>
          </p:cNvPicPr>
          <p:nvPr/>
        </p:nvPicPr>
        <p:blipFill>
          <a:blip r:embed="rId4" cstate="screen"/>
          <a:srcRect/>
          <a:stretch>
            <a:fillRect/>
          </a:stretch>
        </p:blipFill>
        <p:spPr bwMode="auto">
          <a:xfrm>
            <a:off x="7315200" y="5181600"/>
            <a:ext cx="1438275" cy="971550"/>
          </a:xfrm>
          <a:prstGeom prst="rect">
            <a:avLst/>
          </a:prstGeom>
          <a:noFill/>
        </p:spPr>
      </p:pic>
      <p:pic>
        <p:nvPicPr>
          <p:cNvPr id="207876" name="Picture 4" descr=" "/>
          <p:cNvPicPr>
            <a:picLocks noChangeAspect="1" noChangeArrowheads="1"/>
          </p:cNvPicPr>
          <p:nvPr/>
        </p:nvPicPr>
        <p:blipFill>
          <a:blip r:embed="rId5" cstate="screen"/>
          <a:srcRect/>
          <a:stretch>
            <a:fillRect/>
          </a:stretch>
        </p:blipFill>
        <p:spPr bwMode="auto">
          <a:xfrm>
            <a:off x="4648200" y="2209800"/>
            <a:ext cx="4038600" cy="2910168"/>
          </a:xfrm>
          <a:prstGeom prst="rect">
            <a:avLst/>
          </a:prstGeom>
          <a:noFill/>
        </p:spPr>
      </p:pic>
      <p:sp>
        <p:nvSpPr>
          <p:cNvPr id="9" name="Rectangle 8"/>
          <p:cNvSpPr/>
          <p:nvPr/>
        </p:nvSpPr>
        <p:spPr>
          <a:xfrm>
            <a:off x="5867400" y="5257800"/>
            <a:ext cx="1337226" cy="246221"/>
          </a:xfrm>
          <a:prstGeom prst="rect">
            <a:avLst/>
          </a:prstGeom>
        </p:spPr>
        <p:txBody>
          <a:bodyPr wrap="none">
            <a:spAutoFit/>
          </a:bodyPr>
          <a:lstStyle/>
          <a:p>
            <a:r>
              <a:rPr lang="en-US" sz="1000" dirty="0" smtClean="0"/>
              <a:t>September 11, 2011</a:t>
            </a:r>
            <a:endParaRPr lang="en-US" sz="1000" dirty="0"/>
          </a:p>
        </p:txBody>
      </p:sp>
    </p:spTree>
  </p:cSld>
  <p:clrMapOvr>
    <a:masterClrMapping/>
  </p:clrMapOvr>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6667F025-D2BA-43C6-B3DB-A94F81453602}" type="slidenum">
              <a:rPr lang="en-US" smtClean="0"/>
              <a:pPr>
                <a:defRPr/>
              </a:pPr>
              <a:t>85</a:t>
            </a:fld>
            <a:endParaRPr lang="en-US"/>
          </a:p>
        </p:txBody>
      </p:sp>
      <p:sp>
        <p:nvSpPr>
          <p:cNvPr id="206850" name="Rectangle 2"/>
          <p:cNvSpPr>
            <a:spLocks noChangeArrowheads="1"/>
          </p:cNvSpPr>
          <p:nvPr/>
        </p:nvSpPr>
        <p:spPr bwMode="auto">
          <a:xfrm>
            <a:off x="0" y="0"/>
            <a:ext cx="0" cy="0"/>
          </a:xfrm>
          <a:prstGeom prst="rect">
            <a:avLst/>
          </a:prstGeom>
          <a:solidFill>
            <a:srgbClr val="47C965"/>
          </a:solidFill>
          <a:ln w="9525">
            <a:noFill/>
            <a:miter lim="800000"/>
            <a:headEnd/>
            <a:tailEnd/>
          </a:ln>
          <a:effectLst/>
        </p:spPr>
        <p:txBody>
          <a:bodyPr vert="horz" wrap="none" lIns="0" tIns="0" rIns="57132" bIns="6348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FFFFFF"/>
                </a:solidFill>
                <a:effectLst/>
                <a:latin typeface="Museo500"/>
              </a:rPr>
              <a:t>Human trafficking and the Super Bowl</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800" b="1" i="0" u="none" strike="noStrike" cap="none" normalizeH="0" baseline="0" smtClean="0">
                <a:ln>
                  <a:noFill/>
                </a:ln>
                <a:solidFill>
                  <a:srgbClr val="BAC6DA"/>
                </a:solidFill>
                <a:effectLst/>
                <a:latin typeface="Arial" pitchFamily="34" charset="0"/>
                <a:hlinkClick r:id="rId2"/>
              </a:rPr>
              <a:t>Add a comment</a:t>
            </a:r>
            <a:endParaRPr kumimoji="0" lang="en-US" sz="900" b="0" i="0" u="none" strike="noStrike" cap="none" normalizeH="0" baseline="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800" b="1" i="0" u="none" strike="noStrike" cap="none" normalizeH="0" baseline="0" smtClean="0">
                <a:ln>
                  <a:noFill/>
                </a:ln>
                <a:solidFill>
                  <a:srgbClr val="BAC6DA"/>
                </a:solidFill>
                <a:effectLst/>
                <a:latin typeface="Arial" pitchFamily="34" charset="0"/>
                <a:hlinkClick r:id="rId3"/>
              </a:rPr>
              <a:t>  </a:t>
            </a:r>
            <a:r>
              <a:rPr kumimoji="0" lang="en-US" sz="2100" b="1" i="0" u="none" strike="noStrike" cap="none" normalizeH="0" baseline="0" smtClean="0">
                <a:ln>
                  <a:noFill/>
                </a:ln>
                <a:solidFill>
                  <a:srgbClr val="BAC6DA"/>
                </a:solidFill>
                <a:effectLst/>
                <a:latin typeface="Arial" pitchFamily="34" charset="0"/>
              </a:rPr>
              <a:t> </a:t>
            </a:r>
            <a:r>
              <a:rPr kumimoji="0" lang="en-US" sz="800" b="1" i="0" u="none" strike="noStrike" cap="none" normalizeH="0" baseline="0" smtClean="0">
                <a:ln>
                  <a:noFill/>
                </a:ln>
                <a:solidFill>
                  <a:srgbClr val="BAC6DA"/>
                </a:solidFill>
                <a:effectLst/>
                <a:latin typeface="Arial" pitchFamily="34" charset="0"/>
              </a:rPr>
              <a:t>           </a:t>
            </a:r>
            <a:r>
              <a:rPr kumimoji="0" lang="en-US" sz="79200" b="0" i="0" u="none" strike="noStrike" cap="none" normalizeH="0" baseline="0" smtClean="0">
                <a:ln>
                  <a:noFill/>
                </a:ln>
                <a:solidFill>
                  <a:schemeClr val="tx1"/>
                </a:solidFill>
                <a:effectLst/>
                <a:latin typeface="Arial" pitchFamily="34" charset="0"/>
              </a:rPr>
              <a:t> </a:t>
            </a:r>
            <a:endParaRPr kumimoji="0" lang="en-US" sz="900" b="1" i="0" u="none" strike="noStrike" cap="none" normalizeH="0" baseline="0" smtClean="0">
              <a:ln>
                <a:noFill/>
              </a:ln>
              <a:solidFill>
                <a:srgbClr val="F58023"/>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800" b="1" i="0" u="none" strike="noStrike" cap="none" normalizeH="0" baseline="0" smtClean="0">
                <a:ln>
                  <a:noFill/>
                </a:ln>
                <a:solidFill>
                  <a:srgbClr val="BAC6DA"/>
                </a:solidFill>
                <a:effectLst/>
                <a:latin typeface="Arial" pitchFamily="34" charset="0"/>
                <a:hlinkClick r:id="rId3" tooltip="View John Burger&amp;#039;s profile."/>
              </a:rPr>
              <a:t>John Burger</a:t>
            </a:r>
            <a:endParaRPr kumimoji="0" lang="en-US" sz="900" b="1" i="0" u="none" strike="noStrike" cap="none" normalizeH="0" baseline="0" smtClean="0">
              <a:ln>
                <a:noFill/>
              </a:ln>
              <a:solidFill>
                <a:srgbClr val="F58023"/>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79200" b="0" i="0" u="none" strike="noStrike" cap="none" normalizeH="0" baseline="0" smtClean="0">
                <a:ln>
                  <a:noFill/>
                </a:ln>
                <a:solidFill>
                  <a:schemeClr val="tx1"/>
                </a:solidFill>
                <a:effectLst/>
                <a:latin typeface="Arial" pitchFamily="34" charset="0"/>
              </a:rPr>
              <a:t>, </a:t>
            </a:r>
            <a:r>
              <a:rPr kumimoji="0" lang="en-US" sz="800" b="0" i="0" u="none" strike="noStrike" cap="none" normalizeH="0" baseline="0" smtClean="0">
                <a:ln>
                  <a:noFill/>
                </a:ln>
                <a:solidFill>
                  <a:srgbClr val="BAC6DA"/>
                </a:solidFill>
                <a:effectLst/>
                <a:latin typeface="Arial" pitchFamily="34" charset="0"/>
              </a:rPr>
              <a:t>Dallas Human Trafficking Examiner</a:t>
            </a:r>
            <a:r>
              <a:rPr kumimoji="0" lang="en-US" sz="79200" b="0" i="0" u="none" strike="noStrike" cap="none" normalizeH="0" baseline="0" smtClean="0">
                <a:ln>
                  <a:noFill/>
                </a:ln>
                <a:solidFill>
                  <a:schemeClr val="tx1"/>
                </a:solidFill>
                <a:effectLst/>
                <a:latin typeface="Arial" pitchFamily="34" charset="0"/>
              </a:rPr>
              <a:t> </a:t>
            </a:r>
            <a:endParaRPr kumimoji="0" lang="en-US" sz="79200" b="1" i="0" u="none" strike="noStrike" cap="none" normalizeH="0" baseline="0" smtClean="0">
              <a:ln>
                <a:noFill/>
              </a:ln>
              <a:solidFill>
                <a:srgbClr val="BAC6DA"/>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800" b="0" i="0" u="none" strike="noStrike" cap="none" normalizeH="0" baseline="0" smtClean="0">
                <a:ln>
                  <a:noFill/>
                </a:ln>
                <a:solidFill>
                  <a:srgbClr val="BAC6DA"/>
                </a:solidFill>
                <a:effectLst/>
                <a:latin typeface="Arial" pitchFamily="34" charset="0"/>
              </a:rPr>
              <a:t>November 24, 2010</a:t>
            </a:r>
            <a:r>
              <a:rPr kumimoji="0" lang="en-US" sz="79200" b="0" i="0" u="none" strike="noStrike" cap="none" normalizeH="0" baseline="0" smtClean="0">
                <a:ln>
                  <a:noFill/>
                </a:ln>
                <a:solidFill>
                  <a:schemeClr val="tx1"/>
                </a:solidFill>
                <a:effectLst/>
                <a:latin typeface="Arial" pitchFamily="34" charset="0"/>
              </a:rPr>
              <a:t> - Like this? </a:t>
            </a:r>
            <a:r>
              <a:rPr kumimoji="0" lang="en-US" sz="800" b="1" i="0" u="none" strike="noStrike" cap="none" normalizeH="0" baseline="0" smtClean="0">
                <a:ln>
                  <a:noFill/>
                </a:ln>
                <a:solidFill>
                  <a:srgbClr val="BAC6DA"/>
                </a:solidFill>
                <a:effectLst/>
                <a:latin typeface="Arial" pitchFamily="34" charset="0"/>
                <a:hlinkClick r:id="rId4"/>
              </a:rPr>
              <a:t>Subscribe to get instant updates.</a:t>
            </a:r>
            <a:endParaRPr kumimoji="0" lang="en-US" sz="900" b="0" i="0" u="none" strike="noStrike" cap="none" normalizeH="0" baseline="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800" b="1" i="0" u="none" strike="noStrike" cap="none" normalizeH="0" baseline="0" smtClean="0">
                <a:ln>
                  <a:noFill/>
                </a:ln>
                <a:solidFill>
                  <a:srgbClr val="BAC6DA"/>
                </a:solidFill>
                <a:effectLst/>
                <a:latin typeface="Arial" pitchFamily="34" charset="0"/>
                <a:hlinkClick r:id="rId2"/>
              </a:rPr>
              <a:t>1 comment</a:t>
            </a:r>
            <a:endParaRPr kumimoji="0" lang="en-US" sz="900" b="0" i="0" u="none" strike="noStrike" cap="none" normalizeH="0" baseline="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1300" b="0" i="0" u="none" strike="noStrike" cap="none" normalizeH="0" baseline="0" smtClean="0">
                <a:ln>
                  <a:noFill/>
                </a:ln>
                <a:solidFill>
                  <a:srgbClr val="000000"/>
                </a:solidFill>
                <a:effectLst/>
                <a:latin typeface="Verdana" pitchFamily="34" charset="0"/>
              </a:rPr>
              <a:t>0</a:t>
            </a:r>
            <a:endParaRPr kumimoji="0" lang="en-US" sz="800" b="0" i="0" u="none" strike="noStrike" cap="none" normalizeH="0" baseline="0" smtClean="0">
              <a:ln>
                <a:noFill/>
              </a:ln>
              <a:solidFill>
                <a:srgbClr val="BAC6DA"/>
              </a:solidFill>
              <a:effectLst/>
              <a:latin typeface="Arial" pitchFamily="34" charset="0"/>
            </a:endParaRPr>
          </a:p>
          <a:p>
            <a:pPr marL="0" marR="0" lvl="0" indent="0" algn="l" defTabSz="914400" rtl="0" eaLnBrk="0" fontAlgn="ctr" latinLnBrk="0" hangingPunct="0">
              <a:lnSpc>
                <a:spcPct val="100000"/>
              </a:lnSpc>
              <a:spcBef>
                <a:spcPct val="0"/>
              </a:spcBef>
              <a:spcAft>
                <a:spcPct val="0"/>
              </a:spcAft>
              <a:buClrTx/>
              <a:buSzTx/>
              <a:buFontTx/>
              <a:buNone/>
              <a:tabLst/>
            </a:pPr>
            <a:r>
              <a:rPr kumimoji="0" lang="en-US" sz="800" b="0" i="0" u="none" strike="noStrike" cap="none" normalizeH="0" baseline="0" smtClean="0">
                <a:ln>
                  <a:noFill/>
                </a:ln>
                <a:solidFill>
                  <a:srgbClr val="BAC6DA"/>
                </a:solidFill>
                <a:effectLst/>
                <a:latin typeface="Arial" pitchFamily="34" charset="0"/>
              </a:rPr>
              <a:t>   </a:t>
            </a:r>
            <a:r>
              <a:rPr kumimoji="0" lang="en-US" sz="1000" b="0" i="0" u="none" strike="noStrike" cap="none" normalizeH="0" baseline="0" smtClean="0">
                <a:ln>
                  <a:noFill/>
                </a:ln>
                <a:solidFill>
                  <a:srgbClr val="BAC6DA"/>
                </a:solidFill>
                <a:effectLst/>
                <a:latin typeface="Arial" pitchFamily="34" charset="0"/>
              </a:rPr>
              <a:t> </a:t>
            </a:r>
            <a:r>
              <a:rPr kumimoji="0" lang="en-US" sz="800" b="0" i="0" u="none" strike="noStrike" cap="none" normalizeH="0" baseline="0" smtClean="0">
                <a:ln>
                  <a:noFill/>
                </a:ln>
                <a:solidFill>
                  <a:srgbClr val="BAC6DA"/>
                </a:solidFill>
                <a:effectLst/>
                <a:latin typeface="Arial" pitchFamily="34" charset="0"/>
              </a:rPr>
              <a:t>     </a:t>
            </a:r>
            <a:endParaRPr kumimoji="0" lang="en-US" sz="1100" b="1" i="0" u="none" strike="noStrike" cap="none" normalizeH="0" baseline="0" smtClean="0">
              <a:ln>
                <a:noFill/>
              </a:ln>
              <a:solidFill>
                <a:srgbClr val="4E4E4E"/>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800" b="0" i="0" u="none" strike="noStrike" cap="none" normalizeH="0" baseline="0" smtClean="0">
                <a:ln>
                  <a:noFill/>
                </a:ln>
                <a:solidFill>
                  <a:srgbClr val="BAC6DA"/>
                </a:solidFill>
                <a:effectLst/>
                <a:latin typeface="Times New Roman" pitchFamily="18" charset="0"/>
                <a:cs typeface="Times New Roman" pitchFamily="18" charset="0"/>
              </a:rPr>
              <a:t>Share</a:t>
            </a:r>
            <a:r>
              <a:rPr kumimoji="0" lang="en-US" sz="800" b="0" i="0" u="none" strike="noStrike" cap="none" normalizeH="0" baseline="0" smtClean="0">
                <a:ln>
                  <a:noFill/>
                </a:ln>
                <a:solidFill>
                  <a:srgbClr val="000000"/>
                </a:solidFill>
                <a:effectLst/>
                <a:latin typeface="Times New Roman" pitchFamily="18" charset="0"/>
                <a:cs typeface="Times New Roman" pitchFamily="18" charset="0"/>
              </a:rPr>
              <a:t>  </a:t>
            </a:r>
            <a:r>
              <a:rPr kumimoji="0" lang="en-US" sz="1000" b="0" i="0" u="none" strike="noStrike" cap="none" normalizeH="0" baseline="0" smtClean="0">
                <a:ln>
                  <a:noFill/>
                </a:ln>
                <a:solidFill>
                  <a:srgbClr val="000000"/>
                </a:solidFill>
                <a:effectLst/>
                <a:latin typeface="Times New Roman" pitchFamily="18" charset="0"/>
                <a:cs typeface="Times New Roman" pitchFamily="18" charset="0"/>
              </a:rPr>
              <a:t> </a:t>
            </a:r>
            <a:r>
              <a:rPr kumimoji="0" lang="en-US" sz="800" b="0" i="0" u="none" strike="noStrike" cap="none" normalizeH="0" baseline="0" smtClean="0">
                <a:ln>
                  <a:noFill/>
                </a:ln>
                <a:solidFill>
                  <a:srgbClr val="000000"/>
                </a:solidFill>
                <a:effectLst/>
                <a:latin typeface="Times New Roman" pitchFamily="18" charset="0"/>
                <a:cs typeface="Times New Roman" pitchFamily="18" charset="0"/>
              </a:rPr>
              <a:t>      </a:t>
            </a:r>
            <a:r>
              <a:rPr kumimoji="0" lang="en-US" sz="1100" b="1" i="0" u="none" strike="noStrike" cap="none" normalizeH="0" baseline="0" smtClean="0">
                <a:ln>
                  <a:noFill/>
                </a:ln>
                <a:solidFill>
                  <a:srgbClr val="4E4E4E"/>
                </a:solidFill>
                <a:effectLst/>
                <a:latin typeface="Arial" pitchFamily="34" charset="0"/>
              </a:rPr>
              <a:t> </a:t>
            </a:r>
            <a:endParaRPr kumimoji="0" lang="en-US" sz="1100" b="1" i="0" u="none" strike="noStrike" cap="none" normalizeH="0" baseline="0" smtClean="0">
              <a:ln>
                <a:noFill/>
              </a:ln>
              <a:solidFill>
                <a:srgbClr val="4E4E4E"/>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800" b="1" i="0" u="none" strike="noStrike" cap="none" normalizeH="0" baseline="0" smtClean="0">
                <a:ln>
                  <a:noFill/>
                </a:ln>
                <a:solidFill>
                  <a:srgbClr val="BAC6DA"/>
                </a:solidFill>
                <a:effectLst/>
                <a:latin typeface="Times New Roman" pitchFamily="18" charset="0"/>
                <a:cs typeface="Times New Roman" pitchFamily="18" charset="0"/>
                <a:hlinkClick r:id="rId5"/>
              </a:rPr>
              <a:t>Print</a:t>
            </a:r>
            <a:r>
              <a:rPr kumimoji="0" lang="en-US" sz="1100" b="1" i="0" u="none" strike="noStrike" cap="none" normalizeH="0" baseline="0" smtClean="0">
                <a:ln>
                  <a:noFill/>
                </a:ln>
                <a:solidFill>
                  <a:srgbClr val="4E4E4E"/>
                </a:solidFill>
                <a:effectLst/>
                <a:latin typeface="Times New Roman" pitchFamily="18" charset="0"/>
                <a:cs typeface="Times New Roman" pitchFamily="18" charset="0"/>
              </a:rPr>
              <a:t>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800" b="1" i="0" u="none" strike="noStrike" cap="none" normalizeH="0" baseline="0" smtClean="0">
                <a:ln>
                  <a:noFill/>
                </a:ln>
                <a:solidFill>
                  <a:srgbClr val="BAC6DA"/>
                </a:solidFill>
                <a:effectLst/>
                <a:latin typeface="Times New Roman" pitchFamily="18" charset="0"/>
                <a:cs typeface="Times New Roman" pitchFamily="18" charset="0"/>
                <a:hlinkClick r:id="rId6" tooltip="Email this article"/>
              </a:rPr>
              <a:t>Email</a:t>
            </a:r>
            <a:endParaRPr kumimoji="0" lang="en-US" sz="9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800" b="0" i="0" u="none" strike="noStrike" cap="none" normalizeH="0" baseline="0" smtClean="0">
                <a:ln>
                  <a:noFill/>
                </a:ln>
                <a:solidFill>
                  <a:srgbClr val="BAC6DA"/>
                </a:solidFill>
                <a:effectLst/>
                <a:latin typeface="Times New Roman" pitchFamily="18" charset="0"/>
                <a:cs typeface="Times New Roman" pitchFamily="18" charset="0"/>
              </a:rPr>
              <a:t>   </a:t>
            </a:r>
            <a:r>
              <a:rPr kumimoji="0" lang="en-US" sz="1000" b="0" i="0" u="none" strike="noStrike" cap="none" normalizeH="0" baseline="0" smtClean="0">
                <a:ln>
                  <a:noFill/>
                </a:ln>
                <a:solidFill>
                  <a:srgbClr val="BAC6DA"/>
                </a:solidFill>
                <a:effectLst/>
                <a:latin typeface="Times New Roman" pitchFamily="18" charset="0"/>
                <a:cs typeface="Times New Roman" pitchFamily="18" charset="0"/>
              </a:rPr>
              <a:t> </a:t>
            </a:r>
            <a:r>
              <a:rPr kumimoji="0" lang="en-US" sz="800" b="0" i="0" u="none" strike="noStrike" cap="none" normalizeH="0" baseline="0" smtClean="0">
                <a:ln>
                  <a:noFill/>
                </a:ln>
                <a:solidFill>
                  <a:srgbClr val="BAC6DA"/>
                </a:solidFill>
                <a:effectLst/>
                <a:latin typeface="Times New Roman" pitchFamily="18" charset="0"/>
                <a:cs typeface="Times New Roman" pitchFamily="18" charset="0"/>
              </a:rPr>
              <a:t>      </a:t>
            </a:r>
            <a:r>
              <a:rPr kumimoji="0" lang="en-US" sz="800" b="0" i="0" u="none" strike="noStrike" cap="none" normalizeH="0" baseline="0" smtClean="0">
                <a:ln>
                  <a:noFill/>
                </a:ln>
                <a:solidFill>
                  <a:srgbClr val="BAC6DA"/>
                </a:solidFill>
                <a:effectLst/>
                <a:latin typeface="Verdana" pitchFamily="34" charset="0"/>
                <a:cs typeface="Times New Roman" pitchFamily="18" charset="0"/>
              </a:rPr>
              <a:t>0</a:t>
            </a:r>
            <a:r>
              <a:rPr kumimoji="0" lang="en-US" sz="900" b="0" i="0" u="none" strike="noStrike" cap="none" normalizeH="0" baseline="0" smtClean="0">
                <a:ln>
                  <a:noFill/>
                </a:ln>
                <a:solidFill>
                  <a:schemeClr val="tx1"/>
                </a:solidFill>
                <a:effectLst/>
                <a:latin typeface="Arial" pitchFamily="34" charset="0"/>
                <a:cs typeface="Times New Roman" pitchFamily="18" charset="0"/>
              </a:rPr>
              <a:t> </a:t>
            </a:r>
            <a:endParaRPr kumimoji="0" lang="en-US" sz="1100" b="1" i="0" u="none" strike="noStrike" cap="none" normalizeH="0" baseline="0" smtClean="0">
              <a:ln>
                <a:noFill/>
              </a:ln>
              <a:solidFill>
                <a:srgbClr val="4E4E4E"/>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800" b="0" i="0" u="none" strike="noStrike" cap="none" normalizeH="0" baseline="0" smtClean="0">
                <a:ln>
                  <a:noFill/>
                </a:ln>
                <a:solidFill>
                  <a:srgbClr val="BAC6DA"/>
                </a:solidFill>
                <a:effectLst/>
                <a:latin typeface="Times New Roman" pitchFamily="18" charset="0"/>
                <a:cs typeface="Times New Roman" pitchFamily="18" charset="0"/>
              </a:rPr>
              <a:t>Share</a:t>
            </a:r>
            <a:r>
              <a:rPr kumimoji="0" lang="en-US" sz="800" b="0" i="0" u="none" strike="noStrike" cap="none" normalizeH="0" baseline="0" smtClean="0">
                <a:ln>
                  <a:noFill/>
                </a:ln>
                <a:solidFill>
                  <a:srgbClr val="000000"/>
                </a:solidFill>
                <a:effectLst/>
                <a:latin typeface="Times New Roman" pitchFamily="18" charset="0"/>
                <a:cs typeface="Times New Roman" pitchFamily="18" charset="0"/>
              </a:rPr>
              <a:t>  </a:t>
            </a:r>
            <a:r>
              <a:rPr kumimoji="0" lang="en-US" sz="1000" b="0" i="0" u="none" strike="noStrike" cap="none" normalizeH="0" baseline="0" smtClean="0">
                <a:ln>
                  <a:noFill/>
                </a:ln>
                <a:solidFill>
                  <a:srgbClr val="000000"/>
                </a:solidFill>
                <a:effectLst/>
                <a:latin typeface="Times New Roman" pitchFamily="18" charset="0"/>
                <a:cs typeface="Times New Roman" pitchFamily="18" charset="0"/>
              </a:rPr>
              <a:t> </a:t>
            </a:r>
            <a:r>
              <a:rPr kumimoji="0" lang="en-US" sz="800" b="0" i="0" u="none" strike="noStrike" cap="none" normalizeH="0" baseline="0" smtClean="0">
                <a:ln>
                  <a:noFill/>
                </a:ln>
                <a:solidFill>
                  <a:srgbClr val="000000"/>
                </a:solidFill>
                <a:effectLst/>
                <a:latin typeface="Times New Roman" pitchFamily="18" charset="0"/>
                <a:cs typeface="Times New Roman" pitchFamily="18" charset="0"/>
              </a:rPr>
              <a:t>      </a:t>
            </a:r>
            <a:r>
              <a:rPr kumimoji="0" lang="en-US" sz="900" b="0" i="0" u="none" strike="noStrike" cap="none" normalizeH="0" baseline="0" smtClean="0">
                <a:ln>
                  <a:noFill/>
                </a:ln>
                <a:solidFill>
                  <a:schemeClr val="tx1"/>
                </a:solidFill>
                <a:effectLst/>
                <a:latin typeface="Arial" pitchFamily="34" charset="0"/>
              </a:rPr>
              <a:t> </a:t>
            </a:r>
            <a:endParaRPr kumimoji="0" lang="en-US" sz="1100" b="1" i="0" u="none" strike="noStrike" cap="none" normalizeH="0" baseline="0" smtClean="0">
              <a:ln>
                <a:noFill/>
              </a:ln>
              <a:solidFill>
                <a:srgbClr val="4E4E4E"/>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800" b="1" i="0" u="none" strike="noStrike" cap="none" normalizeH="0" baseline="0" smtClean="0">
                <a:ln>
                  <a:noFill/>
                </a:ln>
                <a:solidFill>
                  <a:srgbClr val="BAC6DA"/>
                </a:solidFill>
                <a:effectLst/>
                <a:latin typeface="Times New Roman" pitchFamily="18" charset="0"/>
                <a:cs typeface="Times New Roman" pitchFamily="18" charset="0"/>
                <a:hlinkClick r:id="rId5"/>
              </a:rPr>
              <a:t>Print</a:t>
            </a:r>
            <a:r>
              <a:rPr kumimoji="0" lang="en-US" sz="900" b="0" i="0" u="none" strike="noStrike" cap="none" normalizeH="0" baseline="0" smtClean="0">
                <a:ln>
                  <a:noFill/>
                </a:ln>
                <a:solidFill>
                  <a:schemeClr val="tx1"/>
                </a:solidFill>
                <a:effectLst/>
                <a:latin typeface="Times New Roman" pitchFamily="18" charset="0"/>
                <a:cs typeface="Times New Roman" pitchFamily="18" charset="0"/>
              </a:rPr>
              <a:t> </a:t>
            </a:r>
            <a:endParaRPr kumimoji="0" lang="en-US" sz="1100" b="1" i="0" u="none" strike="noStrike" cap="none" normalizeH="0" baseline="0" smtClean="0">
              <a:ln>
                <a:noFill/>
              </a:ln>
              <a:solidFill>
                <a:srgbClr val="4E4E4E"/>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800" b="1" i="0" u="none" strike="noStrike" cap="none" normalizeH="0" baseline="0" smtClean="0">
                <a:ln>
                  <a:noFill/>
                </a:ln>
                <a:solidFill>
                  <a:srgbClr val="BAC6DA"/>
                </a:solidFill>
                <a:effectLst/>
                <a:latin typeface="Times New Roman" pitchFamily="18" charset="0"/>
                <a:cs typeface="Times New Roman" pitchFamily="18" charset="0"/>
                <a:hlinkClick r:id="rId6" tooltip="Email this article"/>
              </a:rPr>
              <a:t>Email</a:t>
            </a:r>
            <a:endParaRPr kumimoji="0" lang="en-US" sz="9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800" b="1" i="0" u="none" strike="noStrike" cap="none" normalizeH="0" baseline="0" smtClean="0">
                <a:ln>
                  <a:noFill/>
                </a:ln>
                <a:solidFill>
                  <a:srgbClr val="000000"/>
                </a:solidFill>
                <a:effectLst/>
                <a:latin typeface="Times New Roman" pitchFamily="18" charset="0"/>
                <a:cs typeface="Times New Roman" pitchFamily="18" charset="0"/>
              </a:rPr>
              <a:t>Last week the Texas State Attorney General, Greg Abbott, announced he would be sending a dozen staff members from his human trafficking task force to assist local law enforcement in cracking down on human trafficking during the 2011 Super Bowl.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800" b="1" i="0" u="none" strike="noStrike" cap="none" normalizeH="0" baseline="0" smtClean="0">
                <a:ln>
                  <a:noFill/>
                </a:ln>
                <a:solidFill>
                  <a:srgbClr val="000000"/>
                </a:solidFill>
                <a:effectLst/>
                <a:latin typeface="Times New Roman" pitchFamily="18" charset="0"/>
                <a:cs typeface="Times New Roman" pitchFamily="18" charset="0"/>
              </a:rPr>
              <a:t>"The Super Bowl is one of the biggest human trafficking events in the United States," Abbott said.</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800" b="1" i="0" u="none" strike="noStrike" cap="none" normalizeH="0" baseline="0" smtClean="0">
                <a:ln>
                  <a:noFill/>
                </a:ln>
                <a:solidFill>
                  <a:srgbClr val="000000"/>
                </a:solidFill>
                <a:effectLst/>
                <a:latin typeface="Times New Roman" pitchFamily="18" charset="0"/>
                <a:cs typeface="Times New Roman" pitchFamily="18" charset="0"/>
              </a:rPr>
              <a:t>During the 2009 Super Bowl in Tampa, Florida, the Florida State Department of Children and Families took in 24 minors who had been trafficked to the Tampa area as Sex Slaves for the Super Bowl.  These were just the ones that were found.</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800" b="1" i="0" u="none" strike="noStrike" cap="none" normalizeH="0" baseline="0" smtClean="0">
                <a:ln>
                  <a:noFill/>
                </a:ln>
                <a:solidFill>
                  <a:srgbClr val="000000"/>
                </a:solidFill>
                <a:effectLst/>
                <a:latin typeface="Times New Roman" pitchFamily="18" charset="0"/>
                <a:cs typeface="Times New Roman" pitchFamily="18" charset="0"/>
              </a:rPr>
              <a:t>In 2010. the Women's Funding Network found an increase of 80% in Craigslist sex ads during the Super Bowl.  Craigslist recently shut down their "Adult Services" section after receiving over 10,000 petition signatures from the public and pressure from a number of State Attorney Generals.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800" b="1" i="0" u="none" strike="noStrike" cap="none" normalizeH="0" baseline="0" smtClean="0">
                <a:ln>
                  <a:noFill/>
                </a:ln>
                <a:solidFill>
                  <a:srgbClr val="000000"/>
                </a:solidFill>
                <a:effectLst/>
                <a:latin typeface="Times New Roman" pitchFamily="18" charset="0"/>
                <a:cs typeface="Times New Roman" pitchFamily="18" charset="0"/>
              </a:rPr>
              <a:t>Although no one knows exactly how many people will be trafficked to North Texas for the Super Bowl in February 2011, anti-trafficking organizations estimate it will be in the thousands.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800" b="0" i="0" u="none" strike="noStrike" cap="none" normalizeH="0" baseline="0" smtClean="0">
                <a:ln>
                  <a:noFill/>
                </a:ln>
                <a:solidFill>
                  <a:srgbClr val="BAC6DA"/>
                </a:solidFill>
                <a:effectLst/>
                <a:latin typeface="Times New Roman" pitchFamily="18" charset="0"/>
                <a:cs typeface="Times New Roman" pitchFamily="18" charset="0"/>
              </a:rPr>
              <a:t>Advertisement</a:t>
            </a:r>
            <a:r>
              <a:rPr kumimoji="0" lang="en-US" sz="800" b="1" i="0" u="none" strike="noStrike" cap="none" normalizeH="0" baseline="0" smtClean="0">
                <a:ln>
                  <a:noFill/>
                </a:ln>
                <a:solidFill>
                  <a:schemeClr val="tx1"/>
                </a:solidFill>
                <a:effectLst/>
                <a:latin typeface="Times New Roman" pitchFamily="18" charset="0"/>
                <a:cs typeface="Times New Roman" pitchFamily="18" charset="0"/>
              </a:rPr>
              <a:t> </a:t>
            </a:r>
            <a:endParaRPr kumimoji="0" lang="en-US" sz="800" b="1" i="0" u="none" strike="noStrike" cap="none" normalizeH="0" baseline="0" smtClean="0">
              <a:ln>
                <a:noFill/>
              </a:ln>
              <a:solidFill>
                <a:srgbClr val="000000"/>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800" b="1" i="0" u="none" strike="noStrike" cap="none" normalizeH="0" baseline="0" smtClean="0">
                <a:ln>
                  <a:noFill/>
                </a:ln>
                <a:solidFill>
                  <a:srgbClr val="000000"/>
                </a:solidFill>
                <a:effectLst/>
                <a:latin typeface="Times New Roman" pitchFamily="18" charset="0"/>
                <a:cs typeface="Times New Roman" pitchFamily="18" charset="0"/>
              </a:rPr>
              <a:t>  </a:t>
            </a:r>
            <a:r>
              <a:rPr kumimoji="0" lang="en-US" b="1" i="0" u="none" strike="noStrike" cap="none" normalizeH="0" baseline="0" smtClean="0">
                <a:ln>
                  <a:noFill/>
                </a:ln>
                <a:solidFill>
                  <a:srgbClr val="000000"/>
                </a:solidFill>
                <a:effectLst/>
                <a:latin typeface="Times New Roman" pitchFamily="18" charset="0"/>
                <a:cs typeface="Times New Roman" pitchFamily="18" charset="0"/>
              </a:rPr>
              <a:t> </a:t>
            </a:r>
            <a:r>
              <a:rPr kumimoji="0" lang="en-US" sz="800" b="1" i="0" u="none" strike="noStrike" cap="none" normalizeH="0" baseline="0" smtClean="0">
                <a:ln>
                  <a:noFill/>
                </a:ln>
                <a:solidFill>
                  <a:srgbClr val="000000"/>
                </a:solidFill>
                <a:effectLst/>
                <a:latin typeface="Times New Roman" pitchFamily="18" charset="0"/>
                <a:cs typeface="Times New Roman" pitchFamily="18" charset="0"/>
              </a:rPr>
              <a:t>  </a:t>
            </a:r>
            <a:r>
              <a:rPr kumimoji="0" lang="en-US" b="1" i="0" u="none" strike="noStrike" cap="none" normalizeH="0" baseline="0" smtClean="0">
                <a:ln>
                  <a:noFill/>
                </a:ln>
                <a:solidFill>
                  <a:srgbClr val="000000"/>
                </a:solidFill>
                <a:effectLst/>
                <a:latin typeface="Times New Roman" pitchFamily="18" charset="0"/>
                <a:cs typeface="Times New Roman" pitchFamily="18" charset="0"/>
              </a:rPr>
              <a:t> </a:t>
            </a:r>
            <a:r>
              <a:rPr kumimoji="0" lang="en-US" sz="800" b="1" i="0" u="none" strike="noStrike" cap="none" normalizeH="0" baseline="0" smtClean="0">
                <a:ln>
                  <a:noFill/>
                </a:ln>
                <a:solidFill>
                  <a:srgbClr val="000000"/>
                </a:solidFill>
                <a:effectLst/>
                <a:latin typeface="Times New Roman" pitchFamily="18" charset="0"/>
                <a:cs typeface="Times New Roman" pitchFamily="18" charset="0"/>
              </a:rPr>
              <a:t> </a:t>
            </a:r>
            <a:r>
              <a:rPr kumimoji="0" lang="en-US" b="1" i="0" u="none" strike="noStrike" cap="none" normalizeH="0" baseline="0" smtClean="0">
                <a:ln>
                  <a:noFill/>
                </a:ln>
                <a:solidFill>
                  <a:srgbClr val="000000"/>
                </a:solidFill>
                <a:effectLst/>
                <a:latin typeface="Times New Roman" pitchFamily="18" charset="0"/>
                <a:cs typeface="Times New Roman" pitchFamily="18" charset="0"/>
              </a:rPr>
              <a:t> </a:t>
            </a:r>
            <a:endParaRPr kumimoji="0" lang="en-US" sz="800" b="1" i="0" u="none" strike="noStrike" cap="none" normalizeH="0" baseline="0" smtClean="0">
              <a:ln>
                <a:noFill/>
              </a:ln>
              <a:solidFill>
                <a:srgbClr val="000000"/>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800" b="1" i="0" u="none" strike="noStrike" cap="none" normalizeH="0" baseline="0" smtClean="0">
                <a:ln>
                  <a:noFill/>
                </a:ln>
                <a:solidFill>
                  <a:srgbClr val="000000"/>
                </a:solidFill>
                <a:effectLst/>
                <a:latin typeface="Times New Roman" pitchFamily="18" charset="0"/>
                <a:cs typeface="Times New Roman" pitchFamily="18" charset="0"/>
              </a:rPr>
              <a:t>This is partially due to the fact that the U.S. Department of Justice estimates that over 14,500 people are trafficked into the United States each year and 25% of all trafficked persons come through Texas.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800" b="1" i="0" u="none" strike="noStrike" cap="none" normalizeH="0" baseline="0" smtClean="0">
                <a:ln>
                  <a:noFill/>
                </a:ln>
                <a:solidFill>
                  <a:srgbClr val="000000"/>
                </a:solidFill>
                <a:effectLst/>
                <a:latin typeface="Times New Roman" pitchFamily="18" charset="0"/>
                <a:cs typeface="Times New Roman" pitchFamily="18" charset="0"/>
              </a:rPr>
              <a:t>According to a </a:t>
            </a:r>
            <a:r>
              <a:rPr kumimoji="0" lang="en-US" sz="800" b="1" i="0" u="none" strike="noStrike" cap="none" normalizeH="0" baseline="0" smtClean="0">
                <a:ln>
                  <a:noFill/>
                </a:ln>
                <a:solidFill>
                  <a:srgbClr val="000000"/>
                </a:solidFill>
                <a:effectLst/>
                <a:latin typeface="Times New Roman" pitchFamily="18" charset="0"/>
                <a:cs typeface="Times New Roman" pitchFamily="18" charset="0"/>
                <a:hlinkClick r:id="rId7"/>
              </a:rPr>
              <a:t>report by Shared Hope International</a:t>
            </a:r>
            <a:r>
              <a:rPr kumimoji="0" lang="en-US" sz="800" b="1" i="0" u="none" strike="noStrike" cap="none" normalizeH="0" baseline="0" smtClean="0">
                <a:ln>
                  <a:noFill/>
                </a:ln>
                <a:solidFill>
                  <a:srgbClr val="000000"/>
                </a:solidFill>
                <a:effectLst/>
                <a:latin typeface="Times New Roman" pitchFamily="18" charset="0"/>
                <a:cs typeface="Times New Roman" pitchFamily="18" charset="0"/>
              </a:rPr>
              <a:t>, which investigates human trafficking in major cities, the Dallas Police Department, Child Exploitation/High Risk Victims &amp; Trafficking Unit has created a unique and effective investigative tool to combat domestic minor sex trafficking. The Dallas Police Department, Child Exploitation/High Risk Victims &amp; Trafficking Unit (CE/HRVTU) has developed an investigative tool to identify high risk victims (HRV) by flagging all minors who have run away from home four or more times in one year, as well as any minors that are repeat victims of sexual abuse or sexual exploitation. In 2007, CE/HRVTU</a:t>
            </a:r>
            <a:r>
              <a:rPr kumimoji="0" lang="en-US" sz="900" b="1" i="0" u="none" strike="noStrike" cap="none" normalizeH="0" baseline="0" smtClean="0">
                <a:ln>
                  <a:noFill/>
                </a:ln>
                <a:solidFill>
                  <a:srgbClr val="000000"/>
                </a:solidFill>
                <a:effectLst/>
                <a:latin typeface="Times New Roman" pitchFamily="18" charset="0"/>
                <a:cs typeface="Times New Roman" pitchFamily="18" charset="0"/>
              </a:rPr>
              <a:t> identified 189 HRV cases 119 of which involved prostitution</a:t>
            </a:r>
            <a:r>
              <a:rPr kumimoji="0" lang="en-US" sz="800" b="1" i="0" u="none" strike="noStrike" cap="none" normalizeH="0" baseline="0" smtClean="0">
                <a:ln>
                  <a:noFill/>
                </a:ln>
                <a:solidFill>
                  <a:srgbClr val="000000"/>
                </a:solidFill>
                <a:effectLst/>
                <a:latin typeface="Times New Roman" pitchFamily="18" charset="0"/>
                <a:cs typeface="Times New Roman" pitchFamily="18" charset="0"/>
              </a:rPr>
              <a:t>.</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800" b="1" i="0" u="none" strike="noStrike" cap="none" normalizeH="0" baseline="0" smtClean="0">
                <a:ln>
                  <a:noFill/>
                </a:ln>
                <a:solidFill>
                  <a:srgbClr val="000000"/>
                </a:solidFill>
                <a:effectLst/>
                <a:latin typeface="Times New Roman" pitchFamily="18" charset="0"/>
                <a:cs typeface="Times New Roman" pitchFamily="18" charset="0"/>
              </a:rPr>
              <a:t>Of those High Risk Victims cases, 75% included felony charges specifically related to domestic minor sex trafficking.</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800" b="1" i="0" u="none" strike="noStrike" cap="none" normalizeH="0" baseline="0" smtClean="0">
                <a:ln>
                  <a:noFill/>
                </a:ln>
                <a:solidFill>
                  <a:srgbClr val="000000"/>
                </a:solidFill>
                <a:effectLst/>
                <a:latin typeface="Times New Roman" pitchFamily="18" charset="0"/>
                <a:cs typeface="Times New Roman" pitchFamily="18" charset="0"/>
              </a:rPr>
              <a:t>A number of local organizations are joining in the effort to raise awareness and support ground work in recognizing and reporting human trafficking for the Super Bowl 2011.  You can learn more about these groups and how you can help by clicking the links below.</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1" i="0" u="none" strike="noStrike" cap="none" normalizeH="0" baseline="0" smtClean="0">
                <a:ln>
                  <a:noFill/>
                </a:ln>
                <a:solidFill>
                  <a:srgbClr val="000000"/>
                </a:solidFill>
                <a:effectLst/>
                <a:latin typeface="Times New Roman" pitchFamily="18" charset="0"/>
                <a:cs typeface="Times New Roman" pitchFamily="18" charset="0"/>
              </a:rPr>
              <a:t>Texas Anti-Trafficking Organizations:</a:t>
            </a:r>
            <a:br>
              <a:rPr kumimoji="0" lang="en-US" sz="900" b="1" i="0" u="none" strike="noStrike" cap="none" normalizeH="0" baseline="0" smtClean="0">
                <a:ln>
                  <a:noFill/>
                </a:ln>
                <a:solidFill>
                  <a:srgbClr val="000000"/>
                </a:solidFill>
                <a:effectLst/>
                <a:latin typeface="Times New Roman" pitchFamily="18" charset="0"/>
                <a:cs typeface="Times New Roman" pitchFamily="18" charset="0"/>
              </a:rPr>
            </a:br>
            <a:r>
              <a:rPr kumimoji="0" lang="en-US" sz="800" b="1" i="0" u="none" strike="noStrike" cap="none" normalizeH="0" baseline="0" smtClean="0">
                <a:ln>
                  <a:noFill/>
                </a:ln>
                <a:solidFill>
                  <a:srgbClr val="000000"/>
                </a:solidFill>
                <a:effectLst/>
                <a:latin typeface="Times New Roman" pitchFamily="18" charset="0"/>
                <a:cs typeface="Times New Roman" pitchFamily="18" charset="0"/>
                <a:hlinkClick r:id="rId8"/>
              </a:rPr>
              <a:t>Traffick 911</a:t>
            </a:r>
            <a:br>
              <a:rPr kumimoji="0" lang="en-US" sz="800" b="1" i="0" u="none" strike="noStrike" cap="none" normalizeH="0" baseline="0" smtClean="0">
                <a:ln>
                  <a:noFill/>
                </a:ln>
                <a:solidFill>
                  <a:srgbClr val="000000"/>
                </a:solidFill>
                <a:effectLst/>
                <a:latin typeface="Times New Roman" pitchFamily="18" charset="0"/>
                <a:cs typeface="Times New Roman" pitchFamily="18" charset="0"/>
                <a:hlinkClick r:id="rId8"/>
              </a:rPr>
            </a:br>
            <a:r>
              <a:rPr kumimoji="0" lang="en-US" sz="900" b="1" i="0" u="none" strike="noStrike" cap="none" normalizeH="0" baseline="0" smtClean="0">
                <a:ln>
                  <a:noFill/>
                </a:ln>
                <a:solidFill>
                  <a:srgbClr val="000000"/>
                </a:solidFill>
                <a:effectLst/>
                <a:latin typeface="Times New Roman" pitchFamily="18" charset="0"/>
                <a:cs typeface="Times New Roman" pitchFamily="18" charset="0"/>
                <a:hlinkClick r:id="rId9"/>
              </a:rPr>
              <a:t>Free the Captives</a:t>
            </a:r>
            <a:r>
              <a:rPr kumimoji="0" lang="en-US" sz="900" b="1" i="0" u="none" strike="noStrike" cap="none" normalizeH="0" baseline="0" smtClean="0">
                <a:ln>
                  <a:noFill/>
                </a:ln>
                <a:solidFill>
                  <a:srgbClr val="000000"/>
                </a:solidFill>
                <a:effectLst/>
                <a:latin typeface="Times New Roman" pitchFamily="18" charset="0"/>
                <a:cs typeface="Times New Roman" pitchFamily="18" charset="0"/>
              </a:rPr>
              <a:t> </a:t>
            </a:r>
            <a:br>
              <a:rPr kumimoji="0" lang="en-US" sz="900" b="1" i="0" u="none" strike="noStrike" cap="none" normalizeH="0" baseline="0" smtClean="0">
                <a:ln>
                  <a:noFill/>
                </a:ln>
                <a:solidFill>
                  <a:srgbClr val="000000"/>
                </a:solidFill>
                <a:effectLst/>
                <a:latin typeface="Times New Roman" pitchFamily="18" charset="0"/>
                <a:cs typeface="Times New Roman" pitchFamily="18" charset="0"/>
              </a:rPr>
            </a:br>
            <a:r>
              <a:rPr kumimoji="0" lang="en-US" sz="800" b="1" i="0" u="none" strike="noStrike" cap="none" normalizeH="0" baseline="0" smtClean="0">
                <a:ln>
                  <a:noFill/>
                </a:ln>
                <a:solidFill>
                  <a:srgbClr val="000000"/>
                </a:solidFill>
                <a:effectLst/>
                <a:latin typeface="Times New Roman" pitchFamily="18" charset="0"/>
                <a:cs typeface="Times New Roman" pitchFamily="18" charset="0"/>
                <a:hlinkClick r:id="rId10"/>
              </a:rPr>
              <a:t>Mosaic Family Services</a:t>
            </a:r>
            <a:endParaRPr kumimoji="0" lang="en-US" sz="800" b="1" i="0" u="none" strike="noStrike" cap="none" normalizeH="0" baseline="0" smtClean="0">
              <a:ln>
                <a:noFill/>
              </a:ln>
              <a:solidFill>
                <a:srgbClr val="000000"/>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1" i="0" u="none" strike="noStrike" cap="none" normalizeH="0" baseline="0" smtClean="0">
                <a:ln>
                  <a:noFill/>
                </a:ln>
                <a:solidFill>
                  <a:srgbClr val="000000"/>
                </a:solidFill>
                <a:effectLst/>
                <a:latin typeface="Times New Roman" pitchFamily="18" charset="0"/>
                <a:cs typeface="Times New Roman" pitchFamily="18" charset="0"/>
              </a:rPr>
              <a:t>Read all 64 pages of the full Dallas report by</a:t>
            </a:r>
            <a:r>
              <a:rPr kumimoji="0" lang="en-US" sz="900" b="1" i="0" u="none" strike="noStrike" cap="none" normalizeH="0" baseline="0" smtClean="0">
                <a:ln>
                  <a:noFill/>
                </a:ln>
                <a:solidFill>
                  <a:srgbClr val="000000"/>
                </a:solidFill>
                <a:effectLst/>
                <a:latin typeface="Times New Roman" pitchFamily="18" charset="0"/>
                <a:cs typeface="Times New Roman" pitchFamily="18" charset="0"/>
                <a:hlinkClick r:id="rId11"/>
              </a:rPr>
              <a:t> Shared Hope International</a:t>
            </a:r>
            <a:br>
              <a:rPr kumimoji="0" lang="en-US" sz="900" b="1" i="0" u="none" strike="noStrike" cap="none" normalizeH="0" baseline="0" smtClean="0">
                <a:ln>
                  <a:noFill/>
                </a:ln>
                <a:solidFill>
                  <a:srgbClr val="000000"/>
                </a:solidFill>
                <a:effectLst/>
                <a:latin typeface="Times New Roman" pitchFamily="18" charset="0"/>
                <a:cs typeface="Times New Roman" pitchFamily="18" charset="0"/>
                <a:hlinkClick r:id="rId11"/>
              </a:rPr>
            </a:br>
            <a:r>
              <a:rPr kumimoji="0" lang="en-US" sz="800" b="1" i="0" u="none" strike="noStrike" cap="none" normalizeH="0" baseline="0" smtClean="0">
                <a:ln>
                  <a:noFill/>
                </a:ln>
                <a:solidFill>
                  <a:srgbClr val="000000"/>
                </a:solidFill>
                <a:effectLst/>
                <a:latin typeface="Times New Roman" pitchFamily="18" charset="0"/>
                <a:cs typeface="Times New Roman" pitchFamily="18" charset="0"/>
              </a:rPr>
              <a:t> </a:t>
            </a:r>
            <a:r>
              <a:rPr kumimoji="0" lang="en-US" sz="800" b="1" i="0" u="none" strike="noStrike" cap="none" normalizeH="0" baseline="0" smtClean="0">
                <a:ln>
                  <a:noFill/>
                </a:ln>
                <a:solidFill>
                  <a:srgbClr val="000000"/>
                </a:solidFill>
                <a:effectLst/>
                <a:latin typeface="Times New Roman" pitchFamily="18" charset="0"/>
                <a:cs typeface="Times New Roman" pitchFamily="18" charset="0"/>
                <a:hlinkClick r:id="rId7"/>
              </a:rPr>
              <a:t>http://www.sharedhope.org/Portals/0/Documents/Dallas_PrinterFriendly.pdf</a:t>
            </a:r>
            <a:endParaRPr kumimoji="0" lang="en-US" sz="800" b="1" i="0" u="none" strike="noStrike" cap="none" normalizeH="0" baseline="0" smtClean="0">
              <a:ln>
                <a:noFill/>
              </a:ln>
              <a:solidFill>
                <a:srgbClr val="000000"/>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1" i="0" u="none" strike="noStrike" cap="none" normalizeH="0" baseline="0" smtClean="0">
                <a:ln>
                  <a:noFill/>
                </a:ln>
                <a:solidFill>
                  <a:srgbClr val="000000"/>
                </a:solidFill>
                <a:effectLst/>
                <a:latin typeface="Times New Roman" pitchFamily="18" charset="0"/>
                <a:cs typeface="Times New Roman" pitchFamily="18" charset="0"/>
              </a:rPr>
              <a:t>Stories about previous Super Bowls and Trafficking.</a:t>
            </a:r>
            <a:r>
              <a:rPr kumimoji="0" lang="en-US" sz="800" b="1" i="0" u="none" strike="noStrike" cap="none" normalizeH="0" baseline="0" smtClean="0">
                <a:ln>
                  <a:noFill/>
                </a:ln>
                <a:solidFill>
                  <a:srgbClr val="000000"/>
                </a:solidFill>
                <a:effectLst/>
                <a:latin typeface="Times New Roman" pitchFamily="18" charset="0"/>
                <a:cs typeface="Times New Roman" pitchFamily="18" charset="0"/>
              </a:rPr>
              <a:t/>
            </a:r>
            <a:br>
              <a:rPr kumimoji="0" lang="en-US" sz="800" b="1" i="0" u="none" strike="noStrike" cap="none" normalizeH="0" baseline="0" smtClean="0">
                <a:ln>
                  <a:noFill/>
                </a:ln>
                <a:solidFill>
                  <a:srgbClr val="000000"/>
                </a:solidFill>
                <a:effectLst/>
                <a:latin typeface="Times New Roman" pitchFamily="18" charset="0"/>
                <a:cs typeface="Times New Roman" pitchFamily="18" charset="0"/>
              </a:rPr>
            </a:br>
            <a:r>
              <a:rPr kumimoji="0" lang="en-US" sz="800" b="1" i="0" u="none" strike="noStrike" cap="none" normalizeH="0" baseline="0" smtClean="0">
                <a:ln>
                  <a:noFill/>
                </a:ln>
                <a:solidFill>
                  <a:srgbClr val="000000"/>
                </a:solidFill>
                <a:effectLst/>
                <a:latin typeface="Times New Roman" pitchFamily="18" charset="0"/>
                <a:cs typeface="Times New Roman" pitchFamily="18" charset="0"/>
                <a:hlinkClick r:id="rId12"/>
              </a:rPr>
              <a:t>http://www.miamiherald.com/2010/02/05/1463956/volunteers-hope-to-rescue-child.html</a:t>
            </a:r>
            <a:br>
              <a:rPr kumimoji="0" lang="en-US" sz="800" b="1" i="0" u="none" strike="noStrike" cap="none" normalizeH="0" baseline="0" smtClean="0">
                <a:ln>
                  <a:noFill/>
                </a:ln>
                <a:solidFill>
                  <a:srgbClr val="000000"/>
                </a:solidFill>
                <a:effectLst/>
                <a:latin typeface="Times New Roman" pitchFamily="18" charset="0"/>
                <a:cs typeface="Times New Roman" pitchFamily="18" charset="0"/>
                <a:hlinkClick r:id="rId12"/>
              </a:rPr>
            </a:br>
            <a:r>
              <a:rPr kumimoji="0" lang="en-US" sz="800" b="1" i="0" u="none" strike="noStrike" cap="none" normalizeH="0" baseline="0" smtClean="0">
                <a:ln>
                  <a:noFill/>
                </a:ln>
                <a:solidFill>
                  <a:srgbClr val="000000"/>
                </a:solidFill>
                <a:effectLst/>
                <a:latin typeface="Times New Roman" pitchFamily="18" charset="0"/>
                <a:cs typeface="Times New Roman" pitchFamily="18" charset="0"/>
                <a:hlinkClick r:id="rId13"/>
              </a:rPr>
              <a:t>http://humantrafficking.change.org/blog/view/the_results_are_in_sex_trafficking_at_the_superbowl</a:t>
            </a:r>
            <a:r>
              <a:rPr kumimoji="0" lang="en-US" sz="800" b="1" i="0" u="none" strike="noStrike" cap="none" normalizeH="0" baseline="0" smtClean="0">
                <a:ln>
                  <a:noFill/>
                </a:ln>
                <a:solidFill>
                  <a:srgbClr val="000000"/>
                </a:solidFill>
                <a:effectLst/>
                <a:latin typeface="Times New Roman" pitchFamily="18" charset="0"/>
                <a:cs typeface="Times New Roman" pitchFamily="18" charset="0"/>
              </a:rPr>
              <a:t>   </a:t>
            </a:r>
            <a:endParaRPr kumimoji="0" lang="en-US" sz="900" b="0" i="0" u="none" strike="noStrike" cap="none" normalizeH="0" baseline="0" smtClean="0">
              <a:ln>
                <a:noFill/>
              </a:ln>
              <a:solidFill>
                <a:srgbClr val="000000"/>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1" i="0" u="none" strike="noStrike" cap="none" normalizeH="0" baseline="0" smtClean="0">
                <a:ln>
                  <a:noFill/>
                </a:ln>
                <a:solidFill>
                  <a:srgbClr val="FFFFFF"/>
                </a:solidFill>
                <a:effectLst/>
                <a:latin typeface="Times New Roman" pitchFamily="18" charset="0"/>
                <a:cs typeface="Times New Roman" pitchFamily="18" charset="0"/>
              </a:rPr>
              <a:t>Suggested by the author:</a:t>
            </a:r>
            <a:endParaRPr kumimoji="0" lang="en-US" sz="900" b="0" i="0" u="none" strike="noStrike" cap="none" normalizeH="0" baseline="0" smtClean="0">
              <a:ln>
                <a:noFill/>
              </a:ln>
              <a:solidFill>
                <a:srgbClr val="FFFFFF"/>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1100" b="1" i="0" u="none" strike="noStrike" cap="none" normalizeH="0" baseline="0" smtClean="0">
                <a:ln>
                  <a:noFill/>
                </a:ln>
                <a:solidFill>
                  <a:srgbClr val="4E4E4E"/>
                </a:solidFill>
                <a:effectLst/>
                <a:latin typeface="Times New Roman" pitchFamily="18" charset="0"/>
                <a:cs typeface="Times New Roman" pitchFamily="18" charset="0"/>
                <a:hlinkClick r:id="rId14"/>
              </a:rPr>
              <a:t>25% of human trafficking victims enter through Texas</a:t>
            </a:r>
            <a:r>
              <a:rPr kumimoji="0" lang="en-US" sz="1100" b="1" i="0" u="none" strike="noStrike" cap="none" normalizeH="0" baseline="0" smtClean="0">
                <a:ln>
                  <a:noFill/>
                </a:ln>
                <a:solidFill>
                  <a:srgbClr val="4E4E4E"/>
                </a:solidFill>
                <a:effectLst/>
                <a:latin typeface="Times New Roman" pitchFamily="18" charset="0"/>
                <a:cs typeface="Times New Roman" pitchFamily="18" charset="0"/>
              </a:rPr>
              <a:t>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1100" b="1" i="0" u="none" strike="noStrike" cap="none" normalizeH="0" baseline="0" smtClean="0">
                <a:ln>
                  <a:noFill/>
                </a:ln>
                <a:solidFill>
                  <a:srgbClr val="4E4E4E"/>
                </a:solidFill>
                <a:effectLst/>
                <a:latin typeface="Times New Roman" pitchFamily="18" charset="0"/>
                <a:cs typeface="Times New Roman" pitchFamily="18" charset="0"/>
                <a:hlinkClick r:id="rId15"/>
              </a:rPr>
              <a:t>Preventing the potential for human trafficking events before Super Bowl</a:t>
            </a:r>
            <a:r>
              <a:rPr kumimoji="0" lang="en-US" sz="1100" b="1" i="0" u="none" strike="noStrike" cap="none" normalizeH="0" baseline="0" smtClean="0">
                <a:ln>
                  <a:noFill/>
                </a:ln>
                <a:solidFill>
                  <a:srgbClr val="4E4E4E"/>
                </a:solidFill>
                <a:effectLst/>
                <a:latin typeface="Times New Roman" pitchFamily="18" charset="0"/>
                <a:cs typeface="Times New Roman" pitchFamily="18" charset="0"/>
              </a:rPr>
              <a:t>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1100" b="1" i="0" u="none" strike="noStrike" cap="none" normalizeH="0" baseline="0" smtClean="0">
                <a:ln>
                  <a:noFill/>
                </a:ln>
                <a:solidFill>
                  <a:srgbClr val="4E4E4E"/>
                </a:solidFill>
                <a:effectLst/>
                <a:latin typeface="Times New Roman" pitchFamily="18" charset="0"/>
                <a:cs typeface="Times New Roman" pitchFamily="18" charset="0"/>
                <a:hlinkClick r:id="rId16"/>
              </a:rPr>
              <a:t>Dallas non-profit Mosaic Family Services is looking for volunteers for for their annual 5K run</a:t>
            </a:r>
            <a:r>
              <a:rPr kumimoji="0" lang="en-US" sz="1100" b="1" i="0" u="none" strike="noStrike" cap="none" normalizeH="0" baseline="0" smtClean="0">
                <a:ln>
                  <a:noFill/>
                </a:ln>
                <a:solidFill>
                  <a:srgbClr val="4E4E4E"/>
                </a:solidFill>
                <a:effectLst/>
                <a:latin typeface="Times New Roman" pitchFamily="18" charset="0"/>
                <a:cs typeface="Times New Roman" pitchFamily="18" charset="0"/>
              </a:rPr>
              <a:t>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1100" b="1" i="0" u="none" strike="noStrike" cap="none" normalizeH="0" baseline="0" smtClean="0">
                <a:ln>
                  <a:noFill/>
                </a:ln>
                <a:solidFill>
                  <a:srgbClr val="4E4E4E"/>
                </a:solidFill>
                <a:effectLst/>
                <a:latin typeface="Times New Roman" pitchFamily="18" charset="0"/>
                <a:cs typeface="Times New Roman" pitchFamily="18" charset="0"/>
                <a:hlinkClick r:id="rId17"/>
              </a:rPr>
              <a:t>Celebrities against slavery: Ashton Kutcher &amp; Demi Moore</a:t>
            </a:r>
            <a:r>
              <a:rPr kumimoji="0" lang="en-US" sz="1100" b="1" i="0" u="none" strike="noStrike" cap="none" normalizeH="0" baseline="0" smtClean="0">
                <a:ln>
                  <a:noFill/>
                </a:ln>
                <a:solidFill>
                  <a:srgbClr val="4E4E4E"/>
                </a:solidFill>
                <a:effectLst/>
                <a:latin typeface="Times New Roman" pitchFamily="18" charset="0"/>
                <a:cs typeface="Times New Roman" pitchFamily="18" charset="0"/>
              </a:rPr>
              <a:t>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1100" b="1" i="0" u="none" strike="noStrike" cap="none" normalizeH="0" baseline="0" smtClean="0">
                <a:ln>
                  <a:noFill/>
                </a:ln>
                <a:solidFill>
                  <a:srgbClr val="4E4E4E"/>
                </a:solidFill>
                <a:effectLst/>
                <a:latin typeface="Times New Roman" pitchFamily="18" charset="0"/>
                <a:cs typeface="Times New Roman" pitchFamily="18" charset="0"/>
                <a:hlinkClick r:id="rId18"/>
              </a:rPr>
              <a:t>How I started my abolitionist journey</a:t>
            </a:r>
            <a:endParaRPr kumimoji="0" lang="en-US" sz="900" b="0" i="0" u="none" strike="noStrike" cap="none" normalizeH="0" baseline="0" smtClean="0">
              <a:ln>
                <a:noFill/>
              </a:ln>
              <a:solidFill>
                <a:srgbClr val="FFFFFF"/>
              </a:solidFill>
              <a:effectLst/>
              <a:latin typeface="Times New Roman" pitchFamily="18" charset="0"/>
              <a:cs typeface="Times New Roman" pitchFamily="18" charset="0"/>
            </a:endParaRPr>
          </a:p>
          <a:p>
            <a:pPr marL="0" marR="0" lvl="0" indent="0" algn="l" defTabSz="914400" rtl="0" eaLnBrk="0" fontAlgn="ctr" latinLnBrk="0" hangingPunct="0">
              <a:lnSpc>
                <a:spcPct val="100000"/>
              </a:lnSpc>
              <a:spcBef>
                <a:spcPct val="0"/>
              </a:spcBef>
              <a:spcAft>
                <a:spcPct val="0"/>
              </a:spcAft>
              <a:buClrTx/>
              <a:buSzTx/>
              <a:buFontTx/>
              <a:buNone/>
              <a:tabLst/>
            </a:pPr>
            <a:r>
              <a:rPr kumimoji="0" lang="en-US" sz="800" b="1" i="0" u="none" strike="noStrike" cap="none" normalizeH="0" baseline="0" smtClean="0">
                <a:ln>
                  <a:noFill/>
                </a:ln>
                <a:solidFill>
                  <a:srgbClr val="BAC6DA"/>
                </a:solidFill>
                <a:effectLst/>
                <a:latin typeface="Times New Roman" pitchFamily="18" charset="0"/>
                <a:cs typeface="Times New Roman" pitchFamily="18" charset="0"/>
                <a:hlinkClick r:id="rId19"/>
              </a:rPr>
              <a:t>  </a:t>
            </a:r>
            <a:r>
              <a:rPr kumimoji="0" lang="en-US" sz="10200" b="1" i="0" u="none" strike="noStrike" cap="none" normalizeH="0" baseline="0" smtClean="0">
                <a:ln>
                  <a:noFill/>
                </a:ln>
                <a:solidFill>
                  <a:srgbClr val="BAC6DA"/>
                </a:solidFill>
                <a:effectLst/>
                <a:latin typeface="Times New Roman" pitchFamily="18" charset="0"/>
                <a:cs typeface="Times New Roman" pitchFamily="18" charset="0"/>
              </a:rPr>
              <a:t> </a:t>
            </a:r>
            <a:r>
              <a:rPr kumimoji="0" lang="en-US" sz="800" b="1" i="0" u="none" strike="noStrike" cap="none" normalizeH="0" baseline="0" smtClean="0">
                <a:ln>
                  <a:noFill/>
                </a:ln>
                <a:solidFill>
                  <a:srgbClr val="BAC6DA"/>
                </a:solidFill>
                <a:effectLst/>
                <a:latin typeface="Times New Roman" pitchFamily="18" charset="0"/>
                <a:cs typeface="Times New Roman" pitchFamily="18" charset="0"/>
              </a:rPr>
              <a:t>                                                                             </a:t>
            </a:r>
          </a:p>
        </p:txBody>
      </p:sp>
      <p:pic>
        <p:nvPicPr>
          <p:cNvPr id="206857" name="Picture 9" descr="http://ar.voicefive.com/b/recruitBeacon.pli?pid=p117789674&amp;PRAd=14218&amp;AR_C=45755"/>
          <p:cNvPicPr>
            <a:picLocks noChangeAspect="1" noChangeArrowheads="1"/>
          </p:cNvPicPr>
          <p:nvPr/>
        </p:nvPicPr>
        <p:blipFill>
          <a:blip r:embed="rId20"/>
          <a:srcRect/>
          <a:stretch>
            <a:fillRect/>
          </a:stretch>
        </p:blipFill>
        <p:spPr bwMode="auto">
          <a:xfrm>
            <a:off x="25400" y="41392475"/>
            <a:ext cx="9525" cy="9525"/>
          </a:xfrm>
          <a:prstGeom prst="rect">
            <a:avLst/>
          </a:prstGeom>
          <a:noFill/>
        </p:spPr>
      </p:pic>
      <p:sp>
        <p:nvSpPr>
          <p:cNvPr id="206858" name="AutoShape 10" descr="http://pixel.quantserve.com/seg/r;a=p-54JT4Ioyi-32M;rand=1315760539;redirecturl2=http:/ads.undertone.com/fc.php?dp=8&amp;pid=!qcsegs"/>
          <p:cNvSpPr>
            <a:spLocks noChangeAspect="1" noChangeArrowheads="1"/>
          </p:cNvSpPr>
          <p:nvPr/>
        </p:nvSpPr>
        <p:spPr bwMode="auto">
          <a:xfrm>
            <a:off x="76200" y="41392475"/>
            <a:ext cx="9525" cy="95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206859" name="Picture 11" descr="http://tags.bluekai.com/site/450"/>
          <p:cNvPicPr>
            <a:picLocks noChangeAspect="1" noChangeArrowheads="1"/>
          </p:cNvPicPr>
          <p:nvPr/>
        </p:nvPicPr>
        <p:blipFill>
          <a:blip r:embed="rId21"/>
          <a:srcRect/>
          <a:stretch>
            <a:fillRect/>
          </a:stretch>
        </p:blipFill>
        <p:spPr bwMode="auto">
          <a:xfrm>
            <a:off x="101600" y="41392475"/>
            <a:ext cx="9525" cy="9525"/>
          </a:xfrm>
          <a:prstGeom prst="rect">
            <a:avLst/>
          </a:prstGeom>
          <a:noFill/>
        </p:spPr>
      </p:pic>
      <p:sp>
        <p:nvSpPr>
          <p:cNvPr id="14" name="Rectangle 13"/>
          <p:cNvSpPr/>
          <p:nvPr/>
        </p:nvSpPr>
        <p:spPr>
          <a:xfrm>
            <a:off x="381000" y="228600"/>
            <a:ext cx="8534400" cy="6340197"/>
          </a:xfrm>
          <a:prstGeom prst="rect">
            <a:avLst/>
          </a:prstGeom>
        </p:spPr>
        <p:txBody>
          <a:bodyPr wrap="square">
            <a:spAutoFit/>
          </a:bodyPr>
          <a:lstStyle/>
          <a:p>
            <a:r>
              <a:rPr lang="en-US" sz="3600" dirty="0" smtClean="0"/>
              <a:t>“…the Texas State Attorney General, Greg Abbott, announced he would be sending a dozen staff members from his human trafficking task force to assist local law enforcement in cracking down on human trafficking during the 2011 Super Bowl.” </a:t>
            </a:r>
          </a:p>
          <a:p>
            <a:r>
              <a:rPr lang="en-US" sz="3600" dirty="0" smtClean="0"/>
              <a:t>"The Super Bowl is one of the biggest human trafficking events in the United States," Abbott said.</a:t>
            </a:r>
          </a:p>
          <a:p>
            <a:endParaRPr lang="en-US" dirty="0" smtClean="0"/>
          </a:p>
          <a:p>
            <a:endParaRPr lang="en-US" sz="1000" b="1" dirty="0" smtClean="0">
              <a:hlinkClick r:id="rId3" action="ppaction://hlinkfile" tooltip="View John Burger&amp;#039;s profile."/>
            </a:endParaRPr>
          </a:p>
          <a:p>
            <a:r>
              <a:rPr lang="en-US" dirty="0" smtClean="0"/>
              <a:t>                                                                            </a:t>
            </a:r>
            <a:endParaRPr lang="en-US" dirty="0"/>
          </a:p>
        </p:txBody>
      </p:sp>
      <p:sp>
        <p:nvSpPr>
          <p:cNvPr id="206861" name="Rectangle 13"/>
          <p:cNvSpPr>
            <a:spLocks noChangeArrowheads="1"/>
          </p:cNvSpPr>
          <p:nvPr/>
        </p:nvSpPr>
        <p:spPr bwMode="auto">
          <a:xfrm>
            <a:off x="0" y="0"/>
            <a:ext cx="0" cy="0"/>
          </a:xfrm>
          <a:prstGeom prst="rect">
            <a:avLst/>
          </a:prstGeom>
          <a:solidFill>
            <a:srgbClr val="47C965"/>
          </a:solidFill>
          <a:ln w="9525">
            <a:noFill/>
            <a:miter lim="800000"/>
            <a:headEnd/>
            <a:tailEnd/>
          </a:ln>
          <a:effectLst/>
        </p:spPr>
        <p:txBody>
          <a:bodyPr vert="horz" wrap="none" lIns="0" tIns="0"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FFFFFF"/>
                </a:solidFill>
                <a:effectLst/>
                <a:latin typeface="Museo500"/>
              </a:rPr>
              <a:t>Human trafficking and the Super Bowl</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800" b="1" i="0" u="none" strike="noStrike" cap="none" normalizeH="0" baseline="0" smtClean="0">
                <a:ln>
                  <a:noFill/>
                </a:ln>
                <a:solidFill>
                  <a:srgbClr val="BAC6DA"/>
                </a:solidFill>
                <a:effectLst/>
                <a:latin typeface="Arial" pitchFamily="34" charset="0"/>
                <a:hlinkClick r:id="rId2"/>
              </a:rPr>
              <a:t>Add a comment</a:t>
            </a:r>
            <a:endParaRPr kumimoji="0" lang="en-US" sz="900" b="0" i="0" u="none" strike="noStrike" cap="none" normalizeH="0" baseline="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800" b="1" i="0" u="none" strike="noStrike" cap="none" normalizeH="0" baseline="0" smtClean="0">
                <a:ln>
                  <a:noFill/>
                </a:ln>
                <a:solidFill>
                  <a:srgbClr val="BAC6DA"/>
                </a:solidFill>
                <a:effectLst/>
                <a:latin typeface="Arial" pitchFamily="34" charset="0"/>
                <a:hlinkClick r:id="rId3"/>
              </a:rPr>
              <a:t>  </a:t>
            </a:r>
            <a:r>
              <a:rPr kumimoji="0" lang="en-US" sz="2100" b="1" i="0" u="none" strike="noStrike" cap="none" normalizeH="0" baseline="0" smtClean="0">
                <a:ln>
                  <a:noFill/>
                </a:ln>
                <a:solidFill>
                  <a:srgbClr val="BAC6DA"/>
                </a:solidFill>
                <a:effectLst/>
                <a:latin typeface="Arial" pitchFamily="34" charset="0"/>
              </a:rPr>
              <a:t> </a:t>
            </a:r>
            <a:r>
              <a:rPr kumimoji="0" lang="en-US" sz="800" b="1" i="0" u="none" strike="noStrike" cap="none" normalizeH="0" baseline="0" smtClean="0">
                <a:ln>
                  <a:noFill/>
                </a:ln>
                <a:solidFill>
                  <a:srgbClr val="BAC6DA"/>
                </a:solidFill>
                <a:effectLst/>
                <a:latin typeface="Arial" pitchFamily="34" charset="0"/>
              </a:rPr>
              <a:t>           </a:t>
            </a:r>
            <a:r>
              <a:rPr kumimoji="0" lang="en-US" sz="79200" b="0" i="0" u="none" strike="noStrike" cap="none" normalizeH="0" baseline="0" smtClean="0">
                <a:ln>
                  <a:noFill/>
                </a:ln>
                <a:solidFill>
                  <a:schemeClr val="tx1"/>
                </a:solidFill>
                <a:effectLst/>
                <a:latin typeface="Arial" pitchFamily="34" charset="0"/>
              </a:rPr>
              <a:t> </a:t>
            </a:r>
            <a:endParaRPr kumimoji="0" lang="en-US" sz="900" b="1" i="0" u="none" strike="noStrike" cap="none" normalizeH="0" baseline="0" smtClean="0">
              <a:ln>
                <a:noFill/>
              </a:ln>
              <a:solidFill>
                <a:srgbClr val="F58023"/>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800" b="1" i="0" u="none" strike="noStrike" cap="none" normalizeH="0" baseline="0" smtClean="0">
                <a:ln>
                  <a:noFill/>
                </a:ln>
                <a:solidFill>
                  <a:srgbClr val="BAC6DA"/>
                </a:solidFill>
                <a:effectLst/>
                <a:latin typeface="Arial" pitchFamily="34" charset="0"/>
                <a:hlinkClick r:id="rId3" tooltip="View John Burger&amp;#039;s profile."/>
              </a:rPr>
              <a:t>John Burger</a:t>
            </a:r>
            <a:endParaRPr kumimoji="0" lang="en-US" sz="900" b="1" i="0" u="none" strike="noStrike" cap="none" normalizeH="0" baseline="0" smtClean="0">
              <a:ln>
                <a:noFill/>
              </a:ln>
              <a:solidFill>
                <a:srgbClr val="F58023"/>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79200" b="0" i="0" u="none" strike="noStrike" cap="none" normalizeH="0" baseline="0" smtClean="0">
                <a:ln>
                  <a:noFill/>
                </a:ln>
                <a:solidFill>
                  <a:schemeClr val="tx1"/>
                </a:solidFill>
                <a:effectLst/>
                <a:latin typeface="Arial" pitchFamily="34" charset="0"/>
              </a:rPr>
              <a:t>, </a:t>
            </a:r>
            <a:r>
              <a:rPr kumimoji="0" lang="en-US" sz="800" b="0" i="0" u="none" strike="noStrike" cap="none" normalizeH="0" baseline="0" smtClean="0">
                <a:ln>
                  <a:noFill/>
                </a:ln>
                <a:solidFill>
                  <a:srgbClr val="BAC6DA"/>
                </a:solidFill>
                <a:effectLst/>
                <a:latin typeface="Arial" pitchFamily="34" charset="0"/>
              </a:rPr>
              <a:t>Dallas Human Trafficking Examiner</a:t>
            </a:r>
            <a:r>
              <a:rPr kumimoji="0" lang="en-US" sz="79200" b="0" i="0" u="none" strike="noStrike" cap="none" normalizeH="0" baseline="0" smtClean="0">
                <a:ln>
                  <a:noFill/>
                </a:ln>
                <a:solidFill>
                  <a:schemeClr val="tx1"/>
                </a:solidFill>
                <a:effectLst/>
                <a:latin typeface="Arial" pitchFamily="34" charset="0"/>
              </a:rPr>
              <a:t> </a:t>
            </a:r>
            <a:endParaRPr kumimoji="0" lang="en-US" sz="79200" b="1" i="0" u="none" strike="noStrike" cap="none" normalizeH="0" baseline="0" smtClean="0">
              <a:ln>
                <a:noFill/>
              </a:ln>
              <a:solidFill>
                <a:srgbClr val="BAC6DA"/>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800" b="0" i="0" u="none" strike="noStrike" cap="none" normalizeH="0" baseline="0" smtClean="0">
                <a:ln>
                  <a:noFill/>
                </a:ln>
                <a:solidFill>
                  <a:srgbClr val="BAC6DA"/>
                </a:solidFill>
                <a:effectLst/>
                <a:latin typeface="Arial" pitchFamily="34" charset="0"/>
              </a:rPr>
              <a:t>November 24, 2010</a:t>
            </a:r>
            <a:r>
              <a:rPr kumimoji="0" lang="en-US" sz="79200" b="0" i="0" u="none" strike="noStrike" cap="none" normalizeH="0" baseline="0" smtClean="0">
                <a:ln>
                  <a:noFill/>
                </a:ln>
                <a:solidFill>
                  <a:schemeClr val="tx1"/>
                </a:solidFill>
                <a:effectLst/>
                <a:latin typeface="Arial" pitchFamily="34" charset="0"/>
              </a:rPr>
              <a:t> -</a:t>
            </a:r>
            <a:endParaRPr kumimoji="0" lang="en-US" sz="800" b="1" i="0" u="none" strike="noStrike" cap="none" normalizeH="0" baseline="0" smtClean="0">
              <a:ln>
                <a:noFill/>
              </a:ln>
              <a:solidFill>
                <a:srgbClr val="BAC6DA"/>
              </a:solidFill>
              <a:effectLst/>
              <a:latin typeface="Arial" pitchFamily="34" charset="0"/>
            </a:endParaRPr>
          </a:p>
        </p:txBody>
      </p:sp>
      <p:sp>
        <p:nvSpPr>
          <p:cNvPr id="17" name="Rectangle 16"/>
          <p:cNvSpPr/>
          <p:nvPr/>
        </p:nvSpPr>
        <p:spPr>
          <a:xfrm>
            <a:off x="3886200" y="6019800"/>
            <a:ext cx="4572000" cy="369332"/>
          </a:xfrm>
          <a:prstGeom prst="rect">
            <a:avLst/>
          </a:prstGeom>
        </p:spPr>
        <p:txBody>
          <a:bodyPr>
            <a:spAutoFit/>
          </a:bodyPr>
          <a:lstStyle/>
          <a:p>
            <a:r>
              <a:rPr lang="en-US" b="1" dirty="0" smtClean="0">
                <a:hlinkClick r:id="rId3" action="ppaction://hlinkfile" tooltip="View John Burger&amp;#039;s profile."/>
              </a:rPr>
              <a:t> </a:t>
            </a:r>
            <a:r>
              <a:rPr lang="en-US" sz="1000" b="1" dirty="0" smtClean="0">
                <a:hlinkClick r:id="rId3" action="ppaction://hlinkfile" tooltip="View John Burger&amp;#039;s profile."/>
              </a:rPr>
              <a:t>John Burger</a:t>
            </a:r>
            <a:r>
              <a:rPr lang="en-US" sz="1000" dirty="0" smtClean="0"/>
              <a:t>, Dallas Human Trafficking Examiner November 24, 2010</a:t>
            </a:r>
            <a:endParaRPr lang="en-US" dirty="0" smtClean="0"/>
          </a:p>
        </p:txBody>
      </p:sp>
    </p:spTree>
  </p:cSld>
  <p:clrMapOvr>
    <a:masterClrMapping/>
  </p:clrMapOvr>
  <p:transition/>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228600"/>
            <a:ext cx="8686800" cy="6370975"/>
          </a:xfrm>
          <a:prstGeom prst="rect">
            <a:avLst/>
          </a:prstGeom>
        </p:spPr>
        <p:txBody>
          <a:bodyPr wrap="square">
            <a:spAutoFit/>
          </a:bodyPr>
          <a:lstStyle/>
          <a:p>
            <a:r>
              <a:rPr lang="en-US" sz="3200" b="1" dirty="0" smtClean="0">
                <a:solidFill>
                  <a:srgbClr val="FF0000"/>
                </a:solidFill>
              </a:rPr>
              <a:t>There are many reasons why victims of trafficking cannot simply walk away from their exploitative situation:</a:t>
            </a:r>
          </a:p>
          <a:p>
            <a:pPr>
              <a:buFont typeface="Arial" pitchFamily="34" charset="0"/>
              <a:buChar char="•"/>
            </a:pPr>
            <a:r>
              <a:rPr lang="en-US" sz="2800" dirty="0" smtClean="0"/>
              <a:t> </a:t>
            </a:r>
            <a:r>
              <a:rPr lang="en-US" sz="2800" dirty="0" smtClean="0">
                <a:solidFill>
                  <a:srgbClr val="FF0000"/>
                </a:solidFill>
              </a:rPr>
              <a:t>Fear</a:t>
            </a:r>
            <a:r>
              <a:rPr lang="en-US" sz="2800" dirty="0" smtClean="0"/>
              <a:t> – Most victims have been coerced, threatened and abused.</a:t>
            </a:r>
          </a:p>
          <a:p>
            <a:pPr>
              <a:buFont typeface="Arial" pitchFamily="34" charset="0"/>
              <a:buChar char="•"/>
            </a:pPr>
            <a:r>
              <a:rPr lang="en-US" sz="2800" dirty="0" smtClean="0"/>
              <a:t> </a:t>
            </a:r>
            <a:r>
              <a:rPr lang="en-US" sz="2800" dirty="0" smtClean="0">
                <a:solidFill>
                  <a:srgbClr val="FF0000"/>
                </a:solidFill>
              </a:rPr>
              <a:t>Threats to family members in home country </a:t>
            </a:r>
            <a:r>
              <a:rPr lang="en-US" sz="2800" dirty="0" smtClean="0"/>
              <a:t>– Oftentimes traffickers threaten to abuse or murder family members if a victim refuses to work or attempts to run away.</a:t>
            </a:r>
            <a:r>
              <a:rPr lang="en-US" sz="2800" dirty="0" smtClean="0">
                <a:solidFill>
                  <a:srgbClr val="FF0000"/>
                </a:solidFill>
                <a:effectLst>
                  <a:outerShdw blurRad="38100" dist="38100" dir="2700000" algn="tl">
                    <a:srgbClr val="000000">
                      <a:alpha val="43137"/>
                    </a:srgbClr>
                  </a:outerShdw>
                </a:effectLst>
              </a:rPr>
              <a:t> </a:t>
            </a:r>
          </a:p>
          <a:p>
            <a:pPr>
              <a:buFont typeface="Arial" pitchFamily="34" charset="0"/>
              <a:buChar char="•"/>
            </a:pPr>
            <a:r>
              <a:rPr lang="en-US" sz="2800" dirty="0" smtClean="0">
                <a:solidFill>
                  <a:srgbClr val="FF0000"/>
                </a:solidFill>
              </a:rPr>
              <a:t>Language and social barriers </a:t>
            </a:r>
            <a:r>
              <a:rPr lang="en-US" sz="2800" dirty="0" smtClean="0"/>
              <a:t>– Extremely limited contact with the outside world leaves many victims isolated and many times without any understanding of the language or their location.</a:t>
            </a:r>
          </a:p>
          <a:p>
            <a:endParaRPr lang="en-US" sz="3200" dirty="0" smtClean="0"/>
          </a:p>
        </p:txBody>
      </p:sp>
    </p:spTree>
  </p:cSld>
  <p:clrMapOvr>
    <a:masterClrMapping/>
  </p:clrMapOvr>
  <p:transition/>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2" descr="http://lh4.ggpht.com/_WeGWHEOAoww/S4wWkqdt_vI/AAAAAAAAAK4/VPKgY2MsW-A/oct%202009%20v2.jpg"/>
          <p:cNvPicPr>
            <a:picLocks noChangeAspect="1" noChangeArrowheads="1"/>
          </p:cNvPicPr>
          <p:nvPr/>
        </p:nvPicPr>
        <p:blipFill>
          <a:blip r:embed="rId2" cstate="screen"/>
          <a:srcRect/>
          <a:stretch>
            <a:fillRect/>
          </a:stretch>
        </p:blipFill>
        <p:spPr bwMode="auto">
          <a:xfrm>
            <a:off x="2057400" y="304800"/>
            <a:ext cx="4724400" cy="6299200"/>
          </a:xfrm>
          <a:prstGeom prst="rect">
            <a:avLst/>
          </a:prstGeom>
          <a:noFill/>
        </p:spPr>
      </p:pic>
    </p:spTree>
  </p:cSld>
  <p:clrMapOvr>
    <a:masterClrMapping/>
  </p:clrMapOvr>
  <p:transition/>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6667F025-D2BA-43C6-B3DB-A94F81453602}" type="slidenum">
              <a:rPr lang="en-US" smtClean="0"/>
              <a:pPr>
                <a:defRPr/>
              </a:pPr>
              <a:t>88</a:t>
            </a:fld>
            <a:endParaRPr lang="en-US"/>
          </a:p>
        </p:txBody>
      </p:sp>
      <p:pic>
        <p:nvPicPr>
          <p:cNvPr id="185346" name="Picture 2" descr="Federal Bureau of Investigation">
            <a:hlinkClick r:id="rId2"/>
          </p:cNvPr>
          <p:cNvPicPr>
            <a:picLocks noChangeAspect="1" noChangeArrowheads="1"/>
          </p:cNvPicPr>
          <p:nvPr/>
        </p:nvPicPr>
        <p:blipFill>
          <a:blip r:embed="rId3" cstate="print"/>
          <a:srcRect/>
          <a:stretch>
            <a:fillRect/>
          </a:stretch>
        </p:blipFill>
        <p:spPr bwMode="auto">
          <a:xfrm>
            <a:off x="152400" y="304800"/>
            <a:ext cx="3971925" cy="923925"/>
          </a:xfrm>
          <a:prstGeom prst="rect">
            <a:avLst/>
          </a:prstGeom>
          <a:noFill/>
        </p:spPr>
      </p:pic>
      <p:sp>
        <p:nvSpPr>
          <p:cNvPr id="7" name="Rectangle 6"/>
          <p:cNvSpPr/>
          <p:nvPr/>
        </p:nvSpPr>
        <p:spPr>
          <a:xfrm>
            <a:off x="304800" y="5029200"/>
            <a:ext cx="8382000" cy="1200329"/>
          </a:xfrm>
          <a:prstGeom prst="rect">
            <a:avLst/>
          </a:prstGeom>
        </p:spPr>
        <p:txBody>
          <a:bodyPr wrap="square">
            <a:spAutoFit/>
          </a:bodyPr>
          <a:lstStyle/>
          <a:p>
            <a:pPr fontAlgn="t"/>
            <a:r>
              <a:rPr lang="en-US" b="1" dirty="0" smtClean="0"/>
              <a:t>A Western man negotiating for a young Thai girl (far right), who clutches the arm of her trafficker. After settling on a price, the man left with the girl, and the trafficker left with her payment. Photo courtesy of the U.S. State Department</a:t>
            </a:r>
            <a:r>
              <a:rPr lang="en-US" b="1" dirty="0" smtClean="0"/>
              <a:t>."</a:t>
            </a:r>
            <a:endParaRPr lang="en-US" b="1" dirty="0" smtClean="0"/>
          </a:p>
        </p:txBody>
      </p:sp>
      <p:pic>
        <p:nvPicPr>
          <p:cNvPr id="185350" name="Picture 6" descr="A Western man negotiating for a young Thai girl (far right), who clutches the arm of her trafficker. After settling on a price, the man left with the girl, and the trafficker left with her payment. Photo courtesy of the U.S. State Department."/>
          <p:cNvPicPr>
            <a:picLocks noChangeAspect="1" noChangeArrowheads="1"/>
          </p:cNvPicPr>
          <p:nvPr/>
        </p:nvPicPr>
        <p:blipFill>
          <a:blip r:embed="rId4" cstate="print"/>
          <a:srcRect/>
          <a:stretch>
            <a:fillRect/>
          </a:stretch>
        </p:blipFill>
        <p:spPr bwMode="auto">
          <a:xfrm>
            <a:off x="1515535" y="304800"/>
            <a:ext cx="6603997" cy="4572000"/>
          </a:xfrm>
          <a:prstGeom prst="rect">
            <a:avLst/>
          </a:prstGeom>
          <a:noFill/>
        </p:spPr>
      </p:pic>
    </p:spTree>
  </p:cSld>
  <p:clrMapOvr>
    <a:masterClrMapping/>
  </p:clrMapOvr>
  <p:transition/>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6667F025-D2BA-43C6-B3DB-A94F81453602}" type="slidenum">
              <a:rPr lang="en-US" smtClean="0"/>
              <a:pPr>
                <a:defRPr/>
              </a:pPr>
              <a:t>89</a:t>
            </a:fld>
            <a:endParaRPr lang="en-US"/>
          </a:p>
        </p:txBody>
      </p:sp>
      <p:sp>
        <p:nvSpPr>
          <p:cNvPr id="4" name="Rectangle 3"/>
          <p:cNvSpPr/>
          <p:nvPr/>
        </p:nvSpPr>
        <p:spPr>
          <a:xfrm>
            <a:off x="381000" y="1828800"/>
            <a:ext cx="7924800" cy="4154984"/>
          </a:xfrm>
          <a:prstGeom prst="rect">
            <a:avLst/>
          </a:prstGeom>
        </p:spPr>
        <p:txBody>
          <a:bodyPr wrap="square">
            <a:spAutoFit/>
          </a:bodyPr>
          <a:lstStyle/>
          <a:p>
            <a:r>
              <a:rPr lang="en-US" sz="2400" dirty="0" smtClean="0"/>
              <a:t>The average age a child becomes prostitute in the USA is 13 years old and it’s estimated that 293,000 children in the USA could be trafficked, with the vast majority being girls. </a:t>
            </a:r>
            <a:r>
              <a:rPr lang="en-US" sz="2400" dirty="0" smtClean="0">
                <a:hlinkClick r:id="rId2"/>
              </a:rPr>
              <a:t>Portland, Oregon</a:t>
            </a:r>
            <a:r>
              <a:rPr lang="en-US" sz="2400" dirty="0" smtClean="0"/>
              <a:t> has become a sex trafficking capital of the United States, but Atlanta, Houston, Toledo, New York City, Washington DC, Miami, San Francisco, Las Vegas, Kansas City and Los Angeles are competitors. It’s rife in every major city. According to the </a:t>
            </a:r>
            <a:r>
              <a:rPr lang="en-US" sz="2400" dirty="0" smtClean="0">
                <a:hlinkClick r:id="rId3"/>
              </a:rPr>
              <a:t>FBI</a:t>
            </a:r>
            <a:r>
              <a:rPr lang="en-US" sz="2400" dirty="0" smtClean="0"/>
              <a:t>, sex trafficking is the fastest-growing business of organized crime and the third-largest criminal enterprise in the world.  </a:t>
            </a:r>
            <a:r>
              <a:rPr lang="en-US" sz="1400" dirty="0" smtClean="0"/>
              <a:t>The Good Men Project – December 11, 2011</a:t>
            </a:r>
            <a:r>
              <a:rPr lang="en-US" sz="2400" dirty="0" smtClean="0"/>
              <a:t> </a:t>
            </a:r>
            <a:r>
              <a:rPr lang="en-US" sz="1400" dirty="0" smtClean="0"/>
              <a:t>By </a:t>
            </a:r>
            <a:r>
              <a:rPr lang="en-US" sz="1400" dirty="0" smtClean="0">
                <a:hlinkClick r:id="rId4" tooltip="Posts by LE Eisenmenger"/>
              </a:rPr>
              <a:t>LE </a:t>
            </a:r>
            <a:r>
              <a:rPr lang="en-US" sz="1400" dirty="0" err="1" smtClean="0">
                <a:hlinkClick r:id="rId4" tooltip="Posts by LE Eisenmenger"/>
              </a:rPr>
              <a:t>Eisenmenger</a:t>
            </a:r>
            <a:endParaRPr lang="en-US" sz="2400" dirty="0"/>
          </a:p>
        </p:txBody>
      </p:sp>
      <p:sp>
        <p:nvSpPr>
          <p:cNvPr id="7" name="Rectangle 6"/>
          <p:cNvSpPr/>
          <p:nvPr/>
        </p:nvSpPr>
        <p:spPr>
          <a:xfrm>
            <a:off x="457200" y="152400"/>
            <a:ext cx="7467600" cy="1077218"/>
          </a:xfrm>
          <a:prstGeom prst="rect">
            <a:avLst/>
          </a:prstGeom>
        </p:spPr>
        <p:txBody>
          <a:bodyPr wrap="square">
            <a:spAutoFit/>
          </a:bodyPr>
          <a:lstStyle/>
          <a:p>
            <a:pPr algn="ctr"/>
            <a:r>
              <a:rPr lang="en-US" sz="3200" b="1" dirty="0" smtClean="0">
                <a:solidFill>
                  <a:srgbClr val="FF0000"/>
                </a:solidFill>
              </a:rPr>
              <a:t>Child Sex Trafficking in the USA: </a:t>
            </a:r>
            <a:br>
              <a:rPr lang="en-US" sz="3200" b="1" dirty="0" smtClean="0">
                <a:solidFill>
                  <a:srgbClr val="FF0000"/>
                </a:solidFill>
              </a:rPr>
            </a:br>
            <a:r>
              <a:rPr lang="en-US" sz="3200" b="1" dirty="0" smtClean="0">
                <a:solidFill>
                  <a:srgbClr val="FF0000"/>
                </a:solidFill>
              </a:rPr>
              <a:t>What </a:t>
            </a:r>
            <a:r>
              <a:rPr lang="en-US" sz="3200" b="1" dirty="0" smtClean="0">
                <a:solidFill>
                  <a:srgbClr val="FF0000"/>
                </a:solidFill>
              </a:rPr>
              <a:t>Really Goes On</a:t>
            </a:r>
            <a:endParaRPr lang="en-US" sz="3200" b="1" dirty="0">
              <a:solidFill>
                <a:srgbClr val="FF0000"/>
              </a:solidFill>
            </a:endParaRP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hain and ball.jpg"/>
          <p:cNvPicPr>
            <a:picLocks noChangeAspect="1"/>
          </p:cNvPicPr>
          <p:nvPr/>
        </p:nvPicPr>
        <p:blipFill>
          <a:blip r:embed="rId3" cstate="screen">
            <a:duotone>
              <a:schemeClr val="accent3">
                <a:shade val="45000"/>
                <a:satMod val="135000"/>
              </a:schemeClr>
              <a:prstClr val="white"/>
            </a:duotone>
          </a:blip>
          <a:stretch>
            <a:fillRect/>
          </a:stretch>
        </p:blipFill>
        <p:spPr>
          <a:xfrm>
            <a:off x="152400" y="185589"/>
            <a:ext cx="8839200" cy="6462439"/>
          </a:xfrm>
          <a:prstGeom prst="rect">
            <a:avLst/>
          </a:prstGeom>
        </p:spPr>
      </p:pic>
      <p:sp>
        <p:nvSpPr>
          <p:cNvPr id="2" name="Slide Number Placeholder 1"/>
          <p:cNvSpPr>
            <a:spLocks noGrp="1"/>
          </p:cNvSpPr>
          <p:nvPr>
            <p:ph type="sldNum" sz="quarter" idx="12"/>
          </p:nvPr>
        </p:nvSpPr>
        <p:spPr/>
        <p:txBody>
          <a:bodyPr/>
          <a:lstStyle/>
          <a:p>
            <a:pPr>
              <a:defRPr/>
            </a:pPr>
            <a:fld id="{6667F025-D2BA-43C6-B3DB-A94F81453602}" type="slidenum">
              <a:rPr lang="en-US" smtClean="0"/>
              <a:pPr>
                <a:defRPr/>
              </a:pPr>
              <a:t>9</a:t>
            </a:fld>
            <a:endParaRPr lang="en-US"/>
          </a:p>
        </p:txBody>
      </p:sp>
      <p:sp>
        <p:nvSpPr>
          <p:cNvPr id="3" name="Rectangle 2"/>
          <p:cNvSpPr/>
          <p:nvPr/>
        </p:nvSpPr>
        <p:spPr>
          <a:xfrm>
            <a:off x="304800" y="304800"/>
            <a:ext cx="8610600" cy="5078313"/>
          </a:xfrm>
          <a:prstGeom prst="rect">
            <a:avLst/>
          </a:prstGeom>
        </p:spPr>
        <p:txBody>
          <a:bodyPr wrap="square">
            <a:spAutoFit/>
          </a:bodyPr>
          <a:lstStyle/>
          <a:p>
            <a:pPr algn="ctr"/>
            <a:r>
              <a:rPr lang="en-US" sz="5400" b="1" dirty="0" smtClean="0">
                <a:solidFill>
                  <a:srgbClr val="FF0000"/>
                </a:solidFill>
                <a:effectLst>
                  <a:outerShdw blurRad="38100" dist="38100" dir="2700000" algn="tl">
                    <a:srgbClr val="000000">
                      <a:alpha val="43137"/>
                    </a:srgbClr>
                  </a:outerShdw>
                </a:effectLst>
              </a:rPr>
              <a:t>That is 238% more slaves </a:t>
            </a:r>
            <a:r>
              <a:rPr lang="en-US" sz="5400" b="1" u="sng" dirty="0" smtClean="0">
                <a:solidFill>
                  <a:srgbClr val="FF0000"/>
                </a:solidFill>
                <a:effectLst>
                  <a:outerShdw blurRad="38100" dist="38100" dir="2700000" algn="tl">
                    <a:srgbClr val="000000">
                      <a:alpha val="43137"/>
                    </a:srgbClr>
                  </a:outerShdw>
                </a:effectLst>
              </a:rPr>
              <a:t>alive NOW, this second, </a:t>
            </a:r>
            <a:r>
              <a:rPr lang="en-US" sz="5400" b="1" dirty="0" smtClean="0">
                <a:solidFill>
                  <a:srgbClr val="FF0000"/>
                </a:solidFill>
                <a:effectLst>
                  <a:outerShdw blurRad="38100" dist="38100" dir="2700000" algn="tl">
                    <a:srgbClr val="000000">
                      <a:alpha val="43137"/>
                    </a:srgbClr>
                  </a:outerShdw>
                </a:effectLst>
              </a:rPr>
              <a:t>as were delivered from Africa during the entire 450 years of the transatlantic slave trade!</a:t>
            </a:r>
            <a:endParaRPr lang="en-US" sz="5400" b="1" dirty="0">
              <a:solidFill>
                <a:srgbClr val="FF0000"/>
              </a:solidFill>
              <a:effectLst>
                <a:outerShdw blurRad="38100" dist="38100" dir="2700000" algn="tl">
                  <a:srgbClr val="000000">
                    <a:alpha val="43137"/>
                  </a:srgbClr>
                </a:outerShdw>
              </a:effectLst>
            </a:endParaRPr>
          </a:p>
        </p:txBody>
      </p:sp>
    </p:spTree>
  </p:cSld>
  <p:clrMapOvr>
    <a:masterClrMapping/>
  </p:clrMapOvr>
  <p:transition/>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a:defRPr/>
            </a:pPr>
            <a:fld id="{50F2233D-693B-498F-AD7C-D0BB5D62813C}" type="slidenum">
              <a:rPr lang="en-US" smtClean="0"/>
              <a:pPr>
                <a:defRPr/>
              </a:pPr>
              <a:t>90</a:t>
            </a:fld>
            <a:endParaRPr lang="en-US"/>
          </a:p>
        </p:txBody>
      </p:sp>
      <p:sp>
        <p:nvSpPr>
          <p:cNvPr id="6" name="TextBox 5"/>
          <p:cNvSpPr txBox="1"/>
          <p:nvPr/>
        </p:nvSpPr>
        <p:spPr>
          <a:xfrm>
            <a:off x="2057400" y="1371600"/>
            <a:ext cx="4879862" cy="830997"/>
          </a:xfrm>
          <a:prstGeom prst="rect">
            <a:avLst/>
          </a:prstGeom>
          <a:noFill/>
        </p:spPr>
        <p:txBody>
          <a:bodyPr wrap="none" rtlCol="0">
            <a:spAutoFit/>
          </a:bodyPr>
          <a:lstStyle/>
          <a:p>
            <a:r>
              <a:rPr lang="en-US" sz="4800" dirty="0" smtClean="0">
                <a:solidFill>
                  <a:srgbClr val="FF0000"/>
                </a:solidFill>
              </a:rPr>
              <a:t>Portland, Oregon</a:t>
            </a:r>
            <a:endParaRPr lang="en-US" sz="4800" dirty="0">
              <a:solidFill>
                <a:srgbClr val="FF0000"/>
              </a:solidFill>
            </a:endParaRPr>
          </a:p>
        </p:txBody>
      </p:sp>
      <p:sp>
        <p:nvSpPr>
          <p:cNvPr id="8" name="Rectangle 7"/>
          <p:cNvSpPr/>
          <p:nvPr/>
        </p:nvSpPr>
        <p:spPr>
          <a:xfrm>
            <a:off x="685800" y="3886200"/>
            <a:ext cx="7620000" cy="923330"/>
          </a:xfrm>
          <a:prstGeom prst="rect">
            <a:avLst/>
          </a:prstGeom>
        </p:spPr>
        <p:txBody>
          <a:bodyPr wrap="square">
            <a:spAutoFit/>
          </a:bodyPr>
          <a:lstStyle/>
          <a:p>
            <a:r>
              <a:rPr lang="en-US" dirty="0" smtClean="0">
                <a:hlinkClick r:id="rId2"/>
              </a:rPr>
              <a:t>http://abcnews.go.com/WNT/video/us-city-hotbed-child-sex-trafficking-abc-news-investigation-young-girls-prostitution-portland-oregon-sex-trade-sharon-alfonsi-11703700</a:t>
            </a:r>
            <a:endParaRPr lang="en-US" dirty="0" smtClean="0"/>
          </a:p>
        </p:txBody>
      </p:sp>
    </p:spTree>
  </p:cSld>
  <p:clrMapOvr>
    <a:masterClrMapping/>
  </p:clrMapOvr>
  <p:transition/>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A855826E-CF11-4C09-8C62-7B6851EE3D96}" type="slidenum">
              <a:rPr lang="en-US" smtClean="0"/>
              <a:pPr>
                <a:defRPr/>
              </a:pPr>
              <a:t>91</a:t>
            </a:fld>
            <a:endParaRPr lang="en-US"/>
          </a:p>
        </p:txBody>
      </p:sp>
      <p:sp>
        <p:nvSpPr>
          <p:cNvPr id="5" name="Rectangle 4"/>
          <p:cNvSpPr/>
          <p:nvPr/>
        </p:nvSpPr>
        <p:spPr>
          <a:xfrm>
            <a:off x="152400" y="302359"/>
            <a:ext cx="8839200" cy="6555641"/>
          </a:xfrm>
          <a:prstGeom prst="rect">
            <a:avLst/>
          </a:prstGeom>
        </p:spPr>
        <p:txBody>
          <a:bodyPr wrap="square">
            <a:spAutoFit/>
          </a:bodyPr>
          <a:lstStyle/>
          <a:p>
            <a:pPr algn="ctr"/>
            <a:r>
              <a:rPr lang="en-US" sz="2400" b="1" dirty="0" smtClean="0">
                <a:solidFill>
                  <a:srgbClr val="FF0000"/>
                </a:solidFill>
              </a:rPr>
              <a:t>How Do I Identify a Victim of Human Trafficking? </a:t>
            </a:r>
          </a:p>
          <a:p>
            <a:endParaRPr lang="en-US" dirty="0" smtClean="0"/>
          </a:p>
          <a:p>
            <a:pPr marL="342900" indent="-342900">
              <a:buFont typeface="+mj-lt"/>
              <a:buAutoNum type="arabicPeriod"/>
            </a:pPr>
            <a:r>
              <a:rPr lang="en-US" i="1" dirty="0" smtClean="0"/>
              <a:t>A victim: </a:t>
            </a:r>
            <a:r>
              <a:rPr lang="en-US" dirty="0" smtClean="0"/>
              <a:t>Has unexplained absences from school for a period of time, and is therefore a truant</a:t>
            </a:r>
          </a:p>
          <a:p>
            <a:pPr marL="342900" indent="-342900">
              <a:buFont typeface="+mj-lt"/>
              <a:buAutoNum type="arabicPeriod"/>
            </a:pPr>
            <a:r>
              <a:rPr lang="en-US" dirty="0" smtClean="0"/>
              <a:t>Demonstrates an inability to attend school on a regular basis</a:t>
            </a:r>
          </a:p>
          <a:p>
            <a:pPr marL="342900" indent="-342900">
              <a:buFont typeface="+mj-lt"/>
              <a:buAutoNum type="arabicPeriod"/>
            </a:pPr>
            <a:r>
              <a:rPr lang="en-US" dirty="0" smtClean="0"/>
              <a:t>Chronically runs away from home</a:t>
            </a:r>
          </a:p>
          <a:p>
            <a:pPr marL="342900" indent="-342900">
              <a:buFont typeface="+mj-lt"/>
              <a:buAutoNum type="arabicPeriod"/>
            </a:pPr>
            <a:r>
              <a:rPr lang="en-US" dirty="0" smtClean="0"/>
              <a:t>Makes references to frequent travel to other cities</a:t>
            </a:r>
          </a:p>
          <a:p>
            <a:pPr marL="342900" indent="-342900">
              <a:buFont typeface="+mj-lt"/>
              <a:buAutoNum type="arabicPeriod"/>
            </a:pPr>
            <a:r>
              <a:rPr lang="en-US" dirty="0" smtClean="0"/>
              <a:t>Exhibits bruises or other physical trauma, withdrawn behavior, depression, or fear</a:t>
            </a:r>
          </a:p>
          <a:p>
            <a:pPr marL="342900" indent="-342900">
              <a:buFont typeface="+mj-lt"/>
              <a:buAutoNum type="arabicPeriod"/>
            </a:pPr>
            <a:r>
              <a:rPr lang="en-US" dirty="0" smtClean="0"/>
              <a:t>Lacks control over her or his schedule or identification documents</a:t>
            </a:r>
          </a:p>
          <a:p>
            <a:pPr marL="342900" indent="-342900">
              <a:buFont typeface="+mj-lt"/>
              <a:buAutoNum type="arabicPeriod"/>
            </a:pPr>
            <a:r>
              <a:rPr lang="en-US" dirty="0" smtClean="0"/>
              <a:t>Is hungry-malnourished or inappropriately dressed (based on weather conditions or surroundings)</a:t>
            </a:r>
          </a:p>
          <a:p>
            <a:pPr marL="342900" indent="-342900">
              <a:buFont typeface="+mj-lt"/>
              <a:buAutoNum type="arabicPeriod"/>
            </a:pPr>
            <a:r>
              <a:rPr lang="en-US" dirty="0" smtClean="0"/>
              <a:t>Shows signs of drug addiction</a:t>
            </a:r>
          </a:p>
          <a:p>
            <a:r>
              <a:rPr lang="en-US" i="1" dirty="0" smtClean="0"/>
              <a:t>Additional signs that may indicate sex-related trafficking include:</a:t>
            </a:r>
            <a:endParaRPr lang="en-US" dirty="0" smtClean="0"/>
          </a:p>
          <a:p>
            <a:pPr marL="342900" indent="-342900">
              <a:buFont typeface="+mj-lt"/>
              <a:buAutoNum type="arabicPeriod"/>
            </a:pPr>
            <a:r>
              <a:rPr lang="en-US" dirty="0" smtClean="0"/>
              <a:t>Demonstrates a sudden change in attire, behavior, or material possessions (e.g., has expensive items)</a:t>
            </a:r>
          </a:p>
          <a:p>
            <a:pPr marL="342900" indent="-342900">
              <a:buFont typeface="+mj-lt"/>
              <a:buAutoNum type="arabicPeriod"/>
            </a:pPr>
            <a:r>
              <a:rPr lang="en-US" dirty="0" smtClean="0"/>
              <a:t>Makes references to sexual situations that are beyond age-specific norms </a:t>
            </a:r>
          </a:p>
          <a:p>
            <a:pPr marL="342900" indent="-342900">
              <a:buFont typeface="+mj-lt"/>
              <a:buAutoNum type="arabicPeriod"/>
            </a:pPr>
            <a:r>
              <a:rPr lang="en-US" dirty="0" smtClean="0"/>
              <a:t>Has a “boyfriend” who is noticeably older (10+ years) </a:t>
            </a:r>
          </a:p>
          <a:p>
            <a:pPr marL="342900" indent="-342900">
              <a:buFont typeface="+mj-lt"/>
              <a:buAutoNum type="arabicPeriod"/>
            </a:pPr>
            <a:r>
              <a:rPr lang="en-US" dirty="0" smtClean="0"/>
              <a:t>Makes references to terminology of the commercial sex industry that are beyond age specific norms; engages in promiscuous behavior and may be labeled “fast” by peers</a:t>
            </a:r>
          </a:p>
          <a:p>
            <a:pPr marL="342900" indent="-342900">
              <a:buFont typeface="+mj-lt"/>
              <a:buAutoNum type="arabicPeriod"/>
            </a:pPr>
            <a:endParaRPr lang="en-US" dirty="0" smtClean="0"/>
          </a:p>
          <a:p>
            <a:pPr marL="342900" indent="-342900"/>
            <a:r>
              <a:rPr lang="en-US" dirty="0" smtClean="0"/>
              <a:t>               </a:t>
            </a:r>
            <a:r>
              <a:rPr lang="en-US" sz="1400" dirty="0" smtClean="0"/>
              <a:t>U.S. Department of Education – Office of Safe and Drug-Free Schools</a:t>
            </a:r>
            <a:endParaRPr lang="en-US" dirty="0" smtClean="0"/>
          </a:p>
          <a:p>
            <a:pPr marL="342900" indent="-342900"/>
            <a:endParaRPr lang="en-US" dirty="0"/>
          </a:p>
        </p:txBody>
      </p:sp>
    </p:spTree>
  </p:cSld>
  <p:clrMapOvr>
    <a:masterClrMapping/>
  </p:clrMapOvr>
  <p:transition/>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2572643"/>
            <a:ext cx="8305800" cy="2308324"/>
          </a:xfrm>
          <a:prstGeom prst="rect">
            <a:avLst/>
          </a:prstGeom>
        </p:spPr>
        <p:txBody>
          <a:bodyPr wrap="square">
            <a:spAutoFit/>
          </a:bodyPr>
          <a:lstStyle/>
          <a:p>
            <a:r>
              <a:rPr lang="en-US" dirty="0" smtClean="0"/>
              <a:t>Fear of police and immigration officials – Police corruption experienced in the victim's</a:t>
            </a:r>
          </a:p>
          <a:p>
            <a:r>
              <a:rPr lang="en-US" dirty="0" smtClean="0"/>
              <a:t>home country is often exploited by traffickers who terrify their victims with stories of what</a:t>
            </a:r>
          </a:p>
          <a:p>
            <a:r>
              <a:rPr lang="en-US" dirty="0" smtClean="0"/>
              <a:t>the police in the US may do to them.</a:t>
            </a:r>
          </a:p>
          <a:p>
            <a:r>
              <a:rPr lang="en-US" dirty="0" smtClean="0"/>
              <a:t>The following pages tell true stories of what happens when community</a:t>
            </a:r>
          </a:p>
          <a:p>
            <a:r>
              <a:rPr lang="en-US" dirty="0" smtClean="0"/>
              <a:t>members find slaves.</a:t>
            </a:r>
          </a:p>
          <a:p>
            <a:r>
              <a:rPr lang="en-US" dirty="0" smtClean="0"/>
              <a:t>“</a:t>
            </a:r>
            <a:endParaRPr lang="en-US" dirty="0"/>
          </a:p>
        </p:txBody>
      </p:sp>
      <p:sp>
        <p:nvSpPr>
          <p:cNvPr id="3" name="Rectangle 2"/>
          <p:cNvSpPr/>
          <p:nvPr/>
        </p:nvSpPr>
        <p:spPr>
          <a:xfrm>
            <a:off x="228600" y="58847"/>
            <a:ext cx="8763000" cy="6001643"/>
          </a:xfrm>
          <a:prstGeom prst="rect">
            <a:avLst/>
          </a:prstGeom>
        </p:spPr>
        <p:txBody>
          <a:bodyPr wrap="square">
            <a:spAutoFit/>
          </a:bodyPr>
          <a:lstStyle/>
          <a:p>
            <a:r>
              <a:rPr lang="en-US" sz="4000" b="1" dirty="0" smtClean="0">
                <a:solidFill>
                  <a:srgbClr val="FF0000"/>
                </a:solidFill>
              </a:rPr>
              <a:t>   How can we find slaves in our</a:t>
            </a:r>
          </a:p>
          <a:p>
            <a:r>
              <a:rPr lang="en-US" sz="4000" b="1" dirty="0" smtClean="0">
                <a:solidFill>
                  <a:srgbClr val="FF0000"/>
                </a:solidFill>
              </a:rPr>
              <a:t>                 communities?</a:t>
            </a:r>
            <a:br>
              <a:rPr lang="en-US" sz="4000" b="1" dirty="0" smtClean="0">
                <a:solidFill>
                  <a:srgbClr val="FF0000"/>
                </a:solidFill>
              </a:rPr>
            </a:br>
            <a:r>
              <a:rPr lang="en-US" sz="3200" dirty="0" smtClean="0"/>
              <a:t>Watch for the following signs: The person might be a domestic worker, work in a restaurant, on a farm, in a shop, in a factory, or as a prostitute. The worker is likely to be enslaved if he or she:</a:t>
            </a:r>
            <a:br>
              <a:rPr lang="en-US" sz="3200" dirty="0" smtClean="0"/>
            </a:br>
            <a:endParaRPr lang="en-US" sz="3200" dirty="0" smtClean="0"/>
          </a:p>
          <a:p>
            <a:pPr>
              <a:buFont typeface="Arial" pitchFamily="34" charset="0"/>
              <a:buChar char="•"/>
            </a:pPr>
            <a:r>
              <a:rPr lang="en-US" sz="3600" dirty="0" smtClean="0"/>
              <a:t> Is working or being held against his or her will</a:t>
            </a:r>
          </a:p>
          <a:p>
            <a:pPr>
              <a:buFont typeface="Arial" pitchFamily="34" charset="0"/>
              <a:buChar char="•"/>
            </a:pPr>
            <a:r>
              <a:rPr lang="en-US" sz="3600" dirty="0" smtClean="0"/>
              <a:t> Is not free to change employers</a:t>
            </a:r>
          </a:p>
          <a:p>
            <a:pPr>
              <a:buFont typeface="Arial" pitchFamily="34" charset="0"/>
              <a:buChar char="•"/>
            </a:pPr>
            <a:r>
              <a:rPr lang="en-US" sz="3600" dirty="0" smtClean="0"/>
              <a:t> Does not control his or her earnings</a:t>
            </a:r>
          </a:p>
        </p:txBody>
      </p:sp>
    </p:spTree>
  </p:cSld>
  <p:clrMapOvr>
    <a:masterClrMapping/>
  </p:clrMapOvr>
  <p:transition/>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381000"/>
            <a:ext cx="8153400" cy="5632311"/>
          </a:xfrm>
          <a:prstGeom prst="rect">
            <a:avLst/>
          </a:prstGeom>
        </p:spPr>
        <p:txBody>
          <a:bodyPr wrap="square">
            <a:spAutoFit/>
          </a:bodyPr>
          <a:lstStyle/>
          <a:p>
            <a:pPr>
              <a:buFont typeface="Arial" pitchFamily="34" charset="0"/>
              <a:buChar char="•"/>
            </a:pPr>
            <a:r>
              <a:rPr lang="en-US" sz="3600" dirty="0" smtClean="0"/>
              <a:t> Is unable to move freely or is being watched or followed</a:t>
            </a:r>
          </a:p>
          <a:p>
            <a:pPr>
              <a:buFont typeface="Arial" pitchFamily="34" charset="0"/>
              <a:buChar char="•"/>
            </a:pPr>
            <a:r>
              <a:rPr lang="en-US" sz="3600" dirty="0" smtClean="0"/>
              <a:t> Is afraid to discuss him or herself in presence of others</a:t>
            </a:r>
          </a:p>
          <a:p>
            <a:pPr>
              <a:buFont typeface="Arial" pitchFamily="34" charset="0"/>
              <a:buChar char="•"/>
            </a:pPr>
            <a:r>
              <a:rPr lang="en-US" sz="3600" dirty="0" smtClean="0"/>
              <a:t> Has been assaulted, or threatened with assault for refusing to work</a:t>
            </a:r>
          </a:p>
          <a:p>
            <a:pPr>
              <a:buFont typeface="Arial" pitchFamily="34" charset="0"/>
              <a:buChar char="•"/>
            </a:pPr>
            <a:r>
              <a:rPr lang="en-US" sz="3600" dirty="0" smtClean="0"/>
              <a:t> Has been cheated into payment of debt upon arrival</a:t>
            </a:r>
          </a:p>
          <a:p>
            <a:pPr>
              <a:buFont typeface="Arial" pitchFamily="34" charset="0"/>
              <a:buChar char="•"/>
            </a:pPr>
            <a:r>
              <a:rPr lang="en-US" sz="3600" dirty="0" smtClean="0"/>
              <a:t> Has had his or her passport or other documents taken away</a:t>
            </a:r>
            <a:endParaRPr lang="en-US" sz="3600" dirty="0"/>
          </a:p>
        </p:txBody>
      </p:sp>
    </p:spTree>
  </p:cSld>
  <p:clrMapOvr>
    <a:masterClrMapping/>
  </p:clrMapOvr>
  <p:transition/>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6667F025-D2BA-43C6-B3DB-A94F81453602}" type="slidenum">
              <a:rPr lang="en-US" smtClean="0"/>
              <a:pPr>
                <a:defRPr/>
              </a:pPr>
              <a:t>94</a:t>
            </a:fld>
            <a:endParaRPr lang="en-US"/>
          </a:p>
        </p:txBody>
      </p:sp>
      <p:pic>
        <p:nvPicPr>
          <p:cNvPr id="3" name="Picture 2"/>
          <p:cNvPicPr/>
          <p:nvPr/>
        </p:nvPicPr>
        <p:blipFill>
          <a:blip r:embed="rId2" cstate="screen"/>
          <a:srcRect/>
          <a:stretch>
            <a:fillRect/>
          </a:stretch>
        </p:blipFill>
        <p:spPr bwMode="auto">
          <a:xfrm>
            <a:off x="0" y="0"/>
            <a:ext cx="8458200" cy="6172200"/>
          </a:xfrm>
          <a:prstGeom prst="rect">
            <a:avLst/>
          </a:prstGeom>
          <a:noFill/>
          <a:ln w="9525">
            <a:noFill/>
            <a:miter lim="800000"/>
            <a:headEnd/>
            <a:tailEnd/>
          </a:ln>
        </p:spPr>
      </p:pic>
      <p:pic>
        <p:nvPicPr>
          <p:cNvPr id="4" name="Picture 3"/>
          <p:cNvPicPr/>
          <p:nvPr/>
        </p:nvPicPr>
        <p:blipFill>
          <a:blip r:embed="rId3" cstate="screen"/>
          <a:srcRect l="80000" t="47436" r="2727" b="10256"/>
          <a:stretch>
            <a:fillRect/>
          </a:stretch>
        </p:blipFill>
        <p:spPr bwMode="auto">
          <a:xfrm>
            <a:off x="7696200" y="4343400"/>
            <a:ext cx="1447800" cy="25146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032"/>
          <p:cNvGrpSpPr>
            <a:grpSpLocks/>
          </p:cNvGrpSpPr>
          <p:nvPr/>
        </p:nvGrpSpPr>
        <p:grpSpPr bwMode="auto">
          <a:xfrm>
            <a:off x="-1588" y="3175"/>
            <a:ext cx="9142413" cy="6851650"/>
            <a:chOff x="-1" y="2"/>
            <a:chExt cx="5759" cy="4316"/>
          </a:xfrm>
        </p:grpSpPr>
        <p:pic>
          <p:nvPicPr>
            <p:cNvPr id="27654" name="Picture 4"/>
            <p:cNvPicPr>
              <a:picLocks noChangeAspect="1" noChangeArrowheads="1"/>
            </p:cNvPicPr>
            <p:nvPr/>
          </p:nvPicPr>
          <p:blipFill>
            <a:blip r:embed="rId3" cstate="screen">
              <a:lum bright="70000" contrast="-70000"/>
            </a:blip>
            <a:srcRect/>
            <a:stretch>
              <a:fillRect/>
            </a:stretch>
          </p:blipFill>
          <p:spPr bwMode="auto">
            <a:xfrm>
              <a:off x="3" y="2"/>
              <a:ext cx="1498" cy="2062"/>
            </a:xfrm>
            <a:prstGeom prst="rect">
              <a:avLst/>
            </a:prstGeom>
            <a:noFill/>
            <a:ln w="9525">
              <a:noFill/>
              <a:miter lim="800000"/>
              <a:headEnd/>
              <a:tailEnd/>
            </a:ln>
          </p:spPr>
        </p:pic>
        <p:pic>
          <p:nvPicPr>
            <p:cNvPr id="27655" name="Picture 1029"/>
            <p:cNvPicPr>
              <a:picLocks noChangeAspect="1" noChangeArrowheads="1"/>
            </p:cNvPicPr>
            <p:nvPr/>
          </p:nvPicPr>
          <p:blipFill>
            <a:blip r:embed="rId4" cstate="screen">
              <a:lum bright="70000" contrast="-70000"/>
            </a:blip>
            <a:srcRect/>
            <a:stretch>
              <a:fillRect/>
            </a:stretch>
          </p:blipFill>
          <p:spPr bwMode="auto">
            <a:xfrm>
              <a:off x="-1" y="3481"/>
              <a:ext cx="5759" cy="837"/>
            </a:xfrm>
            <a:prstGeom prst="rect">
              <a:avLst/>
            </a:prstGeom>
            <a:noFill/>
            <a:ln w="9525">
              <a:noFill/>
              <a:miter lim="800000"/>
              <a:headEnd/>
              <a:tailEnd/>
            </a:ln>
          </p:spPr>
        </p:pic>
        <p:pic>
          <p:nvPicPr>
            <p:cNvPr id="27656" name="Picture 1030" descr="Migrant workers BBC 1"/>
            <p:cNvPicPr>
              <a:picLocks noChangeAspect="1" noChangeArrowheads="1"/>
            </p:cNvPicPr>
            <p:nvPr/>
          </p:nvPicPr>
          <p:blipFill>
            <a:blip r:embed="rId5" cstate="screen">
              <a:lum bright="70000" contrast="-70000"/>
            </a:blip>
            <a:srcRect/>
            <a:stretch>
              <a:fillRect/>
            </a:stretch>
          </p:blipFill>
          <p:spPr bwMode="auto">
            <a:xfrm>
              <a:off x="0" y="2016"/>
              <a:ext cx="1728" cy="1447"/>
            </a:xfrm>
            <a:prstGeom prst="rect">
              <a:avLst/>
            </a:prstGeom>
            <a:noFill/>
            <a:ln w="9525" algn="in">
              <a:noFill/>
              <a:miter lim="800000"/>
              <a:headEnd/>
              <a:tailEnd/>
            </a:ln>
          </p:spPr>
        </p:pic>
      </p:grpSp>
      <p:sp>
        <p:nvSpPr>
          <p:cNvPr id="27652" name="Content Placeholder 2"/>
          <p:cNvSpPr>
            <a:spLocks noGrp="1"/>
          </p:cNvSpPr>
          <p:nvPr>
            <p:ph idx="1"/>
          </p:nvPr>
        </p:nvSpPr>
        <p:spPr>
          <a:xfrm>
            <a:off x="2362200" y="228600"/>
            <a:ext cx="6553200" cy="4953000"/>
          </a:xfrm>
        </p:spPr>
        <p:txBody>
          <a:bodyPr/>
          <a:lstStyle/>
          <a:p>
            <a:pPr algn="ctr">
              <a:buFontTx/>
              <a:buNone/>
            </a:pPr>
            <a:r>
              <a:rPr lang="en-US" sz="8800" dirty="0" smtClean="0"/>
              <a:t>Traffickers</a:t>
            </a:r>
          </a:p>
          <a:p>
            <a:pPr algn="ctr">
              <a:buFontTx/>
              <a:buNone/>
            </a:pPr>
            <a:r>
              <a:rPr lang="en-US" sz="4800" b="1" i="1" dirty="0" smtClean="0"/>
              <a:t>Who are the pimps,</a:t>
            </a:r>
          </a:p>
          <a:p>
            <a:pPr algn="ctr">
              <a:buFontTx/>
              <a:buNone/>
            </a:pPr>
            <a:r>
              <a:rPr lang="en-US" sz="4800" b="1" i="1" dirty="0" smtClean="0"/>
              <a:t>the traffickers?</a:t>
            </a:r>
          </a:p>
          <a:p>
            <a:pPr algn="ctr">
              <a:buFontTx/>
              <a:buNone/>
            </a:pPr>
            <a:r>
              <a:rPr lang="en-US" sz="4800" b="1" i="1" dirty="0" smtClean="0"/>
              <a:t>What do they look like?</a:t>
            </a:r>
          </a:p>
        </p:txBody>
      </p:sp>
      <p:sp>
        <p:nvSpPr>
          <p:cNvPr id="27653" name="Slide Number Placeholder 7"/>
          <p:cNvSpPr>
            <a:spLocks noGrp="1"/>
          </p:cNvSpPr>
          <p:nvPr>
            <p:ph type="sldNum" sz="quarter" idx="12"/>
          </p:nvPr>
        </p:nvSpPr>
        <p:spPr>
          <a:noFill/>
        </p:spPr>
        <p:txBody>
          <a:bodyPr/>
          <a:lstStyle/>
          <a:p>
            <a:fld id="{0C6190D8-BD68-4CFE-B74B-0493F49A97CE}" type="slidenum">
              <a:rPr lang="en-US" smtClean="0"/>
              <a:pPr/>
              <a:t>95</a:t>
            </a:fld>
            <a:endParaRPr lang="en-US" smtClean="0"/>
          </a:p>
        </p:txBody>
      </p:sp>
    </p:spTree>
  </p:cSld>
  <p:clrMapOvr>
    <a:masterClrMapping/>
  </p:clrMapOvr>
  <p:transition/>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6667F025-D2BA-43C6-B3DB-A94F81453602}" type="slidenum">
              <a:rPr lang="en-US" smtClean="0"/>
              <a:pPr>
                <a:defRPr/>
              </a:pPr>
              <a:t>96</a:t>
            </a:fld>
            <a:endParaRPr lang="en-US"/>
          </a:p>
        </p:txBody>
      </p:sp>
      <p:pic>
        <p:nvPicPr>
          <p:cNvPr id="3" name="Picture 2" descr="http://www.google.com/images?q=tbn:RgX0aJZFIhMHOM::cache.halloweenmart.com/images/ip017521.jpg&amp;t=1&amp;h=196&amp;w=131&amp;usg=__ZIYf6fxnzFnNn7Ddmhwe0dP3cdc=">
            <a:hlinkClick r:id="rId2"/>
          </p:cNvPr>
          <p:cNvPicPr>
            <a:picLocks noChangeAspect="1" noChangeArrowheads="1"/>
          </p:cNvPicPr>
          <p:nvPr/>
        </p:nvPicPr>
        <p:blipFill>
          <a:blip r:embed="rId3" cstate="screen"/>
          <a:srcRect l="8109" r="21622"/>
          <a:stretch>
            <a:fillRect/>
          </a:stretch>
        </p:blipFill>
        <p:spPr bwMode="auto">
          <a:xfrm>
            <a:off x="3810000" y="2819400"/>
            <a:ext cx="1551704" cy="3303588"/>
          </a:xfrm>
          <a:prstGeom prst="rect">
            <a:avLst/>
          </a:prstGeom>
          <a:noFill/>
          <a:ln w="9525">
            <a:noFill/>
            <a:miter lim="800000"/>
            <a:headEnd/>
            <a:tailEnd/>
          </a:ln>
        </p:spPr>
      </p:pic>
      <p:sp>
        <p:nvSpPr>
          <p:cNvPr id="4" name="TextBox 3"/>
          <p:cNvSpPr txBox="1"/>
          <p:nvPr/>
        </p:nvSpPr>
        <p:spPr>
          <a:xfrm>
            <a:off x="771565" y="304800"/>
            <a:ext cx="7544629" cy="1938992"/>
          </a:xfrm>
          <a:prstGeom prst="rect">
            <a:avLst/>
          </a:prstGeom>
          <a:noFill/>
        </p:spPr>
        <p:txBody>
          <a:bodyPr wrap="none" rtlCol="0">
            <a:spAutoFit/>
          </a:bodyPr>
          <a:lstStyle/>
          <a:p>
            <a:pPr algn="ctr"/>
            <a:r>
              <a:rPr lang="en-US" sz="4000" dirty="0" smtClean="0"/>
              <a:t>A stereotypical media-portrayed </a:t>
            </a:r>
          </a:p>
          <a:p>
            <a:pPr algn="ctr"/>
            <a:r>
              <a:rPr lang="en-US" sz="4000" dirty="0" smtClean="0"/>
              <a:t>“pimp” controlling modern </a:t>
            </a:r>
          </a:p>
          <a:p>
            <a:pPr algn="ctr"/>
            <a:r>
              <a:rPr lang="en-US" sz="4000" dirty="0" smtClean="0"/>
              <a:t>inner-city prostitutes</a:t>
            </a:r>
            <a:endParaRPr lang="en-US" sz="4000"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609600" y="250070"/>
            <a:ext cx="8229600" cy="2239962"/>
          </a:xfrm>
        </p:spPr>
        <p:txBody>
          <a:bodyPr/>
          <a:lstStyle/>
          <a:p>
            <a:r>
              <a:rPr lang="en-US" b="1" dirty="0" smtClean="0">
                <a:solidFill>
                  <a:srgbClr val="FF0000"/>
                </a:solidFill>
              </a:rPr>
              <a:t>What do “pimps” </a:t>
            </a:r>
            <a:br>
              <a:rPr lang="en-US" b="1" dirty="0" smtClean="0">
                <a:solidFill>
                  <a:srgbClr val="FF0000"/>
                </a:solidFill>
              </a:rPr>
            </a:br>
            <a:r>
              <a:rPr lang="en-US" b="1" dirty="0" smtClean="0">
                <a:solidFill>
                  <a:srgbClr val="FF0000"/>
                </a:solidFill>
              </a:rPr>
              <a:t>look like engaged </a:t>
            </a:r>
            <a:br>
              <a:rPr lang="en-US" b="1" dirty="0" smtClean="0">
                <a:solidFill>
                  <a:srgbClr val="FF0000"/>
                </a:solidFill>
              </a:rPr>
            </a:br>
            <a:r>
              <a:rPr lang="en-US" b="1" dirty="0" smtClean="0">
                <a:solidFill>
                  <a:srgbClr val="FF0000"/>
                </a:solidFill>
              </a:rPr>
              <a:t>in human trafficking?</a:t>
            </a:r>
          </a:p>
        </p:txBody>
      </p:sp>
      <p:pic>
        <p:nvPicPr>
          <p:cNvPr id="7" name="Picture 6"/>
          <p:cNvPicPr>
            <a:picLocks noChangeAspect="1" noChangeArrowheads="1"/>
          </p:cNvPicPr>
          <p:nvPr/>
        </p:nvPicPr>
        <p:blipFill>
          <a:blip r:embed="rId3" cstate="screen"/>
          <a:srcRect/>
          <a:stretch>
            <a:fillRect/>
          </a:stretch>
        </p:blipFill>
        <p:spPr bwMode="auto">
          <a:xfrm>
            <a:off x="7578542" y="252360"/>
            <a:ext cx="1514475" cy="2270125"/>
          </a:xfrm>
          <a:prstGeom prst="rect">
            <a:avLst/>
          </a:prstGeom>
          <a:noFill/>
          <a:ln w="9525">
            <a:noFill/>
            <a:miter lim="800000"/>
            <a:headEnd/>
            <a:tailEnd/>
          </a:ln>
        </p:spPr>
      </p:pic>
      <p:pic>
        <p:nvPicPr>
          <p:cNvPr id="9" name="Picture 8" descr="C:\Documents and Settings\tlardie\Local Settings\Temporary Internet Files\Content.IE5\KJ7CGOCQ\j0442272[1].jpg"/>
          <p:cNvPicPr>
            <a:picLocks noChangeAspect="1" noChangeArrowheads="1"/>
          </p:cNvPicPr>
          <p:nvPr/>
        </p:nvPicPr>
        <p:blipFill>
          <a:blip r:embed="rId4" cstate="screen"/>
          <a:srcRect/>
          <a:stretch>
            <a:fillRect/>
          </a:stretch>
        </p:blipFill>
        <p:spPr bwMode="auto">
          <a:xfrm>
            <a:off x="4495800" y="4495800"/>
            <a:ext cx="2817813" cy="1979613"/>
          </a:xfrm>
          <a:prstGeom prst="rect">
            <a:avLst/>
          </a:prstGeom>
          <a:noFill/>
          <a:ln w="9525">
            <a:noFill/>
            <a:miter lim="800000"/>
            <a:headEnd/>
            <a:tailEnd/>
          </a:ln>
        </p:spPr>
      </p:pic>
      <p:pic>
        <p:nvPicPr>
          <p:cNvPr id="10" name="Picture 9"/>
          <p:cNvPicPr>
            <a:picLocks noChangeAspect="1" noChangeArrowheads="1"/>
          </p:cNvPicPr>
          <p:nvPr/>
        </p:nvPicPr>
        <p:blipFill>
          <a:blip r:embed="rId5" cstate="screen"/>
          <a:srcRect/>
          <a:stretch>
            <a:fillRect/>
          </a:stretch>
        </p:blipFill>
        <p:spPr bwMode="auto">
          <a:xfrm>
            <a:off x="76200" y="3092450"/>
            <a:ext cx="2362200" cy="3262312"/>
          </a:xfrm>
          <a:prstGeom prst="rect">
            <a:avLst/>
          </a:prstGeom>
          <a:noFill/>
          <a:ln w="9525">
            <a:noFill/>
            <a:miter lim="800000"/>
            <a:headEnd/>
            <a:tailEnd/>
          </a:ln>
        </p:spPr>
      </p:pic>
      <p:pic>
        <p:nvPicPr>
          <p:cNvPr id="11" name="Picture 10"/>
          <p:cNvPicPr>
            <a:picLocks noChangeAspect="1" noChangeArrowheads="1"/>
          </p:cNvPicPr>
          <p:nvPr/>
        </p:nvPicPr>
        <p:blipFill>
          <a:blip r:embed="rId6" cstate="screen"/>
          <a:srcRect/>
          <a:stretch>
            <a:fillRect/>
          </a:stretch>
        </p:blipFill>
        <p:spPr bwMode="auto">
          <a:xfrm>
            <a:off x="2667000" y="3429000"/>
            <a:ext cx="1724025" cy="2589213"/>
          </a:xfrm>
          <a:prstGeom prst="rect">
            <a:avLst/>
          </a:prstGeom>
          <a:noFill/>
          <a:ln w="9525">
            <a:noFill/>
            <a:miter lim="800000"/>
            <a:headEnd/>
            <a:tailEnd/>
          </a:ln>
        </p:spPr>
      </p:pic>
      <p:pic>
        <p:nvPicPr>
          <p:cNvPr id="13" name="Picture 12"/>
          <p:cNvPicPr>
            <a:picLocks noChangeAspect="1" noChangeArrowheads="1"/>
          </p:cNvPicPr>
          <p:nvPr/>
        </p:nvPicPr>
        <p:blipFill>
          <a:blip r:embed="rId7" cstate="screen"/>
          <a:srcRect/>
          <a:stretch>
            <a:fillRect/>
          </a:stretch>
        </p:blipFill>
        <p:spPr bwMode="auto">
          <a:xfrm>
            <a:off x="76200" y="221937"/>
            <a:ext cx="1689100" cy="2555875"/>
          </a:xfrm>
          <a:prstGeom prst="rect">
            <a:avLst/>
          </a:prstGeom>
          <a:noFill/>
          <a:ln w="9525">
            <a:noFill/>
            <a:miter lim="800000"/>
            <a:headEnd/>
            <a:tailEnd/>
          </a:ln>
        </p:spPr>
      </p:pic>
      <p:pic>
        <p:nvPicPr>
          <p:cNvPr id="6" name="Picture 5" descr="C:\Documents and Settings\tlardie\Local Settings\Temporary Internet Files\Content.IE5\NLL2SG7S\j0422365[1].jpg"/>
          <p:cNvPicPr>
            <a:picLocks noChangeAspect="1" noChangeArrowheads="1"/>
          </p:cNvPicPr>
          <p:nvPr/>
        </p:nvPicPr>
        <p:blipFill>
          <a:blip r:embed="rId8" cstate="screen"/>
          <a:srcRect/>
          <a:stretch>
            <a:fillRect/>
          </a:stretch>
        </p:blipFill>
        <p:spPr bwMode="auto">
          <a:xfrm>
            <a:off x="4876800" y="2667000"/>
            <a:ext cx="1905000" cy="1447800"/>
          </a:xfrm>
          <a:prstGeom prst="rect">
            <a:avLst/>
          </a:prstGeom>
          <a:noFill/>
          <a:ln w="9525">
            <a:noFill/>
            <a:miter lim="800000"/>
            <a:headEnd/>
            <a:tailEnd/>
          </a:ln>
        </p:spPr>
      </p:pic>
      <p:pic>
        <p:nvPicPr>
          <p:cNvPr id="15" name="Picture 14" descr="C:\Documents and Settings\tlardie\Local Settings\Temporary Internet Files\Content.IE5\FH8D4F2L\j0399725[1].jpg"/>
          <p:cNvPicPr>
            <a:picLocks noChangeAspect="1" noChangeArrowheads="1"/>
          </p:cNvPicPr>
          <p:nvPr/>
        </p:nvPicPr>
        <p:blipFill>
          <a:blip r:embed="rId9" cstate="screen"/>
          <a:srcRect/>
          <a:stretch>
            <a:fillRect/>
          </a:stretch>
        </p:blipFill>
        <p:spPr bwMode="auto">
          <a:xfrm>
            <a:off x="7239000" y="2895600"/>
            <a:ext cx="1752600" cy="2630939"/>
          </a:xfrm>
          <a:prstGeom prst="rect">
            <a:avLst/>
          </a:prstGeom>
          <a:noFill/>
          <a:ln w="9525">
            <a:noFill/>
            <a:miter lim="800000"/>
            <a:headEnd/>
            <a:tailEnd/>
          </a:ln>
        </p:spPr>
      </p:pic>
      <p:sp>
        <p:nvSpPr>
          <p:cNvPr id="28683" name="Slide Number Placeholder 11"/>
          <p:cNvSpPr>
            <a:spLocks noGrp="1"/>
          </p:cNvSpPr>
          <p:nvPr>
            <p:ph type="sldNum" sz="quarter" idx="12"/>
          </p:nvPr>
        </p:nvSpPr>
        <p:spPr>
          <a:noFill/>
        </p:spPr>
        <p:txBody>
          <a:bodyPr/>
          <a:lstStyle/>
          <a:p>
            <a:fld id="{E29AD645-30B4-4975-A949-639C2D99407F}" type="slidenum">
              <a:rPr lang="en-US" smtClean="0"/>
              <a:pPr/>
              <a:t>97</a:t>
            </a:fld>
            <a:endParaRPr lang="en-US" smtClean="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0"/>
                                        <p:tgtEl>
                                          <p:spTgt spid="10"/>
                                        </p:tgtEl>
                                      </p:cBhvr>
                                    </p:animEffect>
                                  </p:childTnLst>
                                </p:cTn>
                              </p:par>
                            </p:childTnLst>
                          </p:cTn>
                        </p:par>
                        <p:par>
                          <p:cTn id="8" fill="hold">
                            <p:stCondLst>
                              <p:cond delay="5000"/>
                            </p:stCondLst>
                            <p:childTnLst>
                              <p:par>
                                <p:cTn id="9" presetID="10"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2000"/>
                                        <p:tgtEl>
                                          <p:spTgt spid="11"/>
                                        </p:tgtEl>
                                      </p:cBhvr>
                                    </p:animEffect>
                                  </p:childTnLst>
                                </p:cTn>
                              </p:par>
                            </p:childTnLst>
                          </p:cTn>
                        </p:par>
                        <p:par>
                          <p:cTn id="12" fill="hold">
                            <p:stCondLst>
                              <p:cond delay="7000"/>
                            </p:stCondLst>
                            <p:childTnLst>
                              <p:par>
                                <p:cTn id="13" presetID="10" presetClass="entr" presetSubtype="0"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2000"/>
                                        <p:tgtEl>
                                          <p:spTgt spid="9"/>
                                        </p:tgtEl>
                                      </p:cBhvr>
                                    </p:animEffect>
                                  </p:childTnLst>
                                </p:cTn>
                              </p:par>
                            </p:childTnLst>
                          </p:cTn>
                        </p:par>
                        <p:par>
                          <p:cTn id="16" fill="hold">
                            <p:stCondLst>
                              <p:cond delay="9000"/>
                            </p:stCondLst>
                            <p:childTnLst>
                              <p:par>
                                <p:cTn id="17" presetID="10" presetClass="entr" presetSubtype="0" fill="hold" nodeType="after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2000"/>
                                        <p:tgtEl>
                                          <p:spTgt spid="13"/>
                                        </p:tgtEl>
                                      </p:cBhvr>
                                    </p:animEffect>
                                  </p:childTnLst>
                                </p:cTn>
                              </p:par>
                            </p:childTnLst>
                          </p:cTn>
                        </p:par>
                        <p:par>
                          <p:cTn id="20" fill="hold">
                            <p:stCondLst>
                              <p:cond delay="11000"/>
                            </p:stCondLst>
                            <p:childTnLst>
                              <p:par>
                                <p:cTn id="21" presetID="10" presetClass="entr" presetSubtype="0" fill="hold" nodeType="after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2000"/>
                                        <p:tgtEl>
                                          <p:spTgt spid="7"/>
                                        </p:tgtEl>
                                      </p:cBhvr>
                                    </p:animEffect>
                                  </p:childTnLst>
                                </p:cTn>
                              </p:par>
                            </p:childTnLst>
                          </p:cTn>
                        </p:par>
                        <p:par>
                          <p:cTn id="24" fill="hold">
                            <p:stCondLst>
                              <p:cond delay="13000"/>
                            </p:stCondLst>
                            <p:childTnLst>
                              <p:par>
                                <p:cTn id="25" presetID="10" presetClass="entr" presetSubtype="0" fill="hold" nodeType="after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2000"/>
                                        <p:tgtEl>
                                          <p:spTgt spid="6"/>
                                        </p:tgtEl>
                                      </p:cBhvr>
                                    </p:animEffect>
                                  </p:childTnLst>
                                </p:cTn>
                              </p:par>
                            </p:childTnLst>
                          </p:cTn>
                        </p:par>
                        <p:par>
                          <p:cTn id="28" fill="hold">
                            <p:stCondLst>
                              <p:cond delay="15000"/>
                            </p:stCondLst>
                            <p:childTnLst>
                              <p:par>
                                <p:cTn id="29" presetID="10" presetClass="entr" presetSubtype="0" fill="hold"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A855826E-CF11-4C09-8C62-7B6851EE3D96}" type="slidenum">
              <a:rPr lang="en-US" smtClean="0"/>
              <a:pPr>
                <a:defRPr/>
              </a:pPr>
              <a:t>98</a:t>
            </a:fld>
            <a:endParaRPr lang="en-US"/>
          </a:p>
        </p:txBody>
      </p:sp>
      <p:sp>
        <p:nvSpPr>
          <p:cNvPr id="5" name="TextBox 4"/>
          <p:cNvSpPr txBox="1"/>
          <p:nvPr/>
        </p:nvSpPr>
        <p:spPr>
          <a:xfrm>
            <a:off x="533400" y="228600"/>
            <a:ext cx="8229600" cy="6401753"/>
          </a:xfrm>
          <a:prstGeom prst="rect">
            <a:avLst/>
          </a:prstGeom>
          <a:noFill/>
        </p:spPr>
        <p:txBody>
          <a:bodyPr wrap="square" rtlCol="0">
            <a:spAutoFit/>
          </a:bodyPr>
          <a:lstStyle/>
          <a:p>
            <a:pPr algn="ctr"/>
            <a:r>
              <a:rPr lang="en-US" sz="3600" b="1" dirty="0" smtClean="0">
                <a:solidFill>
                  <a:srgbClr val="C00000"/>
                </a:solidFill>
              </a:rPr>
              <a:t>The Youth Sex Trade</a:t>
            </a:r>
            <a:br>
              <a:rPr lang="en-US" sz="3600" b="1" dirty="0" smtClean="0">
                <a:solidFill>
                  <a:srgbClr val="C00000"/>
                </a:solidFill>
              </a:rPr>
            </a:br>
            <a:r>
              <a:rPr lang="en-US" sz="3600" b="1" dirty="0" smtClean="0">
                <a:solidFill>
                  <a:srgbClr val="C00000"/>
                </a:solidFill>
              </a:rPr>
              <a:t>Things You Need To Know</a:t>
            </a:r>
          </a:p>
          <a:p>
            <a:endParaRPr lang="en-US" dirty="0"/>
          </a:p>
          <a:p>
            <a:pPr marL="285750" indent="-285750">
              <a:buFont typeface="Arial" pitchFamily="34" charset="0"/>
              <a:buChar char="•"/>
            </a:pPr>
            <a:r>
              <a:rPr lang="en-US" sz="3200" dirty="0" smtClean="0"/>
              <a:t>Prostitution is not only for money, but also</a:t>
            </a:r>
            <a:br>
              <a:rPr lang="en-US" sz="3200" dirty="0" smtClean="0"/>
            </a:br>
            <a:r>
              <a:rPr lang="en-US" sz="3200" dirty="0" smtClean="0"/>
              <a:t>for food, drugs, shelter, or even a ride</a:t>
            </a:r>
          </a:p>
          <a:p>
            <a:pPr marL="285750" indent="-285750">
              <a:buFont typeface="Arial" pitchFamily="34" charset="0"/>
              <a:buChar char="•"/>
            </a:pPr>
            <a:r>
              <a:rPr lang="en-US" sz="3200" dirty="0" smtClean="0"/>
              <a:t>Average age children are forced into</a:t>
            </a:r>
            <a:br>
              <a:rPr lang="en-US" sz="3200" dirty="0" smtClean="0"/>
            </a:br>
            <a:r>
              <a:rPr lang="en-US" sz="3200" dirty="0" smtClean="0"/>
              <a:t>the sex trade is 14 years and as young as 8 years old</a:t>
            </a:r>
          </a:p>
          <a:p>
            <a:pPr marL="285750" indent="-285750">
              <a:buFont typeface="Arial" pitchFamily="34" charset="0"/>
              <a:buChar char="•"/>
            </a:pPr>
            <a:r>
              <a:rPr lang="en-US" sz="3200" dirty="0" smtClean="0"/>
              <a:t>Youth forced into the sex trade face violence, rape, drugs, HIV, AIDS, pregnancies, lack of food and shelter,</a:t>
            </a:r>
            <a:br>
              <a:rPr lang="en-US" sz="3200" dirty="0" smtClean="0"/>
            </a:br>
            <a:r>
              <a:rPr lang="en-US" sz="3200" dirty="0" smtClean="0"/>
              <a:t>and death.</a:t>
            </a:r>
          </a:p>
          <a:p>
            <a:pPr marL="285750" indent="-285750">
              <a:buFont typeface="Arial" pitchFamily="34" charset="0"/>
              <a:buChar char="•"/>
            </a:pPr>
            <a:r>
              <a:rPr lang="en-US" sz="3200" dirty="0" smtClean="0"/>
              <a:t>Boys are victims as well as girls</a:t>
            </a:r>
          </a:p>
        </p:txBody>
      </p:sp>
    </p:spTree>
    <p:extLst>
      <p:ext uri="{BB962C8B-B14F-4D97-AF65-F5344CB8AC3E}">
        <p14:creationId xmlns:p14="http://schemas.microsoft.com/office/powerpoint/2010/main" val="2903015131"/>
      </p:ext>
    </p:extLst>
  </p:cSld>
  <p:clrMapOvr>
    <a:masterClrMapping/>
  </p:clrMapOvr>
  <p:transition/>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A855826E-CF11-4C09-8C62-7B6851EE3D96}" type="slidenum">
              <a:rPr lang="en-US" smtClean="0"/>
              <a:pPr>
                <a:defRPr/>
              </a:pPr>
              <a:t>99</a:t>
            </a:fld>
            <a:endParaRPr lang="en-US"/>
          </a:p>
        </p:txBody>
      </p:sp>
      <p:sp>
        <p:nvSpPr>
          <p:cNvPr id="5" name="TextBox 4"/>
          <p:cNvSpPr txBox="1"/>
          <p:nvPr/>
        </p:nvSpPr>
        <p:spPr>
          <a:xfrm>
            <a:off x="533400" y="169889"/>
            <a:ext cx="7924800" cy="5847755"/>
          </a:xfrm>
          <a:prstGeom prst="rect">
            <a:avLst/>
          </a:prstGeom>
          <a:noFill/>
        </p:spPr>
        <p:txBody>
          <a:bodyPr wrap="square" rtlCol="0">
            <a:spAutoFit/>
          </a:bodyPr>
          <a:lstStyle/>
          <a:p>
            <a:r>
              <a:rPr lang="en-US" sz="2400" dirty="0" smtClean="0"/>
              <a:t>  </a:t>
            </a:r>
            <a:r>
              <a:rPr lang="en-US" sz="3200" b="1" dirty="0" smtClean="0">
                <a:solidFill>
                  <a:srgbClr val="C00000"/>
                </a:solidFill>
              </a:rPr>
              <a:t>Things Pimps Don’t Want You To Know</a:t>
            </a:r>
          </a:p>
          <a:p>
            <a:pPr marL="285750" indent="-285750">
              <a:buFont typeface="Arial" pitchFamily="34" charset="0"/>
              <a:buChar char="•"/>
            </a:pPr>
            <a:endParaRPr lang="en-US" sz="3600" b="1" dirty="0">
              <a:solidFill>
                <a:srgbClr val="C00000"/>
              </a:solidFill>
            </a:endParaRPr>
          </a:p>
          <a:p>
            <a:pPr marL="285750" indent="-285750">
              <a:buFont typeface="Arial" pitchFamily="34" charset="0"/>
              <a:buChar char="•"/>
            </a:pPr>
            <a:r>
              <a:rPr lang="en-US" sz="3200" dirty="0" smtClean="0"/>
              <a:t>Pimps don’t care about the youth working for them.</a:t>
            </a:r>
          </a:p>
          <a:p>
            <a:pPr marL="285750" indent="-285750">
              <a:buFont typeface="Arial" pitchFamily="34" charset="0"/>
              <a:buChar char="•"/>
            </a:pPr>
            <a:r>
              <a:rPr lang="en-US" sz="3200" dirty="0" smtClean="0"/>
              <a:t>Pimps use drugs, coercion, and violence to control their trafficked victims.</a:t>
            </a:r>
          </a:p>
          <a:p>
            <a:pPr marL="285750" indent="-285750">
              <a:buFont typeface="Arial" pitchFamily="34" charset="0"/>
              <a:buChar char="•"/>
            </a:pPr>
            <a:r>
              <a:rPr lang="en-US" sz="3200" dirty="0" smtClean="0"/>
              <a:t>Youth forced into the sex trade live with daily violence. They are beaten by pimps and customers and are often killed. They are completely disposable</a:t>
            </a:r>
            <a:r>
              <a:rPr lang="en-US" sz="3200" dirty="0"/>
              <a:t> </a:t>
            </a:r>
            <a:r>
              <a:rPr lang="en-US" sz="3200" dirty="0" smtClean="0"/>
              <a:t>with other victims easily obtainable.</a:t>
            </a:r>
          </a:p>
          <a:p>
            <a:endParaRPr lang="en-US" dirty="0"/>
          </a:p>
        </p:txBody>
      </p:sp>
    </p:spTree>
    <p:extLst>
      <p:ext uri="{BB962C8B-B14F-4D97-AF65-F5344CB8AC3E}">
        <p14:creationId xmlns:p14="http://schemas.microsoft.com/office/powerpoint/2010/main" val="4233416451"/>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8651</TotalTime>
  <Words>4813</Words>
  <Application>Microsoft Office PowerPoint</Application>
  <PresentationFormat>On-screen Show (4:3)</PresentationFormat>
  <Paragraphs>723</Paragraphs>
  <Slides>125</Slides>
  <Notes>32</Notes>
  <HiddenSlides>0</HiddenSlides>
  <MMClips>0</MMClips>
  <ScaleCrop>false</ScaleCrop>
  <HeadingPairs>
    <vt:vector size="4" baseType="variant">
      <vt:variant>
        <vt:lpstr>Theme</vt:lpstr>
      </vt:variant>
      <vt:variant>
        <vt:i4>1</vt:i4>
      </vt:variant>
      <vt:variant>
        <vt:lpstr>Slide Titles</vt:lpstr>
      </vt:variant>
      <vt:variant>
        <vt:i4>125</vt:i4>
      </vt:variant>
    </vt:vector>
  </HeadingPairs>
  <TitlesOfParts>
    <vt:vector size="126" baseType="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Slavery  = people bought and sold                    and held against their will</vt:lpstr>
      <vt:lpstr>After drug dealing and weapon sales, human trafficking is the second largest criminal industry in the world, and it is  the fastest growing.</vt:lpstr>
      <vt:lpstr>Human Trafficking is…</vt:lpstr>
      <vt:lpstr>PowerPoint Presentation</vt:lpstr>
      <vt:lpstr>PowerPoint Presentation</vt:lpstr>
      <vt:lpstr>PowerPoint Presentation</vt:lpstr>
      <vt:lpstr>PowerPoint Presentation</vt:lpstr>
      <vt:lpstr>Major Forms of Human Trafficking in the U.S.A.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Who is at-risk to be trafficked?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Train of Death The “Beast”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How do so many American children become victims?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What do “pimps”  look like engaged  in human trafficking?</vt:lpstr>
      <vt:lpstr>PowerPoint Presentation</vt:lpstr>
      <vt:lpstr>PowerPoint Presentation</vt:lpstr>
      <vt:lpstr>PowerPoint Presentation</vt:lpstr>
      <vt:lpstr> Human Trafficking in Ohio</vt:lpstr>
      <vt:lpstr>What is happening in Ohio?</vt:lpstr>
      <vt:lpstr>PowerPoint Presentation</vt:lpstr>
      <vt:lpstr>PowerPoint Presentation</vt:lpstr>
      <vt:lpstr>PowerPoint Presentation</vt:lpstr>
      <vt:lpstr>PowerPoint Presentation</vt:lpstr>
      <vt:lpstr>PowerPoint Presentation</vt:lpstr>
      <vt:lpstr>Between 18,000 and 20,000 victims are trafficked into the United States annually. </vt:lpstr>
      <vt:lpstr>Ohio Headlines</vt:lpstr>
      <vt:lpstr>More Ohio Headlines</vt:lpstr>
      <vt:lpstr>  Ohio Trafficking in Persons Commission   Created July 2009     </vt:lpstr>
      <vt:lpstr>OHIO</vt:lpstr>
      <vt:lpstr>OHIO</vt:lpstr>
      <vt:lpstr>PowerPoint Presentation</vt:lpstr>
      <vt:lpstr>PowerPoint Presentation</vt:lpstr>
      <vt:lpstr>PowerPoint Presentation</vt:lpstr>
      <vt:lpstr>PowerPoint Presentation</vt:lpstr>
      <vt:lpstr>State Laws Against                      Human Trafficking</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Ketchum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Meredith Isola</dc:creator>
  <cp:lastModifiedBy>MEL &amp; Rog</cp:lastModifiedBy>
  <cp:revision>1012</cp:revision>
  <dcterms:created xsi:type="dcterms:W3CDTF">2003-11-24T14:58:51Z</dcterms:created>
  <dcterms:modified xsi:type="dcterms:W3CDTF">2012-02-20T23:10:52Z</dcterms:modified>
</cp:coreProperties>
</file>