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2"/>
  </p:notesMasterIdLst>
  <p:sldIdLst>
    <p:sldId id="353" r:id="rId2"/>
    <p:sldId id="349" r:id="rId3"/>
    <p:sldId id="350" r:id="rId4"/>
    <p:sldId id="351" r:id="rId5"/>
    <p:sldId id="352" r:id="rId6"/>
    <p:sldId id="354" r:id="rId7"/>
    <p:sldId id="436" r:id="rId8"/>
    <p:sldId id="437" r:id="rId9"/>
    <p:sldId id="355" r:id="rId10"/>
    <p:sldId id="361" r:id="rId11"/>
    <p:sldId id="356" r:id="rId12"/>
    <p:sldId id="441" r:id="rId13"/>
    <p:sldId id="442" r:id="rId14"/>
    <p:sldId id="443" r:id="rId15"/>
    <p:sldId id="369" r:id="rId16"/>
    <p:sldId id="362" r:id="rId17"/>
    <p:sldId id="363" r:id="rId18"/>
    <p:sldId id="371" r:id="rId19"/>
    <p:sldId id="370" r:id="rId20"/>
    <p:sldId id="364" r:id="rId21"/>
    <p:sldId id="365" r:id="rId22"/>
    <p:sldId id="407" r:id="rId23"/>
    <p:sldId id="408" r:id="rId24"/>
    <p:sldId id="398" r:id="rId25"/>
    <p:sldId id="399" r:id="rId26"/>
    <p:sldId id="400" r:id="rId27"/>
    <p:sldId id="401" r:id="rId28"/>
    <p:sldId id="402" r:id="rId29"/>
    <p:sldId id="403" r:id="rId30"/>
    <p:sldId id="404" r:id="rId31"/>
    <p:sldId id="359" r:id="rId32"/>
    <p:sldId id="360" r:id="rId33"/>
    <p:sldId id="366" r:id="rId34"/>
    <p:sldId id="367" r:id="rId35"/>
    <p:sldId id="368" r:id="rId36"/>
    <p:sldId id="372" r:id="rId37"/>
    <p:sldId id="264" r:id="rId38"/>
    <p:sldId id="259" r:id="rId39"/>
    <p:sldId id="374" r:id="rId40"/>
    <p:sldId id="275" r:id="rId41"/>
    <p:sldId id="277" r:id="rId42"/>
    <p:sldId id="273" r:id="rId43"/>
    <p:sldId id="271" r:id="rId44"/>
    <p:sldId id="270" r:id="rId45"/>
    <p:sldId id="266" r:id="rId46"/>
    <p:sldId id="267" r:id="rId47"/>
    <p:sldId id="376" r:id="rId48"/>
    <p:sldId id="272" r:id="rId49"/>
    <p:sldId id="265" r:id="rId50"/>
    <p:sldId id="378" r:id="rId51"/>
    <p:sldId id="268" r:id="rId52"/>
    <p:sldId id="377" r:id="rId53"/>
    <p:sldId id="379" r:id="rId54"/>
    <p:sldId id="257" r:id="rId55"/>
    <p:sldId id="438" r:id="rId56"/>
    <p:sldId id="439" r:id="rId57"/>
    <p:sldId id="380" r:id="rId58"/>
    <p:sldId id="269" r:id="rId59"/>
    <p:sldId id="411" r:id="rId60"/>
    <p:sldId id="412" r:id="rId61"/>
    <p:sldId id="413" r:id="rId62"/>
    <p:sldId id="434" r:id="rId63"/>
    <p:sldId id="445" r:id="rId64"/>
    <p:sldId id="444" r:id="rId65"/>
    <p:sldId id="449" r:id="rId66"/>
    <p:sldId id="383" r:id="rId67"/>
    <p:sldId id="447" r:id="rId68"/>
    <p:sldId id="446" r:id="rId69"/>
    <p:sldId id="448" r:id="rId70"/>
    <p:sldId id="256" r:id="rId71"/>
    <p:sldId id="381" r:id="rId72"/>
    <p:sldId id="274" r:id="rId73"/>
    <p:sldId id="382" r:id="rId74"/>
    <p:sldId id="384" r:id="rId75"/>
    <p:sldId id="431" r:id="rId76"/>
    <p:sldId id="432" r:id="rId77"/>
    <p:sldId id="287" r:id="rId78"/>
    <p:sldId id="344" r:id="rId79"/>
    <p:sldId id="258" r:id="rId80"/>
    <p:sldId id="387" r:id="rId81"/>
    <p:sldId id="345" r:id="rId82"/>
    <p:sldId id="279" r:id="rId83"/>
    <p:sldId id="386" r:id="rId84"/>
    <p:sldId id="280" r:id="rId85"/>
    <p:sldId id="388" r:id="rId86"/>
    <p:sldId id="283" r:id="rId87"/>
    <p:sldId id="385" r:id="rId88"/>
    <p:sldId id="284" r:id="rId89"/>
    <p:sldId id="286" r:id="rId90"/>
    <p:sldId id="346" r:id="rId91"/>
    <p:sldId id="261" r:id="rId92"/>
    <p:sldId id="281" r:id="rId93"/>
    <p:sldId id="294" r:id="rId94"/>
    <p:sldId id="288" r:id="rId95"/>
    <p:sldId id="289" r:id="rId96"/>
    <p:sldId id="290" r:id="rId97"/>
    <p:sldId id="291" r:id="rId98"/>
    <p:sldId id="292" r:id="rId99"/>
    <p:sldId id="293" r:id="rId100"/>
    <p:sldId id="339" r:id="rId101"/>
    <p:sldId id="348" r:id="rId102"/>
    <p:sldId id="340" r:id="rId103"/>
    <p:sldId id="341" r:id="rId104"/>
    <p:sldId id="417" r:id="rId105"/>
    <p:sldId id="418" r:id="rId106"/>
    <p:sldId id="420" r:id="rId107"/>
    <p:sldId id="419" r:id="rId108"/>
    <p:sldId id="421" r:id="rId109"/>
    <p:sldId id="422" r:id="rId110"/>
    <p:sldId id="425" r:id="rId111"/>
    <p:sldId id="423" r:id="rId112"/>
    <p:sldId id="424" r:id="rId113"/>
    <p:sldId id="427" r:id="rId114"/>
    <p:sldId id="295" r:id="rId115"/>
    <p:sldId id="296" r:id="rId116"/>
    <p:sldId id="297" r:id="rId117"/>
    <p:sldId id="298" r:id="rId118"/>
    <p:sldId id="299" r:id="rId119"/>
    <p:sldId id="301" r:id="rId120"/>
    <p:sldId id="302" r:id="rId121"/>
    <p:sldId id="303" r:id="rId122"/>
    <p:sldId id="304" r:id="rId123"/>
    <p:sldId id="306" r:id="rId124"/>
    <p:sldId id="307" r:id="rId125"/>
    <p:sldId id="310" r:id="rId126"/>
    <p:sldId id="311" r:id="rId127"/>
    <p:sldId id="312" r:id="rId128"/>
    <p:sldId id="337" r:id="rId129"/>
    <p:sldId id="338" r:id="rId130"/>
    <p:sldId id="414" r:id="rId131"/>
    <p:sldId id="415" r:id="rId132"/>
    <p:sldId id="416" r:id="rId133"/>
    <p:sldId id="313" r:id="rId134"/>
    <p:sldId id="314" r:id="rId135"/>
    <p:sldId id="315" r:id="rId136"/>
    <p:sldId id="316" r:id="rId137"/>
    <p:sldId id="317" r:id="rId138"/>
    <p:sldId id="389" r:id="rId139"/>
    <p:sldId id="321" r:id="rId140"/>
    <p:sldId id="324" r:id="rId141"/>
    <p:sldId id="325" r:id="rId142"/>
    <p:sldId id="335" r:id="rId143"/>
    <p:sldId id="397" r:id="rId144"/>
    <p:sldId id="336" r:id="rId145"/>
    <p:sldId id="405" r:id="rId146"/>
    <p:sldId id="406" r:id="rId147"/>
    <p:sldId id="410" r:id="rId148"/>
    <p:sldId id="342" r:id="rId149"/>
    <p:sldId id="440" r:id="rId150"/>
    <p:sldId id="428" r:id="rId151"/>
    <p:sldId id="429" r:id="rId152"/>
    <p:sldId id="430" r:id="rId153"/>
    <p:sldId id="343" r:id="rId154"/>
    <p:sldId id="391" r:id="rId155"/>
    <p:sldId id="392" r:id="rId156"/>
    <p:sldId id="396" r:id="rId157"/>
    <p:sldId id="390" r:id="rId158"/>
    <p:sldId id="393" r:id="rId159"/>
    <p:sldId id="394" r:id="rId160"/>
    <p:sldId id="395"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95" d="100"/>
          <a:sy n="95" d="100"/>
        </p:scale>
        <p:origin x="-444" y="-108"/>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D3A67-0F35-4DD5-A1A5-5D88F8B44633}" type="datetimeFigureOut">
              <a:rPr lang="en-US" smtClean="0"/>
              <a:pPr/>
              <a:t>12/6/2011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A8CF3-E098-4016-8636-7FACF03D0908}" type="slidenum">
              <a:rPr lang="en-US" smtClean="0"/>
              <a:pPr/>
              <a:t>‹#›</a:t>
            </a:fld>
            <a:endParaRPr lang="en-US" dirty="0"/>
          </a:p>
        </p:txBody>
      </p:sp>
    </p:spTree>
    <p:extLst>
      <p:ext uri="{BB962C8B-B14F-4D97-AF65-F5344CB8AC3E}">
        <p14:creationId xmlns:p14="http://schemas.microsoft.com/office/powerpoint/2010/main" xmlns="" val="70898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66592E34-5EFE-4D4E-B73C-7312FDEF685C}" type="slidenum">
              <a:rPr lang="en-US" smtClean="0"/>
              <a:pPr/>
              <a:t>133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BB05EF80-B336-462E-8F89-FB0E06569DC2}" type="slidenum">
              <a:rPr lang="en-US" smtClean="0"/>
              <a:pPr/>
              <a:t>134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62A712DF-C7F0-42AA-94FF-986F47E46E80}" type="slidenum">
              <a:rPr lang="en-US" smtClean="0"/>
              <a:pPr/>
              <a:t>135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4E970F8C-ACC1-413F-9760-1B70EEC78E95}" type="slidenum">
              <a:rPr lang="en-US" smtClean="0"/>
              <a:pPr/>
              <a:t>136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4762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686579" y="4342813"/>
            <a:ext cx="5486400" cy="4115974"/>
          </a:xfrm>
          <a:noFill/>
          <a:ln/>
        </p:spPr>
        <p:txBody>
          <a:bodyPr/>
          <a:lstStyle/>
          <a:p>
            <a:pPr eaLnBrk="1" hangingPunct="1">
              <a:spcBef>
                <a:spcPct val="0"/>
              </a:spcBef>
            </a:pPr>
            <a:endParaRPr lang="en-US" smtClean="0"/>
          </a:p>
        </p:txBody>
      </p:sp>
      <p:sp>
        <p:nvSpPr>
          <p:cNvPr id="97284" name="Slide Number Placeholder 3"/>
          <p:cNvSpPr txBox="1">
            <a:spLocks noGrp="1"/>
          </p:cNvSpPr>
          <p:nvPr/>
        </p:nvSpPr>
        <p:spPr bwMode="auto">
          <a:xfrm>
            <a:off x="3884384" y="8685626"/>
            <a:ext cx="2972059" cy="456809"/>
          </a:xfrm>
          <a:prstGeom prst="rect">
            <a:avLst/>
          </a:prstGeom>
          <a:noFill/>
          <a:ln w="9525">
            <a:noFill/>
            <a:miter lim="800000"/>
            <a:headEnd/>
            <a:tailEnd/>
          </a:ln>
        </p:spPr>
        <p:txBody>
          <a:bodyPr lIns="91433" tIns="45716" rIns="91433" bIns="45716" anchor="b"/>
          <a:lstStyle/>
          <a:p>
            <a:pPr algn="r" defTabSz="914832"/>
            <a:fld id="{CF8449B0-4522-4417-80D6-E6FE2F936022}" type="slidenum">
              <a:rPr lang="en-US" sz="1200">
                <a:latin typeface="Calibri" pitchFamily="34" charset="0"/>
              </a:rPr>
              <a:pPr algn="r" defTabSz="914832"/>
              <a:t>144</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z="1000" dirty="0">
                <a:latin typeface="Arial" charset="0"/>
              </a:rPr>
              <a:t>I’m going to begin today’s presentation with a story:</a:t>
            </a:r>
          </a:p>
          <a:p>
            <a:endParaRPr lang="en-US" sz="1000" dirty="0">
              <a:latin typeface="Arial" charset="0"/>
            </a:endParaRPr>
          </a:p>
          <a:p>
            <a:r>
              <a:rPr lang="en-US" sz="1000" dirty="0">
                <a:latin typeface="Arial" charset="0"/>
                <a:cs typeface="Times New Roman" pitchFamily="18" charset="0"/>
              </a:rPr>
              <a:t>A woman kept in domestic servitude in the United States for several years was rescued when a neighbor, noticing that she had a large tumor, offered to take the woman to the emergency room/health clinic [where will depend on who the presentation audience is].  Luckily, the health providers asked the right questions and realized the woman was a victim of human trafficking.  As a result, they helped the woman escape her situation and receive the medical care she desperately needed.  Her employers received 15-20 years in jail.</a:t>
            </a:r>
          </a:p>
          <a:p>
            <a:endParaRPr lang="en-US" sz="1000" dirty="0">
              <a:latin typeface="Arial" charset="0"/>
              <a:cs typeface="Times New Roman" pitchFamily="18" charset="0"/>
            </a:endParaRPr>
          </a:p>
          <a:p>
            <a:r>
              <a:rPr lang="en-US" sz="1000" dirty="0">
                <a:latin typeface="Arial" charset="0"/>
                <a:cs typeface="Times New Roman" pitchFamily="18" charset="0"/>
              </a:rPr>
              <a:t>This is a success story because, first, the neighbor took the important step in bringing the woman to the emergency room/health clinic, and second, because the health providers examining the woman were able to look beneath the surface to probe whether or not she was a possible trafficking victim.  Today, I’m going to discuss the important role health care providers play in identifying, and therefore, helping victims of human trafficking.</a:t>
            </a:r>
          </a:p>
          <a:p>
            <a:endParaRPr lang="en-US" sz="10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9124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buFontTx/>
              <a:buChar char="•"/>
            </a:pPr>
            <a:r>
              <a:rPr lang="en-US" sz="1000">
                <a:latin typeface="Arial" charset="0"/>
              </a:rPr>
              <a:t>Human trafficking is an horrific international problem, with nearly a million victims trafficked across international borders annually</a:t>
            </a:r>
          </a:p>
          <a:p>
            <a:pPr eaLnBrk="1" hangingPunct="1">
              <a:buFontTx/>
              <a:buChar char="•"/>
            </a:pPr>
            <a:endParaRPr lang="en-US" sz="1000">
              <a:latin typeface="Arial" charset="0"/>
            </a:endParaRPr>
          </a:p>
          <a:p>
            <a:pPr eaLnBrk="1" hangingPunct="1">
              <a:buFontTx/>
              <a:buChar char="•"/>
            </a:pPr>
            <a:r>
              <a:rPr lang="en-US" sz="1000">
                <a:latin typeface="Arial" charset="0"/>
              </a:rPr>
              <a:t>However, this is not just an international problem.  Trafficking also takes place here in the United States.  The U.S. State Department estimates that between 18,000 and 20,000 victims are trafficked into this country each year.  </a:t>
            </a:r>
          </a:p>
          <a:p>
            <a:pPr eaLnBrk="1" hangingPunct="1">
              <a:buFontTx/>
              <a:buChar char="•"/>
            </a:pPr>
            <a:endParaRPr lang="en-US" sz="1000">
              <a:latin typeface="Arial" charset="0"/>
            </a:endParaRPr>
          </a:p>
          <a:p>
            <a:pPr eaLnBrk="1" hangingPunct="1">
              <a:buFontTx/>
              <a:buChar char="•"/>
            </a:pPr>
            <a:r>
              <a:rPr lang="en-US" sz="1000">
                <a:latin typeface="Arial" charset="0"/>
              </a:rPr>
              <a:t>More than half of those trafficked into the United States are children, although many women and men are victims as well.</a:t>
            </a:r>
          </a:p>
          <a:p>
            <a:pPr eaLnBrk="1" hangingPunct="1">
              <a:buFontTx/>
              <a:buChar char="•"/>
            </a:pPr>
            <a:endParaRPr lang="en-US" sz="1000">
              <a:latin typeface="Arial" charset="0"/>
            </a:endParaRPr>
          </a:p>
          <a:p>
            <a:pPr eaLnBrk="1" hangingPunct="1">
              <a:buFontTx/>
              <a:buChar char="•"/>
            </a:pPr>
            <a:r>
              <a:rPr lang="en-US" sz="1000">
                <a:latin typeface="Arial" charset="0"/>
              </a:rPr>
              <a:t>The majority of trafficking victims come to the United States from Asia, Central and South America, Russia, Eastern Europe and Canada (but also Africa and India).</a:t>
            </a:r>
          </a:p>
          <a:p>
            <a:pPr eaLnBrk="1" hangingPunct="1">
              <a:buFontTx/>
              <a:buChar char="•"/>
            </a:pPr>
            <a:endParaRPr lang="en-US" sz="1000">
              <a:latin typeface="Arial" charset="0"/>
            </a:endParaRPr>
          </a:p>
          <a:p>
            <a:pPr eaLnBrk="1" hangingPunct="1"/>
            <a:endParaRPr lang="en-US" sz="10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55722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buFontTx/>
              <a:buChar char="•"/>
            </a:pPr>
            <a:r>
              <a:rPr lang="en-US" sz="1000" dirty="0">
                <a:latin typeface="Arial" charset="0"/>
              </a:rPr>
              <a:t>Human trafficking is an horrific international problem, with nearly a million victims trafficked across international borders annually</a:t>
            </a:r>
          </a:p>
          <a:p>
            <a:pPr eaLnBrk="1" hangingPunct="1">
              <a:buFontTx/>
              <a:buChar char="•"/>
            </a:pPr>
            <a:endParaRPr lang="en-US" sz="1000" dirty="0">
              <a:latin typeface="Arial" charset="0"/>
            </a:endParaRPr>
          </a:p>
          <a:p>
            <a:pPr eaLnBrk="1" hangingPunct="1">
              <a:buFontTx/>
              <a:buChar char="•"/>
            </a:pPr>
            <a:r>
              <a:rPr lang="en-US" sz="1000" dirty="0">
                <a:latin typeface="Arial" charset="0"/>
              </a:rPr>
              <a:t>However, this is not just an international problem.  Trafficking also takes place here in the United States.  The U.S. State Department estimates that between 18,000 and 20,000 victims are trafficked into this country each year.  </a:t>
            </a:r>
          </a:p>
          <a:p>
            <a:pPr eaLnBrk="1" hangingPunct="1">
              <a:buFontTx/>
              <a:buChar char="•"/>
            </a:pPr>
            <a:endParaRPr lang="en-US" sz="1000" dirty="0">
              <a:latin typeface="Arial" charset="0"/>
            </a:endParaRPr>
          </a:p>
          <a:p>
            <a:pPr eaLnBrk="1" hangingPunct="1">
              <a:buFontTx/>
              <a:buChar char="•"/>
            </a:pPr>
            <a:r>
              <a:rPr lang="en-US" sz="1000" dirty="0">
                <a:latin typeface="Arial" charset="0"/>
              </a:rPr>
              <a:t>More than half of those trafficked into the United States are children, although many women and men are victims as well.</a:t>
            </a:r>
          </a:p>
          <a:p>
            <a:pPr eaLnBrk="1" hangingPunct="1">
              <a:buFontTx/>
              <a:buChar char="•"/>
            </a:pPr>
            <a:endParaRPr lang="en-US" sz="1000" dirty="0">
              <a:latin typeface="Arial" charset="0"/>
            </a:endParaRPr>
          </a:p>
          <a:p>
            <a:pPr eaLnBrk="1" hangingPunct="1">
              <a:buFontTx/>
              <a:buChar char="•"/>
            </a:pPr>
            <a:r>
              <a:rPr lang="en-US" sz="1000" dirty="0">
                <a:latin typeface="Arial" charset="0"/>
              </a:rPr>
              <a:t>The majority of trafficking victims come to the United States from Asia, Central and South America, Russia, Eastern Europe and Canada (but also Africa and India).</a:t>
            </a:r>
          </a:p>
          <a:p>
            <a:pPr eaLnBrk="1" hangingPunct="1">
              <a:buFontTx/>
              <a:buChar char="•"/>
            </a:pPr>
            <a:endParaRPr lang="en-US" sz="1000" dirty="0">
              <a:latin typeface="Arial" charset="0"/>
            </a:endParaRPr>
          </a:p>
          <a:p>
            <a:pPr eaLnBrk="1" hangingPunct="1"/>
            <a:endParaRPr lang="en-US" sz="10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7" name="Rectangle 6"/>
          <p:cNvSpPr>
            <a:spLocks noGrp="1" noChangeArrowheads="1"/>
          </p:cNvSpPr>
          <p:nvPr>
            <p:ph type="sldNum" sz="quarter" idx="12"/>
          </p:nvPr>
        </p:nvSpPr>
        <p:spPr>
          <a:ln/>
        </p:spPr>
        <p:txBody>
          <a:bodyPr/>
          <a:lstStyle>
            <a:lvl1pPr>
              <a:defRPr/>
            </a:lvl1pPr>
          </a:lstStyle>
          <a:p>
            <a:pPr>
              <a:defRPr/>
            </a:pPr>
            <a:fld id="{50F2233D-693B-498F-AD7C-D0BB5D62813C}" type="slidenum">
              <a:rPr lang="en-US"/>
              <a:pPr>
                <a:defRPr/>
              </a:pPr>
              <a:t>‹#›</a:t>
            </a:fld>
            <a:endParaRPr lang="en-US"/>
          </a:p>
        </p:txBody>
      </p:sp>
    </p:spTree>
    <p:extLst>
      <p:ext uri="{BB962C8B-B14F-4D97-AF65-F5344CB8AC3E}">
        <p14:creationId xmlns:p14="http://schemas.microsoft.com/office/powerpoint/2010/main" xmlns="" val="18919045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2C63E-FBDF-4D19-8B68-FFF83D9D22F6}"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C63E-FBDF-4D19-8B68-FFF83D9D22F6}" type="datetimeFigureOut">
              <a:rPr lang="en-US" smtClean="0"/>
              <a:pPr/>
              <a:t>12/6/2011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42B4D-6E24-4DD4-A076-DE7E72BAA3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10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11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5" Type="http://schemas.openxmlformats.org/officeDocument/2006/relationships/image" Target="../media/image97.jpeg"/><Relationship Id="rId4" Type="http://schemas.openxmlformats.org/officeDocument/2006/relationships/image" Target="../media/image96.jpeg"/></Relationships>
</file>

<file path=ppt/slides/_rels/slide11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12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5" Type="http://schemas.openxmlformats.org/officeDocument/2006/relationships/image" Target="../media/image111.jpeg"/><Relationship Id="rId4" Type="http://schemas.openxmlformats.org/officeDocument/2006/relationships/image" Target="../media/image110.jpeg"/></Relationships>
</file>

<file path=ppt/slides/_rels/slide12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hyperlink" Target="http://en.wikipedia.org/wiki/Lawsuit" TargetMode="External"/><Relationship Id="rId7" Type="http://schemas.openxmlformats.org/officeDocument/2006/relationships/hyperlink" Target="http://en.wikipedia.org/wiki/Vienna_Convention_on_Diplomatic_Relations" TargetMode="External"/><Relationship Id="rId2" Type="http://schemas.openxmlformats.org/officeDocument/2006/relationships/hyperlink" Target="http://en.wikipedia.org/wiki/Diplomat" TargetMode="External"/><Relationship Id="rId1" Type="http://schemas.openxmlformats.org/officeDocument/2006/relationships/slideLayout" Target="../slideLayouts/slideLayout7.xml"/><Relationship Id="rId6" Type="http://schemas.openxmlformats.org/officeDocument/2006/relationships/hyperlink" Target="http://en.wikipedia.org/wiki/International_law" TargetMode="External"/><Relationship Id="rId5" Type="http://schemas.openxmlformats.org/officeDocument/2006/relationships/hyperlink" Target="http://en.wikipedia.org/wiki/Deportation" TargetMode="External"/><Relationship Id="rId4" Type="http://schemas.openxmlformats.org/officeDocument/2006/relationships/hyperlink" Target="http://en.wikipedia.org/wiki/Prosecu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3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13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hyperlink" Target="http://www.google.com/imgres?imgurl=http://cache.halloweenmart.com/images/ip017521.jpg&amp;imgrefurl=http://partythemeplace.com/category/article-pages/adult-party-themes/pimps-hoes-theme&amp;h=500&amp;w=336&amp;sz=19&amp;tbnid=RgX0aJZFIhMHOM:&amp;tbnh=274&amp;tbnw=184&amp;prev=/images?q=picture+of+pimps&amp;usg=__1cDhv0FZKlW5tT_9jZcL6y_20ko=&amp;ei=gQhXS-mqKZTWM_Cv_NQE&amp;sa=X&amp;oi=image_result&amp;resnum=2&amp;ct=image&amp;ved=0CAkQ9QEwAQ" TargetMode="Externa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 Id="rId9" Type="http://schemas.openxmlformats.org/officeDocument/2006/relationships/image" Target="../media/image124.jpeg"/></Relationships>
</file>

<file path=ppt/slides/_rels/slide133.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34.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35.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36.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3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8.jpeg"/><Relationship Id="rId4" Type="http://schemas.openxmlformats.org/officeDocument/2006/relationships/image" Target="../media/image127.jpeg"/></Relationships>
</file>

<file path=ppt/slides/_rels/slide13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image" Target="../media/image131.jpeg"/><Relationship Id="rId7" Type="http://schemas.openxmlformats.org/officeDocument/2006/relationships/image" Target="../media/image13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 Id="rId9" Type="http://schemas.openxmlformats.org/officeDocument/2006/relationships/image" Target="../media/image13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33.jpeg"/><Relationship Id="rId4" Type="http://schemas.openxmlformats.org/officeDocument/2006/relationships/image" Target="../media/image143.jpeg"/></Relationships>
</file>

<file path=ppt/slides/_rels/slide159.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State_court_(United_States)" TargetMode="External"/><Relationship Id="rId3" Type="http://schemas.openxmlformats.org/officeDocument/2006/relationships/hyperlink" Target="http://supreme.justia.com/us/367/643/case.html" TargetMode="External"/><Relationship Id="rId7" Type="http://schemas.openxmlformats.org/officeDocument/2006/relationships/hyperlink" Target="http://en.wikipedia.org/wiki/Fourth_Amendment_to_the_United_States_Constitution" TargetMode="External"/><Relationship Id="rId2" Type="http://schemas.openxmlformats.org/officeDocument/2006/relationships/hyperlink" Target="http://en.wikipedia.org/wiki/United_States_Reports" TargetMode="External"/><Relationship Id="rId1" Type="http://schemas.openxmlformats.org/officeDocument/2006/relationships/slideLayout" Target="../slideLayouts/slideLayout7.xml"/><Relationship Id="rId6" Type="http://schemas.openxmlformats.org/officeDocument/2006/relationships/hyperlink" Target="http://en.wikipedia.org/wiki/Supreme_Court_of_the_United_States" TargetMode="External"/><Relationship Id="rId5" Type="http://schemas.openxmlformats.org/officeDocument/2006/relationships/hyperlink" Target="http://en.wikipedia.org/wiki/Criminal_procedure" TargetMode="External"/><Relationship Id="rId4" Type="http://schemas.openxmlformats.org/officeDocument/2006/relationships/hyperlink" Target="http://en.wikipedia.org/wiki/Landmark_case" TargetMode="External"/><Relationship Id="rId9" Type="http://schemas.openxmlformats.org/officeDocument/2006/relationships/hyperlink" Target="http://en.wikipedia.org/wiki/Government_of_the_United_Stat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Party_(law)" TargetMode="External"/><Relationship Id="rId2" Type="http://schemas.openxmlformats.org/officeDocument/2006/relationships/hyperlink" Target="http://en.wikipedia.org/wiki/Consent_search"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en.wikipedia.org/wiki/Plain_view_doctrine"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Arrest" TargetMode="External"/><Relationship Id="rId2" Type="http://schemas.openxmlformats.org/officeDocument/2006/relationships/hyperlink" Target="http://en.wikipedia.org/wiki/Probable_cause" TargetMode="External"/><Relationship Id="rId1" Type="http://schemas.openxmlformats.org/officeDocument/2006/relationships/slideLayout" Target="../slideLayouts/slideLayout7.xml"/><Relationship Id="rId5" Type="http://schemas.openxmlformats.org/officeDocument/2006/relationships/hyperlink" Target="http://en.wikipedia.org/wiki/Weapons" TargetMode="External"/><Relationship Id="rId4" Type="http://schemas.openxmlformats.org/officeDocument/2006/relationships/hyperlink" Target="http://en.wikipedia.org/wiki/Reasonable_suspicion"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en.wikipedia.org/wiki/Curtilag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en.wikipedia.org/wiki/Open_fields_doctrine"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United_States_Reports" TargetMode="External"/><Relationship Id="rId2" Type="http://schemas.openxmlformats.org/officeDocument/2006/relationships/hyperlink" Target="http://en.wikipedia.org/wiki/Oliver_v._United_States" TargetMode="External"/><Relationship Id="rId1" Type="http://schemas.openxmlformats.org/officeDocument/2006/relationships/slideLayout" Target="../slideLayouts/slideLayout7.xml"/><Relationship Id="rId4" Type="http://schemas.openxmlformats.org/officeDocument/2006/relationships/hyperlink" Target="http://supreme.justia.com/us/466/170/case.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Probable_cause"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Recreational_vehicle" TargetMode="External"/><Relationship Id="rId2" Type="http://schemas.openxmlformats.org/officeDocument/2006/relationships/hyperlink" Target="http://en.wikipedia.org/wiki/California_v._Carney" TargetMode="External"/><Relationship Id="rId1" Type="http://schemas.openxmlformats.org/officeDocument/2006/relationships/slideLayout" Target="../slideLayouts/slideLayout7.xml"/><Relationship Id="rId4" Type="http://schemas.openxmlformats.org/officeDocument/2006/relationships/hyperlink" Target="http://en.wikipedia.org/wiki/Mobile_home"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72.xml.rels><?xml version="1.0" encoding="UTF-8" standalone="yes"?>
<Relationships xmlns="http://schemas.openxmlformats.org/package/2006/relationships"><Relationship Id="rId3" Type="http://schemas.openxmlformats.org/officeDocument/2006/relationships/hyperlink" Target="http://en.wikipedia.org/wiki/U.S._Customs_and_Border_Protection" TargetMode="External"/><Relationship Id="rId2" Type="http://schemas.openxmlformats.org/officeDocument/2006/relationships/hyperlink" Target="http://en.wikipedia.org/wiki/Border_search_exception"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United_States_Court_of_Appeals_for_the_Fourth_Circuit" TargetMode="External"/><Relationship Id="rId2" Type="http://schemas.openxmlformats.org/officeDocument/2006/relationships/hyperlink" Target="http://en.wikipedia.org/wiki/United_States_courts_of_appeals" TargetMode="External"/><Relationship Id="rId1" Type="http://schemas.openxmlformats.org/officeDocument/2006/relationships/slideLayout" Target="../slideLayouts/slideLayout7.xml"/><Relationship Id="rId4" Type="http://schemas.openxmlformats.org/officeDocument/2006/relationships/hyperlink" Target="http://en.wikipedia.org/wiki/United_States_Court_of_Appeals_for_the_Ninth_Circuit"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www.ehow.com/facts_7213773_rules-evidence-chain.html"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www.ehow.com/about_5087510_definition-chain-custody.html"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http://www.ehow.com/about_5087510_definition-chain-custody.html"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www.ehow.com/info_8564185_uses-chain-custody-report.html"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http://acelebrationofwomen.org/"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acelebrationofwomen.org/" TargetMode="Externa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gif"/></Relationships>
</file>

<file path=ppt/slides/_rels/slide98.xml.rels><?xml version="1.0" encoding="UTF-8" standalone="yes"?>
<Relationships xmlns="http://schemas.openxmlformats.org/package/2006/relationships"><Relationship Id="rId8" Type="http://schemas.openxmlformats.org/officeDocument/2006/relationships/hyperlink" Target="http://www.traffick911.com/" TargetMode="External"/><Relationship Id="rId13" Type="http://schemas.openxmlformats.org/officeDocument/2006/relationships/hyperlink" Target="http://humantrafficking.change.org/blog/view/the_results_are_in_sex_trafficking_at_the_superbowl" TargetMode="External"/><Relationship Id="rId18" Type="http://schemas.openxmlformats.org/officeDocument/2006/relationships/hyperlink" Target="http://www.examiner.com/human-trafficking-in-dallas/how-i-started-my-abolitionist-journey" TargetMode="External"/><Relationship Id="rId3" Type="http://schemas.openxmlformats.org/officeDocument/2006/relationships/hyperlink" Target="http://www.examiner.com/human-trafficking-in-dallas/john-burger" TargetMode="External"/><Relationship Id="rId21" Type="http://schemas.openxmlformats.org/officeDocument/2006/relationships/image" Target="../media/image69.gif"/><Relationship Id="rId7" Type="http://schemas.openxmlformats.org/officeDocument/2006/relationships/hyperlink" Target="http://www.sharedhope.org/Portals/0/Documents/Dallas_PrinterFriendly.pdf" TargetMode="External"/><Relationship Id="rId12" Type="http://schemas.openxmlformats.org/officeDocument/2006/relationships/hyperlink" Target="http://www.miamiherald.com/2010/02/05/1463956/volunteers-hope-to-rescue-child.html" TargetMode="External"/><Relationship Id="rId17" Type="http://schemas.openxmlformats.org/officeDocument/2006/relationships/hyperlink" Target="http://www.examiner.com/human-trafficking-in-dallas/celebrities-against-slavery-ashton-kutcher-demi-moore" TargetMode="External"/><Relationship Id="rId2" Type="http://schemas.openxmlformats.org/officeDocument/2006/relationships/hyperlink" Target="http://www.examiner.com/human-trafficking-in-dallas/human-trafficking-and-the-super-bowl#comments" TargetMode="External"/><Relationship Id="rId16" Type="http://schemas.openxmlformats.org/officeDocument/2006/relationships/hyperlink" Target="http://www.examiner.com/human-trafficking-in-dallas/dallas-non-profit-mosaic-family-services-is-looking-for-volunteers-for-for-their-annual-5k-run" TargetMode="External"/><Relationship Id="rId20" Type="http://schemas.openxmlformats.org/officeDocument/2006/relationships/image" Target="../media/image68.gif"/><Relationship Id="rId1" Type="http://schemas.openxmlformats.org/officeDocument/2006/relationships/slideLayout" Target="../slideLayouts/slideLayout7.xml"/><Relationship Id="rId6" Type="http://schemas.openxmlformats.org/officeDocument/2006/relationships/hyperlink" Target="http://www.examiner.com/node/26322046/forward?render=overlay" TargetMode="External"/><Relationship Id="rId11" Type="http://schemas.openxmlformats.org/officeDocument/2006/relationships/hyperlink" Target="http://www.sharedhope.org/Home.aspx" TargetMode="External"/><Relationship Id="rId5" Type="http://schemas.openxmlformats.org/officeDocument/2006/relationships/hyperlink" Target="http://www.examiner.com/human-trafficking-in-dallas/human-trafficking-and-the-super-bowl?render=print#print" TargetMode="External"/><Relationship Id="rId15" Type="http://schemas.openxmlformats.org/officeDocument/2006/relationships/hyperlink" Target="http://www.examiner.com/crime-in-dallas/preventing-the-potential-for-human-trafficking-events-before-super-bowl" TargetMode="External"/><Relationship Id="rId10" Type="http://schemas.openxmlformats.org/officeDocument/2006/relationships/hyperlink" Target="http://www.mosaicservices.org/aboutus/contact.php" TargetMode="External"/><Relationship Id="rId19" Type="http://schemas.openxmlformats.org/officeDocument/2006/relationships/hyperlink" Target="http://www.examiner.com/human-trafficking-in-dallas/super-bowl-2011-arlington-tx-photo-1" TargetMode="External"/><Relationship Id="rId4" Type="http://schemas.openxmlformats.org/officeDocument/2006/relationships/hyperlink" Target="http://www.examiner.com/user/2829351/2556641/subscribe?render=overlay" TargetMode="External"/><Relationship Id="rId9" Type="http://schemas.openxmlformats.org/officeDocument/2006/relationships/hyperlink" Target="http://www.freethecaptiveshouston.com/" TargetMode="External"/><Relationship Id="rId14" Type="http://schemas.openxmlformats.org/officeDocument/2006/relationships/hyperlink" Target="http://www.examiner.com/human-trafficking-in-dallas/25-of-human-trafficking-victims-enter-through-texas"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hyperlink" Target="http://www.examiner.com/human-trafficking-in-dallas/john-burge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ins 2.jpg"/>
          <p:cNvPicPr>
            <a:picLocks noChangeAspect="1"/>
          </p:cNvPicPr>
          <p:nvPr/>
        </p:nvPicPr>
        <p:blipFill>
          <a:blip r:embed="rId2" cstate="screen">
            <a:duotone>
              <a:schemeClr val="accent3">
                <a:shade val="45000"/>
                <a:satMod val="135000"/>
              </a:schemeClr>
              <a:prstClr val="white"/>
            </a:duotone>
          </a:blip>
          <a:stretch>
            <a:fillRect/>
          </a:stretch>
        </p:blipFill>
        <p:spPr>
          <a:xfrm>
            <a:off x="0" y="0"/>
            <a:ext cx="9144000" cy="6858000"/>
          </a:xfrm>
          <a:prstGeom prst="rect">
            <a:avLst/>
          </a:prstGeom>
        </p:spPr>
      </p:pic>
      <p:sp>
        <p:nvSpPr>
          <p:cNvPr id="3" name="Title 2"/>
          <p:cNvSpPr>
            <a:spLocks noGrp="1"/>
          </p:cNvSpPr>
          <p:nvPr>
            <p:ph type="title"/>
          </p:nvPr>
        </p:nvSpPr>
        <p:spPr>
          <a:xfrm>
            <a:off x="228600" y="228600"/>
            <a:ext cx="8686800" cy="6400800"/>
          </a:xfrm>
        </p:spPr>
        <p:txBody>
          <a:bodyPr>
            <a:noAutofit/>
          </a:bodyPr>
          <a:lstStyle/>
          <a:p>
            <a:pPr algn="ctr"/>
            <a:r>
              <a:rPr lang="en-US" sz="6600" b="1" dirty="0" smtClean="0">
                <a:solidFill>
                  <a:srgbClr val="FF0000"/>
                </a:solidFill>
                <a:effectLst>
                  <a:outerShdw blurRad="38100" dist="38100" dir="2700000" algn="tl">
                    <a:srgbClr val="000000">
                      <a:alpha val="43137"/>
                    </a:srgbClr>
                  </a:outerShdw>
                </a:effectLst>
              </a:rPr>
              <a:t>Barriers For Effective Law Enforcement</a:t>
            </a:r>
            <a:br>
              <a:rPr lang="en-US" sz="6600" b="1" dirty="0" smtClean="0">
                <a:solidFill>
                  <a:srgbClr val="FF0000"/>
                </a:solidFill>
                <a:effectLst>
                  <a:outerShdw blurRad="38100" dist="38100" dir="2700000" algn="tl">
                    <a:srgbClr val="000000">
                      <a:alpha val="43137"/>
                    </a:srgbClr>
                  </a:outerShdw>
                </a:effectLst>
              </a:rPr>
            </a:br>
            <a:r>
              <a:rPr lang="en-US" sz="6600" b="1" dirty="0" smtClean="0">
                <a:solidFill>
                  <a:srgbClr val="FF0000"/>
                </a:solidFill>
                <a:effectLst>
                  <a:outerShdw blurRad="38100" dist="38100" dir="2700000" algn="tl">
                    <a:srgbClr val="000000">
                      <a:alpha val="43137"/>
                    </a:srgbClr>
                  </a:outerShdw>
                </a:effectLst>
              </a:rPr>
              <a:t>of Human Trafficking </a:t>
            </a:r>
            <a:r>
              <a:rPr lang="en-US" sz="6600" b="1" dirty="0">
                <a:solidFill>
                  <a:srgbClr val="FF0000"/>
                </a:solidFill>
                <a:effectLst>
                  <a:outerShdw blurRad="38100" dist="38100" dir="2700000" algn="tl">
                    <a:srgbClr val="000000">
                      <a:alpha val="43137"/>
                    </a:srgbClr>
                  </a:outerShdw>
                </a:effectLst>
              </a:rPr>
              <a:t/>
            </a:r>
            <a:br>
              <a:rPr lang="en-US" sz="6600" b="1" dirty="0">
                <a:solidFill>
                  <a:srgbClr val="FF0000"/>
                </a:solidFill>
                <a:effectLst>
                  <a:outerShdw blurRad="38100" dist="38100" dir="2700000" algn="tl">
                    <a:srgbClr val="000000">
                      <a:alpha val="43137"/>
                    </a:srgbClr>
                  </a:outerShdw>
                </a:effectLst>
              </a:rPr>
            </a:br>
            <a:r>
              <a:rPr lang="en-US" sz="3600" b="1" dirty="0" smtClean="0">
                <a:solidFill>
                  <a:srgbClr val="FF0000"/>
                </a:solidFill>
                <a:effectLst>
                  <a:outerShdw blurRad="38100" dist="38100" dir="2700000" algn="tl">
                    <a:srgbClr val="000000">
                      <a:alpha val="43137"/>
                    </a:srgbClr>
                  </a:outerShdw>
                </a:effectLst>
              </a:rPr>
              <a:t>Ohio and Federal Laws</a:t>
            </a:r>
            <a:r>
              <a:rPr lang="en-US" sz="6600" b="1" dirty="0" smtClean="0">
                <a:solidFill>
                  <a:srgbClr val="FF0000"/>
                </a:solidFill>
                <a:effectLst>
                  <a:outerShdw blurRad="38100" dist="38100" dir="2700000" algn="tl">
                    <a:srgbClr val="000000">
                      <a:alpha val="43137"/>
                    </a:srgbClr>
                  </a:outerShdw>
                </a:effectLst>
              </a:rPr>
              <a:t/>
            </a:r>
            <a:br>
              <a:rPr lang="en-US" sz="66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by</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Roger F. Cram</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Hiram College</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84968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10</a:t>
            </a:fld>
            <a:endParaRPr lang="en-US" dirty="0"/>
          </a:p>
        </p:txBody>
      </p:sp>
      <p:pic>
        <p:nvPicPr>
          <p:cNvPr id="3" name="Picture 2"/>
          <p:cNvPicPr/>
          <p:nvPr/>
        </p:nvPicPr>
        <p:blipFill>
          <a:blip r:embed="rId3" cstate="screen"/>
          <a:srcRect/>
          <a:stretch>
            <a:fillRect/>
          </a:stretch>
        </p:blipFill>
        <p:spPr bwMode="auto">
          <a:xfrm>
            <a:off x="0" y="0"/>
            <a:ext cx="8458200" cy="6172200"/>
          </a:xfrm>
          <a:prstGeom prst="rect">
            <a:avLst/>
          </a:prstGeom>
          <a:noFill/>
          <a:ln w="9525">
            <a:noFill/>
            <a:miter lim="800000"/>
            <a:headEnd/>
            <a:tailEnd/>
          </a:ln>
        </p:spPr>
      </p:pic>
      <p:pic>
        <p:nvPicPr>
          <p:cNvPr id="4" name="Picture 3"/>
          <p:cNvPicPr/>
          <p:nvPr/>
        </p:nvPicPr>
        <p:blipFill>
          <a:blip r:embed="rId4" cstate="screen"/>
          <a:srcRect l="80000" t="47436" r="2727" b="10256"/>
          <a:stretch>
            <a:fillRect/>
          </a:stretch>
        </p:blipFill>
        <p:spPr bwMode="auto">
          <a:xfrm>
            <a:off x="7696200" y="4343400"/>
            <a:ext cx="1447800" cy="2514600"/>
          </a:xfrm>
          <a:prstGeom prst="rect">
            <a:avLst/>
          </a:prstGeom>
          <a:noFill/>
          <a:ln w="9525">
            <a:noFill/>
            <a:miter lim="800000"/>
            <a:headEnd/>
            <a:tailEnd/>
          </a:ln>
        </p:spPr>
      </p:pic>
    </p:spTree>
    <p:extLst>
      <p:ext uri="{BB962C8B-B14F-4D97-AF65-F5344CB8AC3E}">
        <p14:creationId xmlns:p14="http://schemas.microsoft.com/office/powerpoint/2010/main" xmlns="" val="827263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33400"/>
            <a:ext cx="5651868" cy="1015663"/>
          </a:xfrm>
          <a:prstGeom prst="rect">
            <a:avLst/>
          </a:prstGeom>
          <a:noFill/>
        </p:spPr>
        <p:txBody>
          <a:bodyPr wrap="none" rtlCol="0">
            <a:spAutoFit/>
          </a:bodyPr>
          <a:lstStyle/>
          <a:p>
            <a:r>
              <a:rPr lang="en-US" sz="6000" dirty="0" smtClean="0"/>
              <a:t>Hurricane Katrina</a:t>
            </a:r>
            <a:endParaRPr lang="en-US" sz="6000" dirty="0"/>
          </a:p>
        </p:txBody>
      </p:sp>
      <p:pic>
        <p:nvPicPr>
          <p:cNvPr id="4" name="Picture 3" descr="Katrina2.bmp"/>
          <p:cNvPicPr>
            <a:picLocks noChangeAspect="1"/>
          </p:cNvPicPr>
          <p:nvPr/>
        </p:nvPicPr>
        <p:blipFill>
          <a:blip r:embed="rId2" cstate="print"/>
          <a:stretch>
            <a:fillRect/>
          </a:stretch>
        </p:blipFill>
        <p:spPr>
          <a:xfrm>
            <a:off x="1219200" y="1524000"/>
            <a:ext cx="6781800" cy="5086350"/>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dysewell.com/Katrina%20Damage.jpg"/>
          <p:cNvPicPr>
            <a:picLocks noChangeAspect="1" noChangeArrowheads="1"/>
          </p:cNvPicPr>
          <p:nvPr/>
        </p:nvPicPr>
        <p:blipFill>
          <a:blip r:embed="rId2" cstate="print"/>
          <a:srcRect/>
          <a:stretch>
            <a:fillRect/>
          </a:stretch>
        </p:blipFill>
        <p:spPr bwMode="auto">
          <a:xfrm>
            <a:off x="564400" y="990600"/>
            <a:ext cx="8174511" cy="5438776"/>
          </a:xfrm>
          <a:prstGeom prst="rect">
            <a:avLst/>
          </a:prstGeom>
          <a:noFill/>
        </p:spPr>
      </p:pic>
    </p:spTree>
    <p:extLst>
      <p:ext uri="{BB962C8B-B14F-4D97-AF65-F5344CB8AC3E}">
        <p14:creationId xmlns:p14="http://schemas.microsoft.com/office/powerpoint/2010/main" xmlns="" val="29248519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52400"/>
            <a:ext cx="8763001" cy="6494085"/>
          </a:xfrm>
          <a:prstGeom prst="rect">
            <a:avLst/>
          </a:prstGeom>
          <a:noFill/>
        </p:spPr>
        <p:txBody>
          <a:bodyPr wrap="square" rtlCol="0">
            <a:spAutoFit/>
          </a:bodyPr>
          <a:lstStyle/>
          <a:p>
            <a:r>
              <a:rPr lang="en-US" sz="3200" dirty="0" smtClean="0"/>
              <a:t>Thousands of laborers were needed to rebuild New </a:t>
            </a:r>
            <a:r>
              <a:rPr lang="en-US" sz="3200" dirty="0"/>
              <a:t>O</a:t>
            </a:r>
            <a:r>
              <a:rPr lang="en-US" sz="3200" dirty="0" smtClean="0"/>
              <a:t>rleans and repair storm damage. Opportunists wasted no time bringing in undocumented  “illegal” laborers.</a:t>
            </a:r>
          </a:p>
          <a:p>
            <a:r>
              <a:rPr lang="en-US" sz="3200" dirty="0" smtClean="0"/>
              <a:t>President Bush inadvertently encouraged a breeding ground for labor violations by relaxing labor standards by suspension of the Davis-Bacon Act, something that requires contractors to pay prevailing wages on government contracts.  The requirement that laborers had to fill out employment eligibility forms was also suspended allowing undocumented laborers to be hired and paid practically nothing.</a:t>
            </a:r>
            <a:endParaRPr lang="en-US" sz="32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illinoisphoto.com/pictures/d/154471-3/extensive+katrina+damage.jpg"/>
          <p:cNvPicPr>
            <a:picLocks noChangeAspect="1" noChangeArrowheads="1"/>
          </p:cNvPicPr>
          <p:nvPr/>
        </p:nvPicPr>
        <p:blipFill>
          <a:blip r:embed="rId2" cstate="print"/>
          <a:srcRect/>
          <a:stretch>
            <a:fillRect/>
          </a:stretch>
        </p:blipFill>
        <p:spPr bwMode="auto">
          <a:xfrm>
            <a:off x="533400" y="381000"/>
            <a:ext cx="8307367" cy="5514976"/>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Train of Death Known as</a:t>
            </a:r>
            <a:br>
              <a:rPr lang="en-US" dirty="0" smtClean="0"/>
            </a:br>
            <a:r>
              <a:rPr lang="en-US" dirty="0" smtClean="0"/>
              <a:t>“The Beast”</a:t>
            </a:r>
            <a:endParaRPr lang="en-US" dirty="0"/>
          </a:p>
        </p:txBody>
      </p:sp>
      <p:pic>
        <p:nvPicPr>
          <p:cNvPr id="4" name="Picture 2" descr="http://www.salem-news.com/stimg/november162010/train-death.jpg"/>
          <p:cNvPicPr>
            <a:picLocks noChangeAspect="1" noChangeArrowheads="1"/>
          </p:cNvPicPr>
          <p:nvPr/>
        </p:nvPicPr>
        <p:blipFill>
          <a:blip r:embed="rId2" cstate="screen"/>
          <a:srcRect/>
          <a:stretch>
            <a:fillRect/>
          </a:stretch>
        </p:blipFill>
        <p:spPr bwMode="auto">
          <a:xfrm>
            <a:off x="1676400" y="990600"/>
            <a:ext cx="5734050" cy="3276600"/>
          </a:xfrm>
          <a:prstGeom prst="rect">
            <a:avLst/>
          </a:prstGeom>
          <a:noFill/>
        </p:spPr>
      </p:pic>
    </p:spTree>
    <p:extLst>
      <p:ext uri="{BB962C8B-B14F-4D97-AF65-F5344CB8AC3E}">
        <p14:creationId xmlns:p14="http://schemas.microsoft.com/office/powerpoint/2010/main" xmlns="" val="36313934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5262979"/>
          </a:xfrm>
          <a:prstGeom prst="rect">
            <a:avLst/>
          </a:prstGeom>
        </p:spPr>
        <p:txBody>
          <a:bodyPr wrap="square">
            <a:spAutoFit/>
          </a:bodyPr>
          <a:lstStyle/>
          <a:p>
            <a:r>
              <a:rPr lang="en-US" sz="4800" dirty="0"/>
              <a:t>A freight train traveling from Southern Mexico</a:t>
            </a:r>
          </a:p>
          <a:p>
            <a:r>
              <a:rPr lang="en-US" sz="4800" dirty="0"/>
              <a:t>to the United States, hundreds searching for a better life must hang on for their lives. When they fall asleep, they fall under the train severing arms and legs.</a:t>
            </a:r>
          </a:p>
        </p:txBody>
      </p:sp>
    </p:spTree>
    <p:extLst>
      <p:ext uri="{BB962C8B-B14F-4D97-AF65-F5344CB8AC3E}">
        <p14:creationId xmlns:p14="http://schemas.microsoft.com/office/powerpoint/2010/main" xmlns="" val="37822271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humbnail[10].jpg"/>
          <p:cNvPicPr>
            <a:picLocks noChangeAspect="1" noChangeArrowheads="1"/>
          </p:cNvPicPr>
          <p:nvPr/>
        </p:nvPicPr>
        <p:blipFill>
          <a:blip r:embed="rId2" cstate="screen"/>
          <a:srcRect/>
          <a:stretch>
            <a:fillRect/>
          </a:stretch>
        </p:blipFill>
        <p:spPr bwMode="auto">
          <a:xfrm>
            <a:off x="609600" y="304800"/>
            <a:ext cx="2828925" cy="4374626"/>
          </a:xfrm>
          <a:prstGeom prst="rect">
            <a:avLst/>
          </a:prstGeom>
          <a:noFill/>
        </p:spPr>
      </p:pic>
      <p:pic>
        <p:nvPicPr>
          <p:cNvPr id="18434" name="Picture 2" descr="http://ts2.mm.bing.net/images/thumbnail.aspx?q=645832515365&amp;id=e41484b4cdade45b798fa4efd3bc1346&amp;url=http%3a%2f%2fi.cdn.turner.com%2fcnn%2f2010%2fWORLD%2famericas%2f06%2f24%2fmexico.amputees%2fstory.boarding.redux.jpg"/>
          <p:cNvPicPr>
            <a:picLocks noChangeAspect="1" noChangeArrowheads="1"/>
          </p:cNvPicPr>
          <p:nvPr/>
        </p:nvPicPr>
        <p:blipFill>
          <a:blip r:embed="rId3" cstate="screen"/>
          <a:srcRect/>
          <a:stretch>
            <a:fillRect/>
          </a:stretch>
        </p:blipFill>
        <p:spPr bwMode="auto">
          <a:xfrm>
            <a:off x="4343400" y="1295400"/>
            <a:ext cx="3941802" cy="2209800"/>
          </a:xfrm>
          <a:prstGeom prst="rect">
            <a:avLst/>
          </a:prstGeom>
          <a:noFill/>
        </p:spPr>
      </p:pic>
    </p:spTree>
    <p:extLst>
      <p:ext uri="{BB962C8B-B14F-4D97-AF65-F5344CB8AC3E}">
        <p14:creationId xmlns:p14="http://schemas.microsoft.com/office/powerpoint/2010/main" xmlns="" val="25609997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s3.mm.bing.net/images/thumbnail.aspx?q=810381683810&amp;id=6c2209fcffbd66a2c1bd83aefe79832d&amp;url=http%3a%2f%2fwww.enriquesjourney.com%2fimages%2fmigrant84.jpg"/>
          <p:cNvPicPr>
            <a:picLocks noChangeAspect="1" noChangeArrowheads="1"/>
          </p:cNvPicPr>
          <p:nvPr/>
        </p:nvPicPr>
        <p:blipFill>
          <a:blip r:embed="rId2" cstate="screen"/>
          <a:srcRect/>
          <a:stretch>
            <a:fillRect/>
          </a:stretch>
        </p:blipFill>
        <p:spPr bwMode="auto">
          <a:xfrm>
            <a:off x="304800" y="2362200"/>
            <a:ext cx="3200400" cy="4267200"/>
          </a:xfrm>
          <a:prstGeom prst="rect">
            <a:avLst/>
          </a:prstGeom>
          <a:noFill/>
        </p:spPr>
      </p:pic>
      <p:pic>
        <p:nvPicPr>
          <p:cNvPr id="9220" name="Picture 4" descr="http://ts4.mm.bing.net/images/thumbnail.aspx?q=525476698431&amp;id=d2df2dabd253041f4c4fcb5fc5eb1fe7&amp;url=http%3a%2f%2fwww.afterthewars.org%2fimages%2fsegment04%2f4_1245.jpg"/>
          <p:cNvPicPr>
            <a:picLocks noChangeAspect="1" noChangeArrowheads="1"/>
          </p:cNvPicPr>
          <p:nvPr/>
        </p:nvPicPr>
        <p:blipFill>
          <a:blip r:embed="rId3" cstate="screen"/>
          <a:srcRect/>
          <a:stretch>
            <a:fillRect/>
          </a:stretch>
        </p:blipFill>
        <p:spPr bwMode="auto">
          <a:xfrm>
            <a:off x="3733800" y="2362200"/>
            <a:ext cx="2057400" cy="2057402"/>
          </a:xfrm>
          <a:prstGeom prst="rect">
            <a:avLst/>
          </a:prstGeom>
          <a:noFill/>
        </p:spPr>
      </p:pic>
      <p:pic>
        <p:nvPicPr>
          <p:cNvPr id="9222" name="Picture 6" descr="http://www.afterthewars.org/images/segment04/4_1256.jpg"/>
          <p:cNvPicPr>
            <a:picLocks noChangeAspect="1" noChangeArrowheads="1"/>
          </p:cNvPicPr>
          <p:nvPr/>
        </p:nvPicPr>
        <p:blipFill>
          <a:blip r:embed="rId4" cstate="screen"/>
          <a:srcRect/>
          <a:stretch>
            <a:fillRect/>
          </a:stretch>
        </p:blipFill>
        <p:spPr bwMode="auto">
          <a:xfrm>
            <a:off x="6019800" y="228600"/>
            <a:ext cx="1828800" cy="1828802"/>
          </a:xfrm>
          <a:prstGeom prst="rect">
            <a:avLst/>
          </a:prstGeom>
          <a:noFill/>
        </p:spPr>
      </p:pic>
      <p:pic>
        <p:nvPicPr>
          <p:cNvPr id="5" name="Picture 4" descr="http://www.independent.co.uk/multimedia/archive/00276/88586_276303s.jpg"/>
          <p:cNvPicPr>
            <a:picLocks noChangeAspect="1" noChangeArrowheads="1"/>
          </p:cNvPicPr>
          <p:nvPr/>
        </p:nvPicPr>
        <p:blipFill>
          <a:blip r:embed="rId5" cstate="screen"/>
          <a:srcRect/>
          <a:stretch>
            <a:fillRect/>
          </a:stretch>
        </p:blipFill>
        <p:spPr bwMode="auto">
          <a:xfrm>
            <a:off x="6019800" y="2362200"/>
            <a:ext cx="2733675" cy="4010026"/>
          </a:xfrm>
          <a:prstGeom prst="rect">
            <a:avLst/>
          </a:prstGeom>
          <a:noFill/>
        </p:spPr>
      </p:pic>
      <p:sp>
        <p:nvSpPr>
          <p:cNvPr id="6" name="TextBox 5"/>
          <p:cNvSpPr txBox="1"/>
          <p:nvPr/>
        </p:nvSpPr>
        <p:spPr>
          <a:xfrm>
            <a:off x="292290" y="339958"/>
            <a:ext cx="5591595" cy="584775"/>
          </a:xfrm>
          <a:prstGeom prst="rect">
            <a:avLst/>
          </a:prstGeom>
          <a:noFill/>
        </p:spPr>
        <p:txBody>
          <a:bodyPr wrap="none" rtlCol="0">
            <a:spAutoFit/>
          </a:bodyPr>
          <a:lstStyle/>
          <a:p>
            <a:r>
              <a:rPr lang="en-US" sz="3200" b="1" dirty="0" smtClean="0">
                <a:solidFill>
                  <a:srgbClr val="FF0000"/>
                </a:solidFill>
              </a:rPr>
              <a:t>These fallen victims were lucky!</a:t>
            </a:r>
            <a:endParaRPr lang="en-US" sz="3200" b="1" dirty="0">
              <a:solidFill>
                <a:srgbClr val="FF0000"/>
              </a:solidFill>
            </a:endParaRPr>
          </a:p>
        </p:txBody>
      </p:sp>
    </p:spTree>
    <p:extLst>
      <p:ext uri="{BB962C8B-B14F-4D97-AF65-F5344CB8AC3E}">
        <p14:creationId xmlns:p14="http://schemas.microsoft.com/office/powerpoint/2010/main" xmlns="" val="24484082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t3.gstatic.com/images?q=tbn:ANd9GcQjdrtCpmYQZYFO1gmvbfya6af367LqY9PIwYnlhISJFzopV9sXSg"/>
          <p:cNvPicPr>
            <a:picLocks noChangeAspect="1" noChangeArrowheads="1"/>
          </p:cNvPicPr>
          <p:nvPr/>
        </p:nvPicPr>
        <p:blipFill>
          <a:blip r:embed="rId2" cstate="screen"/>
          <a:srcRect/>
          <a:stretch>
            <a:fillRect/>
          </a:stretch>
        </p:blipFill>
        <p:spPr bwMode="auto">
          <a:xfrm>
            <a:off x="1752600" y="609600"/>
            <a:ext cx="5257800" cy="3769745"/>
          </a:xfrm>
          <a:prstGeom prst="rect">
            <a:avLst/>
          </a:prstGeom>
          <a:noFill/>
        </p:spPr>
      </p:pic>
      <p:sp>
        <p:nvSpPr>
          <p:cNvPr id="3" name="TextBox 2"/>
          <p:cNvSpPr txBox="1"/>
          <p:nvPr/>
        </p:nvSpPr>
        <p:spPr>
          <a:xfrm>
            <a:off x="310869" y="4648200"/>
            <a:ext cx="8201284" cy="1323439"/>
          </a:xfrm>
          <a:prstGeom prst="rect">
            <a:avLst/>
          </a:prstGeom>
          <a:noFill/>
        </p:spPr>
        <p:txBody>
          <a:bodyPr wrap="none" rtlCol="0">
            <a:spAutoFit/>
          </a:bodyPr>
          <a:lstStyle/>
          <a:p>
            <a:pPr algn="ctr"/>
            <a:r>
              <a:rPr lang="en-US" sz="4000" b="1" dirty="0" smtClean="0"/>
              <a:t>Only 20% of those riding  the “Beast” </a:t>
            </a:r>
          </a:p>
          <a:p>
            <a:pPr algn="ctr"/>
            <a:r>
              <a:rPr lang="en-US" sz="4000" b="1" dirty="0" smtClean="0"/>
              <a:t>make it to the United States.</a:t>
            </a:r>
            <a:endParaRPr lang="en-US" sz="4000" b="1" dirty="0"/>
          </a:p>
        </p:txBody>
      </p:sp>
    </p:spTree>
    <p:extLst>
      <p:ext uri="{BB962C8B-B14F-4D97-AF65-F5344CB8AC3E}">
        <p14:creationId xmlns:p14="http://schemas.microsoft.com/office/powerpoint/2010/main" xmlns="" val="15038142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s1.mm.bing.net/images/thumbnail.aspx?q=545318640088&amp;id=86428f058b669e80656363202d66229f&amp;url=http%3a%2f%2fgerbs.files.wordpress.com%2f2006%2f12%2fmexico-train.jpg"/>
          <p:cNvPicPr>
            <a:picLocks noChangeAspect="1" noChangeArrowheads="1"/>
          </p:cNvPicPr>
          <p:nvPr/>
        </p:nvPicPr>
        <p:blipFill>
          <a:blip r:embed="rId2" cstate="screen"/>
          <a:srcRect/>
          <a:stretch>
            <a:fillRect/>
          </a:stretch>
        </p:blipFill>
        <p:spPr bwMode="auto">
          <a:xfrm>
            <a:off x="2057400" y="304800"/>
            <a:ext cx="5029200" cy="3251200"/>
          </a:xfrm>
          <a:prstGeom prst="rect">
            <a:avLst/>
          </a:prstGeom>
          <a:noFill/>
        </p:spPr>
      </p:pic>
      <p:sp>
        <p:nvSpPr>
          <p:cNvPr id="3" name="TextBox 2"/>
          <p:cNvSpPr txBox="1"/>
          <p:nvPr/>
        </p:nvSpPr>
        <p:spPr>
          <a:xfrm>
            <a:off x="533400" y="4038600"/>
            <a:ext cx="8077200" cy="1200329"/>
          </a:xfrm>
          <a:prstGeom prst="rect">
            <a:avLst/>
          </a:prstGeom>
          <a:noFill/>
        </p:spPr>
        <p:txBody>
          <a:bodyPr wrap="square" rtlCol="0">
            <a:spAutoFit/>
          </a:bodyPr>
          <a:lstStyle/>
          <a:p>
            <a:pPr algn="ctr"/>
            <a:r>
              <a:rPr lang="en-US" sz="3600" dirty="0" smtClean="0"/>
              <a:t>So far this year, over 500 have died </a:t>
            </a:r>
            <a:br>
              <a:rPr lang="en-US" sz="3600" dirty="0" smtClean="0"/>
            </a:br>
            <a:r>
              <a:rPr lang="en-US" sz="3600" dirty="0" smtClean="0"/>
              <a:t>trying to get to our country.</a:t>
            </a:r>
            <a:endParaRPr lang="en-US" sz="3600" dirty="0"/>
          </a:p>
        </p:txBody>
      </p:sp>
    </p:spTree>
    <p:extLst>
      <p:ext uri="{BB962C8B-B14F-4D97-AF65-F5344CB8AC3E}">
        <p14:creationId xmlns:p14="http://schemas.microsoft.com/office/powerpoint/2010/main" xmlns="" val="4270130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11</a:t>
            </a:fld>
            <a:endParaRPr lang="en-US" dirty="0"/>
          </a:p>
        </p:txBody>
      </p:sp>
      <p:sp>
        <p:nvSpPr>
          <p:cNvPr id="3" name="TextBox 2"/>
          <p:cNvSpPr txBox="1"/>
          <p:nvPr/>
        </p:nvSpPr>
        <p:spPr>
          <a:xfrm>
            <a:off x="533400" y="228600"/>
            <a:ext cx="8200643" cy="707886"/>
          </a:xfrm>
          <a:prstGeom prst="rect">
            <a:avLst/>
          </a:prstGeom>
          <a:noFill/>
        </p:spPr>
        <p:txBody>
          <a:bodyPr wrap="none" rtlCol="0">
            <a:spAutoFit/>
          </a:bodyPr>
          <a:lstStyle/>
          <a:p>
            <a:r>
              <a:rPr lang="en-US" sz="4000" b="1" dirty="0" smtClean="0">
                <a:solidFill>
                  <a:srgbClr val="FF0000"/>
                </a:solidFill>
              </a:rPr>
              <a:t>Who is enslaved in the United States?</a:t>
            </a:r>
            <a:endParaRPr lang="en-US" sz="4000" b="1" dirty="0">
              <a:solidFill>
                <a:srgbClr val="FF0000"/>
              </a:solidFill>
            </a:endParaRPr>
          </a:p>
        </p:txBody>
      </p:sp>
      <p:sp>
        <p:nvSpPr>
          <p:cNvPr id="4" name="TextBox 3"/>
          <p:cNvSpPr txBox="1"/>
          <p:nvPr/>
        </p:nvSpPr>
        <p:spPr>
          <a:xfrm>
            <a:off x="304800" y="1371600"/>
            <a:ext cx="7927170" cy="4801314"/>
          </a:xfrm>
          <a:prstGeom prst="rect">
            <a:avLst/>
          </a:prstGeom>
          <a:noFill/>
        </p:spPr>
        <p:txBody>
          <a:bodyPr wrap="none" rtlCol="0">
            <a:spAutoFit/>
          </a:bodyPr>
          <a:lstStyle/>
          <a:p>
            <a:pPr>
              <a:buFont typeface="Arial" pitchFamily="34" charset="0"/>
              <a:buChar char="•"/>
            </a:pPr>
            <a:r>
              <a:rPr lang="en-US" sz="3200" b="1" dirty="0" smtClean="0"/>
              <a:t> Illegal immigrants from Mexico, El Salvador, </a:t>
            </a:r>
            <a:br>
              <a:rPr lang="en-US" sz="3200" b="1" dirty="0" smtClean="0"/>
            </a:br>
            <a:r>
              <a:rPr lang="en-US" sz="3200" b="1" dirty="0" smtClean="0"/>
              <a:t>Honduras, Nicaragua.</a:t>
            </a:r>
          </a:p>
          <a:p>
            <a:pPr>
              <a:buFont typeface="Arial" pitchFamily="34" charset="0"/>
              <a:buChar char="•"/>
            </a:pPr>
            <a:r>
              <a:rPr lang="en-US" sz="3200" b="1" dirty="0"/>
              <a:t> </a:t>
            </a:r>
            <a:r>
              <a:rPr lang="en-US" sz="3200" b="1" dirty="0" smtClean="0"/>
              <a:t>The </a:t>
            </a:r>
            <a:r>
              <a:rPr lang="en-US" sz="3200" b="1" dirty="0"/>
              <a:t>h</a:t>
            </a:r>
            <a:r>
              <a:rPr lang="en-US" sz="3200" b="1" dirty="0" smtClean="0"/>
              <a:t>omeless</a:t>
            </a:r>
          </a:p>
          <a:p>
            <a:pPr>
              <a:buFont typeface="Arial" pitchFamily="34" charset="0"/>
              <a:buChar char="•"/>
            </a:pPr>
            <a:r>
              <a:rPr lang="en-US" sz="3200" b="1" dirty="0"/>
              <a:t> </a:t>
            </a:r>
            <a:r>
              <a:rPr lang="en-US" sz="3200" b="1" dirty="0" smtClean="0"/>
              <a:t>Runaways / castaways</a:t>
            </a:r>
          </a:p>
          <a:p>
            <a:pPr>
              <a:buFont typeface="Arial" pitchFamily="34" charset="0"/>
              <a:buChar char="•"/>
            </a:pPr>
            <a:r>
              <a:rPr lang="en-US" sz="3200" b="1" dirty="0" smtClean="0"/>
              <a:t> Children and young adults kidnapped </a:t>
            </a:r>
            <a:br>
              <a:rPr lang="en-US" sz="3200" b="1" dirty="0" smtClean="0"/>
            </a:br>
            <a:r>
              <a:rPr lang="en-US" sz="3200" b="1" dirty="0" smtClean="0"/>
              <a:t>from the streets, shopping malls, bus stations</a:t>
            </a:r>
          </a:p>
          <a:p>
            <a:pPr>
              <a:buFont typeface="Arial" pitchFamily="34" charset="0"/>
              <a:buChar char="•"/>
            </a:pPr>
            <a:r>
              <a:rPr lang="en-US" sz="3200" b="1" dirty="0"/>
              <a:t> </a:t>
            </a:r>
            <a:r>
              <a:rPr lang="en-US" sz="3200" b="1" dirty="0" smtClean="0"/>
              <a:t>Women, men, and children imported to the </a:t>
            </a:r>
            <a:br>
              <a:rPr lang="en-US" sz="3200" b="1" dirty="0" smtClean="0"/>
            </a:br>
            <a:r>
              <a:rPr lang="en-US" sz="3200" b="1" dirty="0" smtClean="0"/>
              <a:t>United States with work visas having been </a:t>
            </a:r>
          </a:p>
          <a:p>
            <a:r>
              <a:rPr lang="en-US" sz="3200" b="1" dirty="0" smtClean="0"/>
              <a:t>promised jobs. They end up in debt bondage.</a:t>
            </a:r>
          </a:p>
          <a:p>
            <a:pPr>
              <a:buFont typeface="Arial" pitchFamily="34" charset="0"/>
              <a:buChar char="•"/>
            </a:pPr>
            <a:endParaRPr lang="en-US" dirty="0"/>
          </a:p>
        </p:txBody>
      </p:sp>
    </p:spTree>
    <p:extLst>
      <p:ext uri="{BB962C8B-B14F-4D97-AF65-F5344CB8AC3E}">
        <p14:creationId xmlns:p14="http://schemas.microsoft.com/office/powerpoint/2010/main" xmlns="" val="15202717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salem-news.com/gphotos/1282837175.jpg"/>
          <p:cNvPicPr>
            <a:picLocks noChangeAspect="1" noChangeArrowheads="1"/>
          </p:cNvPicPr>
          <p:nvPr/>
        </p:nvPicPr>
        <p:blipFill>
          <a:blip r:embed="rId2" cstate="screen"/>
          <a:srcRect/>
          <a:stretch>
            <a:fillRect/>
          </a:stretch>
        </p:blipFill>
        <p:spPr bwMode="auto">
          <a:xfrm>
            <a:off x="1447800" y="304800"/>
            <a:ext cx="6491915" cy="4343400"/>
          </a:xfrm>
          <a:prstGeom prst="rect">
            <a:avLst/>
          </a:prstGeom>
          <a:noFill/>
        </p:spPr>
      </p:pic>
      <p:sp>
        <p:nvSpPr>
          <p:cNvPr id="3" name="TextBox 2"/>
          <p:cNvSpPr txBox="1"/>
          <p:nvPr/>
        </p:nvSpPr>
        <p:spPr>
          <a:xfrm>
            <a:off x="628235" y="4876800"/>
            <a:ext cx="7731668" cy="1323439"/>
          </a:xfrm>
          <a:prstGeom prst="rect">
            <a:avLst/>
          </a:prstGeom>
          <a:noFill/>
        </p:spPr>
        <p:txBody>
          <a:bodyPr wrap="none" rtlCol="0">
            <a:spAutoFit/>
          </a:bodyPr>
          <a:lstStyle/>
          <a:p>
            <a:pPr algn="ctr"/>
            <a:r>
              <a:rPr lang="en-US" sz="4000" b="1" dirty="0" smtClean="0"/>
              <a:t>Over 50% of the immigrants on the </a:t>
            </a:r>
            <a:br>
              <a:rPr lang="en-US" sz="4000" b="1" dirty="0" smtClean="0"/>
            </a:br>
            <a:r>
              <a:rPr lang="en-US" sz="4000" b="1" dirty="0" smtClean="0"/>
              <a:t>“Beast” are women and children.</a:t>
            </a:r>
            <a:endParaRPr lang="en-US" sz="4000" b="1" dirty="0"/>
          </a:p>
        </p:txBody>
      </p:sp>
    </p:spTree>
    <p:extLst>
      <p:ext uri="{BB962C8B-B14F-4D97-AF65-F5344CB8AC3E}">
        <p14:creationId xmlns:p14="http://schemas.microsoft.com/office/powerpoint/2010/main" xmlns="" val="17811943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yer warning immigrants"/>
          <p:cNvPicPr/>
          <p:nvPr/>
        </p:nvPicPr>
        <p:blipFill>
          <a:blip r:embed="rId2" cstate="screen"/>
          <a:srcRect/>
          <a:stretch>
            <a:fillRect/>
          </a:stretch>
        </p:blipFill>
        <p:spPr bwMode="auto">
          <a:xfrm>
            <a:off x="1600200" y="228600"/>
            <a:ext cx="5867400" cy="2209800"/>
          </a:xfrm>
          <a:prstGeom prst="rect">
            <a:avLst/>
          </a:prstGeom>
          <a:noFill/>
          <a:ln w="9525">
            <a:noFill/>
            <a:miter lim="800000"/>
            <a:headEnd/>
            <a:tailEnd/>
          </a:ln>
        </p:spPr>
      </p:pic>
      <p:sp>
        <p:nvSpPr>
          <p:cNvPr id="3" name="Rectangle 2"/>
          <p:cNvSpPr/>
          <p:nvPr/>
        </p:nvSpPr>
        <p:spPr>
          <a:xfrm>
            <a:off x="457200" y="2551837"/>
            <a:ext cx="8305800" cy="3539430"/>
          </a:xfrm>
          <a:prstGeom prst="rect">
            <a:avLst/>
          </a:prstGeom>
        </p:spPr>
        <p:txBody>
          <a:bodyPr wrap="square">
            <a:spAutoFit/>
          </a:bodyPr>
          <a:lstStyle/>
          <a:p>
            <a:r>
              <a:rPr lang="en-US" sz="3200" i="1" dirty="0"/>
              <a:t>"We've got to go through the mountains, there are lots of trees and the police don't see us. That's where the gangs wait for us. Sometimes they already know the time that we are going to cross over. That's where they wait for us and they kill us, or hurt us, or steal our money."</a:t>
            </a:r>
            <a:endParaRPr lang="en-US" sz="3200" dirty="0"/>
          </a:p>
        </p:txBody>
      </p:sp>
    </p:spTree>
    <p:extLst>
      <p:ext uri="{BB962C8B-B14F-4D97-AF65-F5344CB8AC3E}">
        <p14:creationId xmlns:p14="http://schemas.microsoft.com/office/powerpoint/2010/main" xmlns="" val="18875861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s3.mm.bing.net/images/thumbnail.aspx?q=545772078470&amp;id=3e074444678df217a4fd7ce04e3e3e70&amp;url=http%3a%2f%2fwww.csmonitor.com%2fvar%2fezflow_site%2fstorage%2fimages%2fmedia%2fimages%2f0422_popimmig%2f7764869-1-eng-US%2f0422_popimmig_full_600.jpg"/>
          <p:cNvPicPr>
            <a:picLocks noChangeAspect="1" noChangeArrowheads="1"/>
          </p:cNvPicPr>
          <p:nvPr/>
        </p:nvPicPr>
        <p:blipFill>
          <a:blip r:embed="rId2" cstate="screen"/>
          <a:srcRect/>
          <a:stretch>
            <a:fillRect/>
          </a:stretch>
        </p:blipFill>
        <p:spPr bwMode="auto">
          <a:xfrm>
            <a:off x="3657600" y="2362200"/>
            <a:ext cx="5257800" cy="3505200"/>
          </a:xfrm>
          <a:prstGeom prst="rect">
            <a:avLst/>
          </a:prstGeom>
          <a:noFill/>
        </p:spPr>
      </p:pic>
      <p:pic>
        <p:nvPicPr>
          <p:cNvPr id="3" name="Picture 2" descr="http://ts2.mm.bing.net/images/thumbnail.aspx?q=766032159189&amp;id=dd394aec5bf5c4f11e041e02fb624242&amp;url=http%3a%2f%2fwww.independent.co.uk%2fmultimedia%2farchive%2f00276%2f89313_276310s.jpg"/>
          <p:cNvPicPr>
            <a:picLocks noChangeAspect="1" noChangeArrowheads="1"/>
          </p:cNvPicPr>
          <p:nvPr/>
        </p:nvPicPr>
        <p:blipFill>
          <a:blip r:embed="rId3" cstate="screen"/>
          <a:srcRect/>
          <a:stretch>
            <a:fillRect/>
          </a:stretch>
        </p:blipFill>
        <p:spPr bwMode="auto">
          <a:xfrm>
            <a:off x="304800" y="381000"/>
            <a:ext cx="3902927" cy="2667000"/>
          </a:xfrm>
          <a:prstGeom prst="rect">
            <a:avLst/>
          </a:prstGeom>
          <a:noFill/>
        </p:spPr>
      </p:pic>
    </p:spTree>
    <p:extLst>
      <p:ext uri="{BB962C8B-B14F-4D97-AF65-F5344CB8AC3E}">
        <p14:creationId xmlns:p14="http://schemas.microsoft.com/office/powerpoint/2010/main" xmlns="" val="17906014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humbnail[6].jpg"/>
          <p:cNvPicPr>
            <a:picLocks noChangeAspect="1" noChangeArrowheads="1"/>
          </p:cNvPicPr>
          <p:nvPr/>
        </p:nvPicPr>
        <p:blipFill>
          <a:blip r:embed="rId2" cstate="screen"/>
          <a:srcRect/>
          <a:stretch>
            <a:fillRect/>
          </a:stretch>
        </p:blipFill>
        <p:spPr bwMode="auto">
          <a:xfrm>
            <a:off x="228600" y="762000"/>
            <a:ext cx="5080518" cy="4978908"/>
          </a:xfrm>
          <a:prstGeom prst="rect">
            <a:avLst/>
          </a:prstGeom>
          <a:noFill/>
        </p:spPr>
      </p:pic>
      <p:pic>
        <p:nvPicPr>
          <p:cNvPr id="126979" name="Picture 3" descr="H:\thumbnailCABNEQGH.jpg"/>
          <p:cNvPicPr>
            <a:picLocks noChangeAspect="1" noChangeArrowheads="1"/>
          </p:cNvPicPr>
          <p:nvPr/>
        </p:nvPicPr>
        <p:blipFill>
          <a:blip r:embed="rId3" cstate="screen"/>
          <a:srcRect/>
          <a:stretch>
            <a:fillRect/>
          </a:stretch>
        </p:blipFill>
        <p:spPr bwMode="auto">
          <a:xfrm>
            <a:off x="5867400" y="762000"/>
            <a:ext cx="2438400" cy="4942702"/>
          </a:xfrm>
          <a:prstGeom prst="rect">
            <a:avLst/>
          </a:prstGeom>
          <a:noFill/>
        </p:spPr>
      </p:pic>
    </p:spTree>
    <p:extLst>
      <p:ext uri="{BB962C8B-B14F-4D97-AF65-F5344CB8AC3E}">
        <p14:creationId xmlns:p14="http://schemas.microsoft.com/office/powerpoint/2010/main" xmlns="" val="962308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620000" cy="1015663"/>
          </a:xfrm>
          <a:prstGeom prst="rect">
            <a:avLst/>
          </a:prstGeom>
          <a:noFill/>
        </p:spPr>
        <p:txBody>
          <a:bodyPr wrap="square" rtlCol="0">
            <a:spAutoFit/>
          </a:bodyPr>
          <a:lstStyle/>
          <a:p>
            <a:r>
              <a:rPr lang="en-US" sz="6000" dirty="0" smtClean="0"/>
              <a:t>Immokalee, Florida</a:t>
            </a:r>
            <a:endParaRPr lang="en-US" sz="6000" dirty="0"/>
          </a:p>
        </p:txBody>
      </p:sp>
      <p:sp>
        <p:nvSpPr>
          <p:cNvPr id="4" name="TextBox 3"/>
          <p:cNvSpPr txBox="1"/>
          <p:nvPr/>
        </p:nvSpPr>
        <p:spPr>
          <a:xfrm>
            <a:off x="457200" y="1905000"/>
            <a:ext cx="8905002" cy="1077218"/>
          </a:xfrm>
          <a:prstGeom prst="rect">
            <a:avLst/>
          </a:prstGeom>
          <a:noFill/>
        </p:spPr>
        <p:txBody>
          <a:bodyPr wrap="none" rtlCol="0">
            <a:spAutoFit/>
          </a:bodyPr>
          <a:lstStyle/>
          <a:p>
            <a:r>
              <a:rPr lang="en-US" sz="3200" dirty="0" smtClean="0"/>
              <a:t>Migrant workers arrive from Mexico, Nicaragua, </a:t>
            </a:r>
            <a:br>
              <a:rPr lang="en-US" sz="3200" dirty="0" smtClean="0"/>
            </a:br>
            <a:r>
              <a:rPr lang="en-US" sz="3200" dirty="0" smtClean="0"/>
              <a:t>Haiti, and Guatemala</a:t>
            </a:r>
            <a:r>
              <a:rPr lang="en-US" sz="2400" dirty="0" smtClean="0"/>
              <a:t>.</a:t>
            </a:r>
            <a:endParaRPr lang="en-US" sz="2400" dirty="0"/>
          </a:p>
        </p:txBody>
      </p:sp>
      <p:sp>
        <p:nvSpPr>
          <p:cNvPr id="5" name="TextBox 4"/>
          <p:cNvSpPr txBox="1"/>
          <p:nvPr/>
        </p:nvSpPr>
        <p:spPr>
          <a:xfrm>
            <a:off x="381000" y="3200400"/>
            <a:ext cx="7543800" cy="1077218"/>
          </a:xfrm>
          <a:prstGeom prst="rect">
            <a:avLst/>
          </a:prstGeom>
          <a:noFill/>
        </p:spPr>
        <p:txBody>
          <a:bodyPr wrap="square" rtlCol="0">
            <a:spAutoFit/>
          </a:bodyPr>
          <a:lstStyle/>
          <a:p>
            <a:r>
              <a:rPr lang="en-US" sz="3200" dirty="0" smtClean="0"/>
              <a:t>Population of 25,000 swells to 40,000 </a:t>
            </a:r>
            <a:br>
              <a:rPr lang="en-US" sz="3200" dirty="0" smtClean="0"/>
            </a:br>
            <a:r>
              <a:rPr lang="en-US" sz="3200" dirty="0" smtClean="0"/>
              <a:t>during the nine month harvest season.</a:t>
            </a:r>
            <a:endParaRPr lang="en-US" sz="3200"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t0.gstatic.com/images?q=tbn:ANd9GcSb7vJCJdt0hg_AdVuA0kSkPxNXueCStVC3aKW4dytSw0bjrLi4"/>
          <p:cNvPicPr>
            <a:picLocks noChangeAspect="1" noChangeArrowheads="1"/>
          </p:cNvPicPr>
          <p:nvPr/>
        </p:nvPicPr>
        <p:blipFill>
          <a:blip r:embed="rId2" cstate="screen"/>
          <a:srcRect/>
          <a:stretch>
            <a:fillRect/>
          </a:stretch>
        </p:blipFill>
        <p:spPr bwMode="auto">
          <a:xfrm>
            <a:off x="533400" y="304800"/>
            <a:ext cx="2796746" cy="3733800"/>
          </a:xfrm>
          <a:prstGeom prst="rect">
            <a:avLst/>
          </a:prstGeom>
          <a:noFill/>
        </p:spPr>
      </p:pic>
      <p:pic>
        <p:nvPicPr>
          <p:cNvPr id="117764" name="Picture 4" descr="Immokalee races chart"/>
          <p:cNvPicPr>
            <a:picLocks noChangeAspect="1" noChangeArrowheads="1"/>
          </p:cNvPicPr>
          <p:nvPr/>
        </p:nvPicPr>
        <p:blipFill>
          <a:blip r:embed="rId3" cstate="screen"/>
          <a:srcRect/>
          <a:stretch>
            <a:fillRect/>
          </a:stretch>
        </p:blipFill>
        <p:spPr bwMode="auto">
          <a:xfrm>
            <a:off x="5257800" y="228600"/>
            <a:ext cx="3581400" cy="3581400"/>
          </a:xfrm>
          <a:prstGeom prst="rect">
            <a:avLst/>
          </a:prstGeom>
          <a:noFill/>
        </p:spPr>
      </p:pic>
      <p:pic>
        <p:nvPicPr>
          <p:cNvPr id="117766" name="Picture 6" descr="http://ts1.mm.bing.net/images/thumbnail.aspx?q=645835203028&amp;id=c91c1457c56632a52f45b432d24b88c1&amp;url=http%3a%2f%2fwww.stewartmining.com%2fimages%2fstatemap4.jpg"/>
          <p:cNvPicPr>
            <a:picLocks noChangeAspect="1" noChangeArrowheads="1"/>
          </p:cNvPicPr>
          <p:nvPr/>
        </p:nvPicPr>
        <p:blipFill>
          <a:blip r:embed="rId4" cstate="screen"/>
          <a:srcRect/>
          <a:stretch>
            <a:fillRect/>
          </a:stretch>
        </p:blipFill>
        <p:spPr bwMode="auto">
          <a:xfrm>
            <a:off x="2349500" y="3190875"/>
            <a:ext cx="4584700" cy="3438525"/>
          </a:xfrm>
          <a:prstGeom prst="rect">
            <a:avLst/>
          </a:prstGeom>
          <a:noFill/>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t0.gstatic.com/images?q=tbn:ANd9GcTpfjvjoc2lEpKN-tA6epDX7l69lSSp9BQshU-ufeyIvYcp6oQtCA"/>
          <p:cNvPicPr>
            <a:picLocks noChangeAspect="1" noChangeArrowheads="1"/>
          </p:cNvPicPr>
          <p:nvPr/>
        </p:nvPicPr>
        <p:blipFill>
          <a:blip r:embed="rId2" cstate="screen"/>
          <a:srcRect/>
          <a:stretch>
            <a:fillRect/>
          </a:stretch>
        </p:blipFill>
        <p:spPr bwMode="auto">
          <a:xfrm>
            <a:off x="1600200" y="1371600"/>
            <a:ext cx="5410200" cy="4255456"/>
          </a:xfrm>
          <a:prstGeom prst="rect">
            <a:avLst/>
          </a:prstGeom>
          <a:noFill/>
        </p:spPr>
      </p:pic>
      <p:sp>
        <p:nvSpPr>
          <p:cNvPr id="3" name="TextBox 2"/>
          <p:cNvSpPr txBox="1"/>
          <p:nvPr/>
        </p:nvSpPr>
        <p:spPr>
          <a:xfrm>
            <a:off x="1524000" y="228600"/>
            <a:ext cx="5461752" cy="954107"/>
          </a:xfrm>
          <a:prstGeom prst="rect">
            <a:avLst/>
          </a:prstGeom>
          <a:noFill/>
        </p:spPr>
        <p:txBody>
          <a:bodyPr wrap="none" rtlCol="0">
            <a:spAutoFit/>
          </a:bodyPr>
          <a:lstStyle/>
          <a:p>
            <a:r>
              <a:rPr lang="en-US" sz="2800" dirty="0" smtClean="0"/>
              <a:t>Most migrant workers arrive with </a:t>
            </a:r>
          </a:p>
          <a:p>
            <a:pPr algn="ctr"/>
            <a:r>
              <a:rPr lang="en-US" sz="2800" dirty="0" smtClean="0"/>
              <a:t>the help of a coyote guide.</a:t>
            </a:r>
            <a:endParaRPr lang="en-US" sz="2800"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1.gstatic.com/images?q=tbn:ANd9GcQBa65KFqVi-NuIrABqWEmoEicXIgK9OJtAN8mi0wdtL8-Wp6P5"/>
          <p:cNvPicPr>
            <a:picLocks noChangeAspect="1" noChangeArrowheads="1"/>
          </p:cNvPicPr>
          <p:nvPr/>
        </p:nvPicPr>
        <p:blipFill>
          <a:blip r:embed="rId2" cstate="screen"/>
          <a:srcRect/>
          <a:stretch>
            <a:fillRect/>
          </a:stretch>
        </p:blipFill>
        <p:spPr bwMode="auto">
          <a:xfrm>
            <a:off x="2057400" y="2362200"/>
            <a:ext cx="4724400" cy="3538742"/>
          </a:xfrm>
          <a:prstGeom prst="rect">
            <a:avLst/>
          </a:prstGeom>
          <a:noFill/>
        </p:spPr>
      </p:pic>
      <p:sp>
        <p:nvSpPr>
          <p:cNvPr id="3" name="TextBox 2"/>
          <p:cNvSpPr txBox="1"/>
          <p:nvPr/>
        </p:nvSpPr>
        <p:spPr>
          <a:xfrm>
            <a:off x="304800" y="228600"/>
            <a:ext cx="8444941" cy="1815882"/>
          </a:xfrm>
          <a:prstGeom prst="rect">
            <a:avLst/>
          </a:prstGeom>
          <a:noFill/>
        </p:spPr>
        <p:txBody>
          <a:bodyPr wrap="none" rtlCol="0">
            <a:spAutoFit/>
          </a:bodyPr>
          <a:lstStyle/>
          <a:p>
            <a:r>
              <a:rPr lang="en-US" sz="2800" dirty="0" smtClean="0"/>
              <a:t>They wake up at 4:00 am and take migrant busses </a:t>
            </a:r>
          </a:p>
          <a:p>
            <a:r>
              <a:rPr lang="en-US" sz="2800" dirty="0" smtClean="0"/>
              <a:t>to the fields.  They sleep twelve to a room in </a:t>
            </a:r>
            <a:br>
              <a:rPr lang="en-US" sz="2800" dirty="0" smtClean="0"/>
            </a:br>
            <a:r>
              <a:rPr lang="en-US" sz="2800" dirty="0" smtClean="0"/>
              <a:t>broken-down shacks. Each are charged $50.00 per </a:t>
            </a:r>
            <a:br>
              <a:rPr lang="en-US" sz="2800" dirty="0" smtClean="0"/>
            </a:br>
            <a:r>
              <a:rPr lang="en-US" sz="2800" dirty="0" smtClean="0"/>
              <a:t>week for the shack.</a:t>
            </a:r>
            <a:endParaRPr lang="en-US" sz="280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ts3.mm.bing.net/images/thumbnail.aspx?q=821502419682&amp;id=2baa95bdf6d8ebaa0fe1c296cd9798e4&amp;url=http%3a%2f%2fwww.lawhelp.org%2fProgram%2f823%2fimages%2ftrailer1%2520new2.JPG"/>
          <p:cNvPicPr>
            <a:picLocks noChangeAspect="1" noChangeArrowheads="1"/>
          </p:cNvPicPr>
          <p:nvPr/>
        </p:nvPicPr>
        <p:blipFill>
          <a:blip r:embed="rId2" cstate="screen">
            <a:lum bright="10000"/>
          </a:blip>
          <a:srcRect/>
          <a:stretch>
            <a:fillRect/>
          </a:stretch>
        </p:blipFill>
        <p:spPr bwMode="auto">
          <a:xfrm>
            <a:off x="381000" y="533400"/>
            <a:ext cx="4175340" cy="3048000"/>
          </a:xfrm>
          <a:prstGeom prst="rect">
            <a:avLst/>
          </a:prstGeom>
          <a:noFill/>
        </p:spPr>
      </p:pic>
      <p:pic>
        <p:nvPicPr>
          <p:cNvPr id="121860" name="Picture 4" descr="http://ts1.mm.bing.net/images/thumbnail.aspx?q=895716363628&amp;id=c43e4c64acbba6213cf9ecace7391cfb&amp;url=http%3a%2f%2fwww.caseygrants.org%2fgraphics%2fsecondarypages%2fstories%2fCIW-1.gif"/>
          <p:cNvPicPr>
            <a:picLocks noChangeAspect="1" noChangeArrowheads="1"/>
          </p:cNvPicPr>
          <p:nvPr/>
        </p:nvPicPr>
        <p:blipFill>
          <a:blip r:embed="rId3" cstate="screen"/>
          <a:srcRect/>
          <a:stretch>
            <a:fillRect/>
          </a:stretch>
        </p:blipFill>
        <p:spPr bwMode="auto">
          <a:xfrm>
            <a:off x="4876800" y="2286000"/>
            <a:ext cx="3185294" cy="2209800"/>
          </a:xfrm>
          <a:prstGeom prst="rect">
            <a:avLst/>
          </a:prstGeom>
          <a:noFill/>
        </p:spPr>
      </p:pic>
      <p:pic>
        <p:nvPicPr>
          <p:cNvPr id="121862" name="Picture 6" descr="http://ts3.mm.bing.net/images/thumbnail.aspx?q=502891951526&amp;id=ffc3db3585660f945dbe89483cdfc2a8&amp;url=http%3a%2f%2fwww.nfwm.org%2fsite%2fsites%2fdefault%2ffiles%2fhouse.jpg"/>
          <p:cNvPicPr>
            <a:picLocks noChangeAspect="1" noChangeArrowheads="1"/>
          </p:cNvPicPr>
          <p:nvPr/>
        </p:nvPicPr>
        <p:blipFill>
          <a:blip r:embed="rId4" cstate="screen"/>
          <a:srcRect/>
          <a:stretch>
            <a:fillRect/>
          </a:stretch>
        </p:blipFill>
        <p:spPr bwMode="auto">
          <a:xfrm>
            <a:off x="4572000" y="4724400"/>
            <a:ext cx="2438398" cy="1828800"/>
          </a:xfrm>
          <a:prstGeom prst="rect">
            <a:avLst/>
          </a:prstGeom>
          <a:noFill/>
        </p:spPr>
      </p:pic>
      <p:pic>
        <p:nvPicPr>
          <p:cNvPr id="121864" name="Picture 8" descr="http://www.american-pictures.com/gallery/usa/mediums/usa-02305.jpg"/>
          <p:cNvPicPr>
            <a:picLocks noChangeAspect="1" noChangeArrowheads="1"/>
          </p:cNvPicPr>
          <p:nvPr/>
        </p:nvPicPr>
        <p:blipFill>
          <a:blip r:embed="rId5" cstate="screen"/>
          <a:srcRect/>
          <a:stretch>
            <a:fillRect/>
          </a:stretch>
        </p:blipFill>
        <p:spPr bwMode="auto">
          <a:xfrm>
            <a:off x="304799" y="3505200"/>
            <a:ext cx="4115231" cy="3133726"/>
          </a:xfrm>
          <a:prstGeom prst="rect">
            <a:avLst/>
          </a:prstGeom>
          <a:noFill/>
        </p:spPr>
      </p:pic>
      <p:sp>
        <p:nvSpPr>
          <p:cNvPr id="6" name="TextBox 5"/>
          <p:cNvSpPr txBox="1"/>
          <p:nvPr/>
        </p:nvSpPr>
        <p:spPr>
          <a:xfrm>
            <a:off x="4800600" y="609600"/>
            <a:ext cx="4071949" cy="707886"/>
          </a:xfrm>
          <a:prstGeom prst="rect">
            <a:avLst/>
          </a:prstGeom>
          <a:noFill/>
        </p:spPr>
        <p:txBody>
          <a:bodyPr wrap="none" rtlCol="0">
            <a:spAutoFit/>
          </a:bodyPr>
          <a:lstStyle/>
          <a:p>
            <a:r>
              <a:rPr lang="en-US" sz="2000" dirty="0" smtClean="0"/>
              <a:t>Twelve migrant workers to a</a:t>
            </a:r>
            <a:br>
              <a:rPr lang="en-US" sz="2000" dirty="0" smtClean="0"/>
            </a:br>
            <a:r>
              <a:rPr lang="en-US" sz="2000" dirty="0" smtClean="0"/>
              <a:t>room charged $50 per week each.</a:t>
            </a:r>
            <a:endParaRPr lang="en-US" sz="2000"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nomoreslavery.files.wordpress.com/2011/02/agricultural-workers.jpg"/>
          <p:cNvPicPr>
            <a:picLocks noChangeAspect="1" noChangeArrowheads="1"/>
          </p:cNvPicPr>
          <p:nvPr/>
        </p:nvPicPr>
        <p:blipFill>
          <a:blip r:embed="rId2" cstate="screen"/>
          <a:srcRect/>
          <a:stretch>
            <a:fillRect/>
          </a:stretch>
        </p:blipFill>
        <p:spPr bwMode="auto">
          <a:xfrm>
            <a:off x="236349" y="2176583"/>
            <a:ext cx="8679051" cy="4376617"/>
          </a:xfrm>
          <a:prstGeom prst="rect">
            <a:avLst/>
          </a:prstGeom>
          <a:noFill/>
        </p:spPr>
      </p:pic>
      <p:sp>
        <p:nvSpPr>
          <p:cNvPr id="101379" name="Rectangle 3"/>
          <p:cNvSpPr>
            <a:spLocks noChangeArrowheads="1"/>
          </p:cNvSpPr>
          <p:nvPr/>
        </p:nvSpPr>
        <p:spPr bwMode="auto">
          <a:xfrm>
            <a:off x="228600" y="30480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Picking tomatoes</a:t>
            </a:r>
            <a:r>
              <a:rPr kumimoji="0" lang="en-US" sz="2400" b="0" i="0" u="none" strike="noStrike" cap="none" normalizeH="0" dirty="0" smtClean="0">
                <a:ln>
                  <a:noFill/>
                </a:ln>
                <a:solidFill>
                  <a:schemeClr val="tx1"/>
                </a:solidFill>
                <a:effectLst/>
                <a:latin typeface="Arial" pitchFamily="34" charset="0"/>
              </a:rPr>
              <a:t> is brutal, bending over all day other than running with a 32 pound </a:t>
            </a:r>
            <a:r>
              <a:rPr lang="en-US" sz="2400" dirty="0" smtClean="0">
                <a:latin typeface="Arial" pitchFamily="34" charset="0"/>
              </a:rPr>
              <a:t>b</a:t>
            </a:r>
            <a:r>
              <a:rPr lang="en-US" sz="2400" baseline="0" dirty="0" smtClean="0">
                <a:latin typeface="Arial" pitchFamily="34" charset="0"/>
              </a:rPr>
              <a:t>ucket</a:t>
            </a:r>
            <a:r>
              <a:rPr lang="en-US" sz="2400" dirty="0" smtClean="0">
                <a:latin typeface="Arial" pitchFamily="34" charset="0"/>
              </a:rPr>
              <a:t> of picked tomatoes and throwing it up to another worker. </a:t>
            </a:r>
            <a:r>
              <a:rPr lang="en-US" sz="2400" b="1" dirty="0" smtClean="0">
                <a:solidFill>
                  <a:srgbClr val="FF0000"/>
                </a:solidFill>
                <a:latin typeface="Arial" pitchFamily="34" charset="0"/>
              </a:rPr>
              <a:t>They are paid $25 p</a:t>
            </a:r>
            <a:r>
              <a:rPr kumimoji="0" lang="en-US" sz="2400" b="1" i="0" u="none" strike="noStrike" cap="none" normalizeH="0" baseline="0" dirty="0" smtClean="0">
                <a:ln>
                  <a:noFill/>
                </a:ln>
                <a:solidFill>
                  <a:srgbClr val="FF0000"/>
                </a:solidFill>
                <a:effectLst/>
                <a:latin typeface="Arial" pitchFamily="34" charset="0"/>
              </a:rPr>
              <a:t>er ton.</a:t>
            </a:r>
            <a:r>
              <a:rPr kumimoji="0" lang="en-US" b="1" i="0" u="none" strike="noStrike" cap="none" normalizeH="0" baseline="0" dirty="0" smtClean="0">
                <a:ln>
                  <a:noFill/>
                </a:ln>
                <a:solidFill>
                  <a:schemeClr val="tx1"/>
                </a:solidFill>
                <a:effectLst/>
                <a:latin typeface="Arial" pitchFamily="34" charset="0"/>
              </a:rPr>
              <a:t/>
            </a:r>
            <a:br>
              <a:rPr kumimoji="0" lang="en-US" b="1" i="0" u="none" strike="noStrike" cap="none" normalizeH="0" baseline="0" dirty="0" smtClean="0">
                <a:ln>
                  <a:noFill/>
                </a:ln>
                <a:solidFill>
                  <a:schemeClr val="tx1"/>
                </a:solidFill>
                <a:effectLst/>
                <a:latin typeface="Arial" pitchFamily="34" charset="0"/>
              </a:rPr>
            </a:br>
            <a:endParaRPr kumimoji="0" lang="en-US" sz="2400" b="1" i="0" u="none" strike="noStrike" cap="none" normalizeH="0" baseline="0" dirty="0" smtClean="0">
              <a:ln>
                <a:noFill/>
              </a:ln>
              <a:solidFill>
                <a:schemeClr val="tx1"/>
              </a:solidFill>
              <a:effectLst/>
              <a:latin typeface="Arial" pitchFamily="34" charset="0"/>
            </a:endParaRPr>
          </a:p>
        </p:txBody>
      </p:sp>
      <p:sp>
        <p:nvSpPr>
          <p:cNvPr id="101381" name="AutoShape 5" descr="data:image/jpg;base64,/9j/4AAQSkZJRgABAQAAAQABAAD/2wCEAAkGBhQSERUUERQWFRUVFxgaGBcXFxoXGBgYHRsfHRkYGBsZHiYfGCEjGRscHy8gIycpLSwtGh4xNzAsNSYrLCkBCQoKDgwOGg8PGiokHyQqLCwsLCwtLC8sNDQsLCwsLDQsLCosKSwsLCwpLCwsLCwsLCwsLCwsLCwsLCwsLCwsLP/AABEIALABHwMBIgACEQEDEQH/xAAbAAACAwEBAQAAAAAAAAAAAAAEBQADBgECB//EAD4QAAIBAwIFAgQEAwUIAwEAAAECEQMSIQAxBAUTIkFRYQYycYEUQpGhI1LRB0OSscEVFjNTYnLh8KLS8ST/xAAZAQADAQEBAAAAAAAAAAAAAAAAAQMCBAX/xAArEQACAgICAgIBBAICAwAAAAAAAQIREiEDMUFREyIEYXGB8JGhMtFCgrH/2gAMAwEAAhEDEQA/AO9LXelo78PqdDXtZHiYgPS13p6O/D6nQ08gxAulqdLR3Q138PoyFiA9LU6WjuhqdDRkGID0tTpaP/D6n4fRkGIB0tTpaP8Aw+p+H0ZCxAOlqdLTD8Pqfh9GQYi/panS0w/D6n4fRkGIv6Wp0tMPw+p+H0ZBiL+lqdLTD8Prn4fTyDEA6WudLTD8Pqfh9LIMRf0tc6WmH4fXPw+nkGIB0tc6WmH4fXPw+jIMQDpa50tMPw+ufh9GQYi/p650tMDw+p+H0ZDxF/S1zpaYfh9c6GlkGIv6WudLTD8PrnQ0ZBiL+nqdPR/Q1z8PosdDnoanQ0d0td6OuVzS7OlQb6APw+u9DR4o68qASQCCRuJyProXIn5D42vAH0NToaP6Wp0tPIziA9DU6GjulrvS0ZBiA9DU6GjulqdLRkGID0NToaP6Wp0tPIMQDoa70NHdLU6elkGID0NToaP6Wp0tPIMQDoa50NMOlrnS0ZBiAdDU6Gj+lqdLRkGIB0Nc6GmHS1zpaWQsQDoanQ0f0tc6WnkGIB0NToaP6Wp0tGQYi/oanQ0f0tTpaMh4i/oa50NMOlrnS0ZBiL+hrnQ0w6WudLRkGIv6GudDTDpa50tGQYi/oa50NMOlrnS0ZBiHxqrjKvTRnIm2DGBjtH7TobkPOKfFVBTQspKlpZcQPv76q+L+ZUkoV0vDsnSvHyhb2FpJOTFoJj1GdeZzyjNxin5PT4E4psacFTlASQZ+mdY7jHmrWYEm5lKsJ2ERB9wNa/kvFJUpIFNxVVVgYlWAghvTIPp99YjEMfIsjb+YeN8iNcNU2dqdo2PLXuo029aaH/4jRVusxyXn6pRQVLgqoiA2krcpYMAY3iz/AE0f/vXQ/nP+E69dckUlbPJlB2xxbqW6z5+NqPVFOHgj/iW9oOYX1zG//mDF+J+HP94P0b+mn8kfaM4P0NbdS3Suh8TUHutqTZ83a8D7lY16PxJw+P4qksCYEkwCRnHtrWS9g4NdoZ26luldP4loGIfchROMnYZx+mhn+NOGD2FyGzi3OP8A80s17Fgx5bqW6SN8YUB5Y/Rf6nXuh8XcO27Ff+4f0kaXyR9hgxxbr1bpKfi3h/5j/hb+mvY+LOH/AJ//AIt/TTzj7DBje3Ut0o/3u4eYvP8Agb+mrB8TUDs5z/0P/wDXRmvYYMZ265ZpU3xTSAkCqygxcKbWz6SY9D+mqf8AfSh6VP8AAf66M17Hg/Q7s1LdKk+K+HO7lY3DKwP7A6h+LOG/5o/wt/TRnH2Hxv0NLdS3Sxfirhj/AHy/e4H9xqgfGvC/80D6g/00Zx9h8b9DmzUs0lb404Uf3n7H+mquJ+OeHWLS1QkTCjb6liP9dL5I+x/HL0P7Ncs1naHx9wzHJdR6kAj/AOJJ/bVx+NOG/nb/AANj640fLH2Hxy9DuzXLNI2+NeHkj+IQBMhCR/Ufcarq/HFAR21SDObBGPSTnTzj7F8b9D+zUt1nT8e0P5av+Ef/AG14/wB/6E/JViN4X9Iu0Zr2GDNJZrlms4vx7QgkrUHtaD+4bVb/ANoNCcLUPvCjHr82dGa9hgzS2a5brMj+0GjHyVNx4XbycN49NFUfjPhnwHYfVG/0B0Zr2GDMDzqklOi9VatWm93ZTW5qUGcfOLACIGD4E6ydPndYhi7sbhAhmN0kYPcZG2P6a+sfE/JBRq/wlhLQSAbsjBJJM5PiBB8RB0ooqCTdgANE4zGAJwe6P014a/Ilx/Sa2djbTM38H8HWru3VrVKdNI7LitxbAUemCST4jO+hOdcPxqcRVpIXdFqOoI7kKq5gycR5GtUn18kePMfXOdArzdkDXhLGYiLQxInBDHK7DI3kg4MDfFyz5W8UinHGfJePgb/DlZqHDpUVglRiUanEyIUiqwJid10xPxLWIMuMRsincwPB0pWoGEgAzBEZ9B+mvIGQe4fTBmfB/wBP01xT5ZSlfROXJJvYh+Kub1anFKzEg0wApgKQfmBEAfmMyftjWt/3oqoqmpUAJAGRTUXRtLAAfrGspzLlYq8SCzMw7SATtJ7gCdvX6nWgRR+TEYmZIxEEiCZ8+uunmmlGAnL0POXfGpXg+lRpqoZWIqhj3EtOV2mMEz6x7A0mau01GY4W6GiACBJtxid/bQFOBAEfTb29PX/3xqw1SMgke/7iNtzG3p41z/NK16QOV9jOn8T8TTqxRrHolFILQW2BTBBAEGNeuFopWWrVqM34hQWVoH5FXfztA9o0FylVqVkDugSQXZiAAoyQSSPp4InT74i4vgGWOEaj1kGRRPeUOGuswVjck+InOurjjOcHPwr1bE5JdiROMqMD/FyATBYiY3A8T7Ej2k40RxlDjRw9B4K0CzMGIDnuEzassf8AtMTbG50tpcsq8RI4cqrCCS07e2+Zj30Vxr8WiilxVa87p3tBBOZlRBBnwZx9dR4/rByZtKVWH1uMpPSqNReoGcwBcyLTxiabtAcN2wQdzBOJEfj+8w1S2IEkBmMbsQI3k4A3jSynTY3SQQ52CwJGBPgn9fHgZspAiAGwJECJB8Y2Hn661yc91jolu2MuA5/TEdUtUIJhUc7mAt8GYk+AI3JMwOHn9SrSOHpEs2BWqMFAi0ZO+Jk4N2wxrNcqSw98qAAZMgD5ogmM9s74kabUzdIBBn2Bkx9c/b11b8mS44qMf8jVvZfxfPKgq3CvmFEknqqCASCfzLepNxPnI1ZV59XFBgalSo1uO8i/GQQAcHfGgqVMAAjeMxP7ZmNzq0ooVCpJJmVIOI9yZP8An/nrnnzt1X8m1J9hHCc44msE6dV0ZohE7hNwMARcZAjBHzHaccq84qXqnEvWp1lJFoYEO2QotJJAJjYzn1BGpy3miU66l6RqqJkXgEGJBJPifAj6mM5/h+XqOIqVWhYuamoyqqDCEtHcwHk5nJk66eCp6bCUu2zR8aK1FA9BuorlVhWMoxVrwAWBvkD0gvPtobj+JrAG4ObCOxWFxAIJuJwQVGwPkmd9N+J+JGekisFW0tTKAgxaRDo3lSBE4mTmcaR1eddepd2/L4DA9swe/ciY8YG2tcslCNJ20PKUm3R74zjRd2SiXhoLZZfNO/IEnzBPocnRnxFyhaS07CWNcK6oagmmpIbuqsovHiGG1uSM6TOnRIaYosMiPkbGB7HBA+vjRjfHXA9I0alFusWcvVUJioWYlgSxLyx2wIONhrHFlyJ1XsTPFaiemTTpFiq3sVUuVEZU5jwTtO+TtqleLRwzIAloUDtJ7i0Bm7syBmI3BHkETlFQh2rLUZbxAUYGPlE7xIBiPWNtezxIUgVIXtJmSRg+4jbeY++pueOqtiapjfghVpQ61lDVF7bGhqYDdr1QyuCpdR2yp7cHQT8+4po6jMzGQGRiJEyA0ACZJk6p4CvUoENSmGZWZVFsqAuCDgyp2wZj3154mmFZv4kgEjMQM4yQJ8HP/nWuVxSVb8P2Ccmq8BB51XABZ3WWCj+NJJONg0ke8Rq7gufks9OrU4hXsJS17hfJwwySCBPaZ9tLzVZZ6mRANwU/vad/prxKN/EADN6gwYgkRdHvtqceSKW1/szsMPxFW26lYH0Yunt+Yf112pz+oCVNdgR4L/p50G9NC4vJNuysxCjI7p9fEzEa88TwgdgWCn/pZA3tIeLgMaxartl38fx+cr/ig7/bFU/3r/4tT/atX/mP/i0orcso4PTAuKKQpZSQWUMcMNgSZtnTHn/AU+nSWmzrZdkMBIkYZ7SWIJxOYLatDgc4OaekRph/HcS3Y5ai8XiUBqQWZmN6OIBzHqZ9shWE5WTuREkNtgH6nOJxvqsASN2KsVb5dxiSAdroG+JExvqyrw1RySGKwcHImJwBvj9j+/LySc3lITKjSE5LgEEZBM+CJgE+cZ3OMY8VuXCLe4mPfY43A942g6JemQojI/OxYkzPaFXbxBJ2zHnQos8ElokHDY2IM4MY7T6aceRxX1ZqPJKKpPsvRVC2JPbCqAYJ+vmdjI3/AG144gK0qbhOMNaTHiR7Hfz6a0HKeH4drqfEhqbuARVY9sTAWJhMjHgz48q+LolGNrTtlTg5Bj5rfOR42xjSdrYmhZw/A00uZVIiTkuwUAzuZAAk+TnTJAQZUhlHpkjzaY28x9PYa8VmUq6uVZQVYgbgkYJtJ+g/9GuGksgFGIIJW0C1djEgg52yAPvnQ25diC14qFtWkhUgG5UhoPzd7d0wQR9POdAhGgEyIlSdyB+YSYEePInRS0ajELSTqVHNgRTCkHAOYtIEeo9iNpxvKa3DFvxKMgHcSUBp+cioBa0iJyCCBgZ00m9jpnhuHgiZIE+JkQZ7f8jnbbVbqjR8pZQMGdiTGCZDGT51atIIIJUIdzIxJwTbmBIERIxqUeEZ1hbI2ty5Aj+ZMk/aYmdtZUmumG2XU+KqKD0yRdjskEjODABXIggxkfTVfFcUzGX7xESSWjYwGAP6ZmPJ1E4CsIJo1LgfFN/EDGPfefC/QUJxh+UIwIkSVK2kfzBsqQLh5848aTTHT6IsgTIy0GfMYEqY9tvT1jRS7iCPb8uMkgg7Hb9RoWq1ygrEiATa0AkDLEERJMTj1nVtakZJYlSQJ8TAGQ2wjBmJhvQ5TFVdnkgHDjxG0j9/1GPGPA17sxkn7DGNyT+3+mvHd8oBMiQMyDnLNIuGP/GNeuGF9MMsFPzSRAViD9/Ix9/J0DREftwGPiMXZMYmCffH+mtDwPE8Nw6zxVBqlYZCQLYbt8MVnB+ZZHtiFCslFVKB+oLstCzIPyT523JOBkarp0biFJyx8yZJ2JJ2zEkYzvnTTUWO0uiziOLfiKjMR27oikwqgfKob6fvtq3mXBpSpItXud5ZiPlEGIkR6x75OwwfQ4cUKaMoDM0ZgFQDkw3tOBMwNJWr9Q3EtIdhaAWAhT8xHtmdiZ99bf135Nv6/uUdQzBjf8svkyYG5JBxBOf01dzagtLiQtMqFsMepbB3Jz58wM7417+VlqSBBk3YUEbLjO+TCn7aF+I+ASpXWv1QQIwjK/tAIzEnck7+mtQpphF/VhDU1q03ouacVRClsgMAbSCPO4/fSbg6SUWKlVvVrWOOoWJtkSZz58D3ydMjVHTuMKZIGCsRIAbJt852yNC82p9SGcAdMSSD2lSplhedx6ewjcEqEv8AxZhNNUVVuBUoWoxepNQ4LXHcqZysyCPP+i+nzF6yqdgs9u+ff7f6+uvfF/EBWnJw3TaBGQ0Gz6GTdnfMbHSPlHNQtMSpwYJgwSZO/wCp12cMG9tfsVhK3c2aigvaej21ADg/KSTvsY8wfEnxr2vMCCBXTbuuzggntPgnETImfrrP8Tza0ioguBhSJMTnaNzB/wA9aXgXYm52A/WPXIJYEz+YEec6jzceLszOO/qVVKQYmxyuw+bt8YBO2cQI9CPGqm6isJogn1UAzjxPcucf1828Wi1AU7smL6ZUxGREeJxqqvwlVI7RVVMxhXbugbg+MHO321FeibVaZZT4pCcsQd4bK2+gu9sx/TQ4o5DBF33XHn3gZPgbx521KPNlkmvTSn3QLhJ3AOQPc5k7GdGCmIJVApWfHdI2lQZPkFZ+2k7iIqpq0bQAfzCbfv7efrvoLnNKsdoYKYIANxaBLCSZBBG3pnRa3WSKykNkXLsYH5d95Me0ep0TTpVFVQ4DEkgBXywktMAQItIj3+uqQnKDtGuivhuENwYEuywZYxg4JBnOMSPQaMeipw1yqFEGYk57AvzA7mfbbQ7EQGdSIm4rVJtzjtzgqPePHnVlelQuL1AxKmDNRytwPiMTtiDtGNRqxaOU+Zqyn5rVHcdhgxDTjfMkfpOu0eLpMBCEhTIBXbwMAEiT6/bbUcgAlpQkEJ3XFbvYiCZMyZ3876oemykgBhBAR1FsqRJkubZG58YPkjSUUILrOCbmBUzDDuA3iJJtnb5p8gYOvKcPClQSAIIuEEQTgk5QbAH2Bj1o4OnUYXBC9F1mGdAykNDDwCog5jP7a902N1yxaYDR24FwkA3I0YgyNj6GH0CLGSmcM3m29jCi4bHYOIxn1154biFWR2gMSO03i7ypjC5J3OcnV3MVVad4IAzMhYcEFbWwNyQfc+NtUVaQqJTcKaRFwghlMAGwgAjyNj4P6pO0HZ6XiB1FIJCt8tQiEjdpkjZlicZg4kS6q/2iGhTqUwepVdjYaqGqlpmW+Ze0mMZGfOkT1Kcn5zLFhNoIncCJge+5kzqtKAMSobYH+aPc+f8A36a6+Dhk3lWi3HBtmopvwrI1ThzTWpaWYKtkwM/wzsMeNpOcmVtDiXBWrTqugBVVta0FBkLaDAWQ04+o1l/iPmlOmywssGGPbErA8QD/AItPafHFacIakfNLR2zkmWBJ3k5G311LlhirN/kJRklEdH4649nYTaqx3KqEEHIhcmY/Qz64V1+ZVq4v4lzMG1uwduNwAMecmRnbfQycO6ZowU8Q4aREg3H6gRB399SpWLKKiMLVJMCDdIkzuQDIM4nEnyZubZz22WVasgWlYUgZKqhG5i04MwP01UtYoBCnMyU7pEmBnGMTkjB9tel4SoYtK2fMtx6gnZclhbMGQJz9JHeFZYZqZVyqsAU3MSQACBJX1B8bY1PwLoJPLzc4qIVpNBEMgYMJ+UoSUntOQDg+pOq0a1UpzhQIaRb7gEzBA8wJ/wAucPWaPkfETcCxmc/LJnyPH+Wnfw38Ppxa1CzlU2GBN2QywIDCPPuPrrW5aQbk6Rn69whoDicm4nH6gAjB8kgNt5Z8u5Q9UFgQKYIBm4K0HuWRt7wse4IOtLw/weA93VuVf5kCkAHy6mSJzBxOrucctr1ABw7qAMYiZMie4gQBH31uMH2zoXC47aMnzXjQ7IAyKLRapGUFsG24QYJt7gIjYzGqH4gpJuxMAwWlpjxkfXzI+/vjuANKoUZiCpPz96yRcbzMiMbGBjA0JVXqEqpDRlhgQZ3nxPdju/bU5O3s55SbexryWgruSoWRljF2Rk/eDOfWdZ34t5HFc1UdVBKghUAyTgG0SCfUgiZ++v8Ahosodbi1sAiNtypbxtH1mY21lPj/AKiP/FchDaRCU7pWIAJb+YmTaNhiN+ngWtF0voV8NcVlWUj0cshXEmUypHjMDffR3D0UL01nDtutp7iJgDOSJ9Pm20o5TwRq0wbjdbd8smZJJeTJJ+Udpx43lhwZYVQXtHTYWgSTcACAxMSO63IGFGdb4uJT5VHtLs5mr0h1zr+xoOorcKzF1N1SkxRr53CkRBjEGdv1yfBFVmnaIDQyMgNQNEMCY3HynJMD2Gt83O6lX+9qL6W1GQZ2wkD9vXS7jeAFR2qgk1DB+aAWAgsYHzGZLZknXd+T+PJq4f4NJMQV+GvTpuqFoBpTcCDbMEDcg+QQZA8YKzgOSmk9S9RuSLBIzBgFswJIBPoPrpi9QtVdajgMydq91wYEDMbKRIM+m040LxzCldFxQ4FMyF7hjLQY2g+M68xTkvqU4uafC8ogfK+PSoSKqktnCixoiCwJID4C4g7nECdNV4mYCxWuBhCASAq5O4gYM+PT0KqtyU1mCKQLMSpv7dx3AwN/J8n6kYcqNNmeoSVpRjdgB8t0CIg/T11R4Sff8GJSydsdvx8uqOii4rClboJX18GW3n8vvrwOBp1GqIkqbTKiRH5UeIEnG5MCDgTpSefK1SO14lgQljhhEKDH6HwJnA0xuPbULVHU/MKTKUjMXxB8EZkGYGsuDj+hkD4fgGRv4fTNuHgsD24Eg+SwnBgycYGiOM4rpg3Ehg0gAXCDvYG7t4O+BA8RqzgePQ1WpkAvHzGoWuIyVnbA2IEdrGTGr63L6HFFVd0VlLdtM5tx80SBkKdJvf3Q79hNe9BJZhBFoCiopMk9vbcTHhvaJGvD8xp1xTQOpksb2JRhESqqY6mcYt20l4RHVhSvDuxZGHViBv8AK0SwI+hkjBg6Iop/CWlxCsalNvnKXmmJ9CSCMRt6/fLglsOhlS5slRXFGemdh0Hsukk3lT2KT+mY20NQrwTIBKAypdjIj58mMTvgm3YSdVUSquKaVYLD/hXFVkEZkbMYBFtvyiN9d/HU1YmsKjKgIl1uIMSCG8+fO2TtOsuPiIXYyXiAys0k2yoOQM/lW0QZgAQD6auqlpCtSYEqAEYSpPuQCCR6yYwY9K+E4mlUYlKirUUSRawBXFs3doMEZGRnadA0OJ6jvSrFuqCGU3f3cWybYAP5j5zg6ni0xUNqlGEtaFgS1we24d3zAA75OxjbJnQXMaqTSZB/xRLdwYXQJAjaJg+/jzq3huBV6TFpqAfKrMQokHtF2RMiZknE4xoTmfGLZShbbVkr6WxA/QEat+PFPkSNwpuisoAZ/wBca9JXEgfT/wB/UaqIzG+ce/p+on9RpfxdQo65wWA/Uxv43E+498eyzu/4r+/30Py8dwAulT8qtJGFm7G53zo48NUlw1tjISBIBX5oBFwaBMTjYe+g+GUytsAkiJEgHwY+uvXBtVqVSalRadRGFO4ggtLYS2YyFuB3wJERPmflcf2yRz80Pt/fBwVhUol0U3IuEKkqwgYdVliIEBtpG8Rq2ny+KC1EtpAl4+dmtBjtUQVM3MEYGJxGRpxwnFLSqtUcMJHl+0ORAgkBTJ/rE7rRzXrr/HVjLkABSFABwCSJO35gATsPOufVaJXFL9TvDct6zgsoF7CHvA7bQAxtGT+mfPjWr5J8Mfh61MirRcL2kO7g22nCyucH3wTgzrJUuZo7HsRrwvcAGDAYzEZEkHP31bX5jxPDPfTrrWV5UJVkC+IXEmIjBkQIEjcEGr+wo72zTcw+A+HqManCFUc5CSWpkWxbCmaYIPiI/bRHJ+dUOGUcH+EqTSJBCp1RJyWBjIMyD6RpL8JfG1d61OnXpJSfq2Hpm5CtrAbuYzkEXTYRjOt5xnNnSmzzNoJ8Ab++B/7uddLUY7OlR8oofn1BY6lKpTB2vpWz6wPP/nSP4i+LaFNLuEk1Z/KmIGTddB2kdsnOszzf4jq8WabpRNuVZqkDtBGwJneTJHjbzpTWRkq2spsI3cgKpJ+b+VwFgBTJmdSlyW6RGXLWokq8zSrUL056jktUewoJgb3RcJgeCIPtr04JdWpIA5yQflceWQyTE5/TOutyRIhKd9oBGTnMqYmCYnIica6nKKZpMad95YlGAdOm7GbQBHaWH21ByTZJbNP8L1lNJnUlriTMiAPzAqP5SIP186S/G/FKhp3P2lsjphignLSc7+DBP2nQfNfiqpwPTpvTLJWQPcgALsQL5n3Pj18HQy/FauZFDiAc+UM+kyw10qMklqztjxcko1FWA8FztLysuFtCKGpgE3WkyEYWEsZxsAfuKnFt+NNOdxLTnImCYHpk+5+2g+c83Z+JQ21aYMlgxUxOLxbJGRJk+Bpp8N0AzvxJhurU7PJC3EAH0O2Ppr0fxYKO/ZzTg4Wn2a/hMib4wcWgDzG4n99MMzup3/znx9NDohGCoIOP1A/rqxmByRv9/wAp+nrruT6/j2ZaW/8A29fuZ7nHDUmqFbQag7gMzGcGBJBtIjMATAGs/WeoF6iKjQ4ZqbDuIEgkq4u87gAmfbW04qi4LvSQOLbWUkIZ3Rw5BIIMiJ+x8YTnPL+MZndbYMlrXnOzMk7HfIUHf7+PyQvkZtxvdBXAcbUdHcKlNyx7VUgkAQEg4HnMnMbRGmPA1nDBBSNMsh3CAFrZIaVLQYiTAyNZ6jzOpTQIKYpKYJZbmZ0YCSxM2iBnY/56ZNxP4k0yrMKipLAMekA0lFkEkOAYMmf0nXPPjp34I0Jfi7lIRlKKqXgBkTJuEx2jYEQcGCYxOh+E4l07bXIEsQDnAWbgPZfInOnj075uRwDKsYJUQcwx7jn28DXmh8OURgO9HMM5qAUwJwJEGZiZgYOZjVociaxkbjT0BcPz5SzmrRSoGHaCcrMjfczMRnxA9W3A/wBn3EVmHb0UC5apYSSRhVpziPeD/lrWfD/9ntDhG6p/iVCSVYwbROLPT/u39I86KnWFt7AoBveLInb/APRM6rST+pRca8nz3j+TdGlmo1SoGDE2gAuO3tiCykSCpjb76sTl9Oss9qVAoLMIFSSdyNiMEQY9fYpG4ysjsYlUOKbXAtOxAUm4mYznP1h1SAc3H5477bu1TmQMkbGDvica8+WSeX9/Yk3YDV5ZTrU74IIYKGpwzCAbWEkBvqSPGdXcNX6hhzEmw3oAG/mUFSRMyJ8/tq7/AGM5qqb4FRuwtNwpqCCADuSvcCY2GMa7wvLOndRrKjYLEh8EnLB/eR8xMRHvDa+tWJJ9nn8HQpM4vCdUAdOw1FME7mDg+njGcxqPxVIpCKqokfMAblB+WCQSAc/bbI0Hznl1Rqi/h6JuRTDqI6cCSZUlSAD82wzEnOga/J+gtJuLuZTLsN3wRAJugBh7zggD0eKdW9jcX2am6m9JXZrRloEhDEm8rGV8yfTzrOVeYUajArU7AAvebXLAkznEEHYREDGvfEfESVaNZkS1rLbSLg12CO0SmWEHAJgfTq/BVekg63CyBALqVIB2y1+M+sZ10/icTjcpFOKkzylQABGYLbhSRIgHtyCNhAzoPn13RbtgiDMyDBGVyY9YP21puF+CeKsUU0ZbptF4wBnNzFV32mfTRFX+zDjHoupKBiptVH+djiH3QD3DE+API7nJHRJqq/vj/oQ8NzMMiye4gbEDP1mP01pOM5hwj0qdRxTR5UXWm9WBMwwlrT9Y+5GvnicFV4S5OMpPSgdgamwLZJ32YGYnMSI86bcDxF2WU2PDCQygkGRExP21DmSktmbyVDHjHRKprNUZkvDO1ryZxN0gFQwAtj1idNH4hFYk9wVSfMsDBU0wgJYd0E+2ktZFUCnUM0HcixC9oMqbizyYmSBjcxo+j8TUlARqJik7KxQqypBMMDNxGCSfX1wNedJOS6ORqymjzCiadUszAj56T5iSAbAQr+QBtkDVtTl9SvRigiNaQg6nUJgwLhkXGIJuGD65InBLR4irdTYCsUW2qUJkhcvbCrsR+0j12Hw5wbq11RYftwvyzlZBJ7lYKYBGB6mIE/tpf5NQi7MBV5FxnL+KoVKqfwkq0yXptKiktUOBUAgiCSZYRkfXX0/n/P6SdWjXqUqUD+GzurXsvcT0wZgQImLjIAOjuJdY/ixvBkH5bgIYx2yRH/5OvnfxJ8O8PRR3p8KzKty91aoiAgEgKt2QDDQpAyQJOuvUns6lcVoyVHnLrYE4hqjPPaSQEk4uPhvJziRnVVT4huU06yF1ZmJN5LrMDtZp8DzvOcaMpcO1eDVQcMKdDuWmll6XHvYDFu0g7nzpxW4QMEptUJFMhUAAtubGAB2jtgR5Bxqc5wizjk1YFw1YMLg9UKUWkapYlpBugIO0WgQNtjBOSX3B8HWRVcutZCpIrncdyxIkELG8ExbJwDpanLKlQvgLTTulmKh5gEl/UQTtv531o/hzldzVVUtTorgKHBViRJZZErIbx5Hmdc7uTpGoqxN8fstbhaVZKq1TTrlSUYEC8SwwSRkCBtn3wo5esgD1wN9/vp9xf9kVMEtS4hwTcbXVT7gdsSJnx41neL+Hq9KqnUmIJQ05IOIhW3TOCSASZGANdbxqrPV/H/JfBFutk4rk1asxWhTuLJBqggqKcsCFM7tkQN4OiOR8mVCopMwKyzmLkZlIKCJE9wmZwAPWNaHl1WtR4enSREsCm5pAqFpNqCARhbZYkDMDbSbnpYMjoQigklQSTIAgkbbeAY8++ty5nxrGHfs8vmnKfI5y7Y8o80eSrIwIGLGkYGTBgxj3OizzJBF1QLdlRUHTJUiAReASNIuE4gPgo6SgKuNrhdh97ZAB22IzMar5hwlSrTCklmUABVpgmBMntj/pnA8b+c8f5s46kjGTl3+v+zaUexZZrTnb5oG+D7bb+vgaxfxNzeolUlISiskVMFmYMvbGLTIyB4kzjVHLOa0nemvFKQy4KuGVrtlm2LTMZMbe51pOdcvrGnfwrICqiLwDLSYN537fWJx9sObnK5HSvtHQg4ajWrLfSpsFZjKALOMMWugENIMRaSDpjS+BepUY8S6QSWSndawJJJFvlZODk5j01VwNLjoBrcWyqW/4aJTBWDgMxELORKkjIPjVnH/jEp9SjWrQD8ilSxUzuFtkSN7jEjOljWkww/Qa8L/ZoxEdW6nEAOGZtgJZpAP0gRAGqKnwOUpNTatRNsswwoUHyd7c++/10rr/ABM/TXrmrTdQUIvNSGn/AJgMLO+8j7DS+jzh+IBUVlZyxi5rSQMwQN8ZkDYZGpv9iTa9Bv8AtSty9QtGpTqzbcmDSSe26mf7tmMEqJHdsMay3xXzjiaj/wAXrKJgGqlpneFQ9qgDeN9OKCgu6VlC4iCQVZR4BiSNo322EQNXyP4zoNw9MOha0QG7QCBgSKitJgePv6m0Odx7BNS7MwnCKzAuptO0klbv5skx9NsnXeX8gqUXuZrlqVCKQDEH5ZaQBaJBCzvC/TVXFKaFFAlS5VIIJ+YnMgnYifM7/SA+5Y9WlTmoDTuAIJGApMke8YB890++uVXFP0Y6PFTialEFipqNTMASCSIkDu9LiP114rc1p14etQqLUsg07B3bZVTDNJO5E7jca7zDj8seHCs5Ia+QRccQIB8f00h6r1RiuVYEzZdFwyJ2KxPp52Eacf8AiNSpUW86FeuzKpVKLJ4NrEeVLbETmwmPuNDJyc1KVQOajbMv5pMEAN5AUvMbZ8To3l9ZrQHMMi75G7GFk+lpMnOtByniKF+11UGA1OpDAfMGDKcqcA+k+BJ1qMmniEak6PmPP6b0/wAO4omiHoIyyBNTuMu0byw2PiMZGtdw39oVSrSW6oykFS8MFbA8EjEnMjWq+I+S0OZIA9W2vSDdywbbhIWoI8wDEgxJ86yfKeRDh6VSk4pVaprKyMsnCrsGIDDu3GVOZ2B12/LCMLNtY7Nw3xBR4bhT2NQrVUqFUcy7C095k9uci6CCDA9ReW/ErinRP8UuiBSLXhwpJFxgrBSAZPg6znH0fkSq8mQqs7Fgi5NimcLInxmJ8alYBHVQWNPNwUgEmAFKsYAz77gfbi5eTLSJylfRsOffFH4gU1Xg1qIGluq6CMEGEJ3+vg5jbWK4Wsar99KkaKGBC7D82JwPf7D2t4bg6kP/ABHNMghLyCUldmj5jJ3JPjzsLyXmtJ+2oFphRYxJK9xXGcQCQdzEiPI0nKU/FmG2+wnmnK6SrLCVWbSCdmJMAev2J8nXnkvwZUqw9PpXrH8KXiflJdshg0bCSJjHhjQCUyy3grIYXEMtpm4Fgc7EZiJ+mqeG5mlOoqIzEnudlqFAyyQsQYeMCNsb41OHI4vHs1F4sM4H+zm2qKtapRtQCKaK3cBJBBPcBtghiAIwI1uaHDBVimEUDa0QsnfHoAP2+msX/vLVZncK5GAVI77TALKDtsRJGY8mJbcFzena7XhTNjKRLFyIQCO0+vkEHXQuS2dEZLwNa1Uhyvax3IkExJJMkkHAOD+uBpN8R8TT6fSJp/yPeWiAJLDICmcjMgZEbirm1cqiWuqMAGttW27AAIAkiZGCCIMHSMcOS4r1oeRLSghsYhY2iBHsPOsS5EtCnypaQFxnAUKMrlmAYhC7G9fKmRBidifIx3aI43iKfR6gSVW0gROxE2KRiDAAgY/XUp8OtzGmFe1wWBFMNLZgsFDC5QQGyd507KU6q0gwVatPudQbhItWGGBUlSpnxjWPBzsD4B+oKhJACibBaXIyFaCQvkwDM4xnV/JealXlq61aQ9F6ZDESFClgJg5nGT51OccM1IqXKhHBVQALpyYIyLckzsPO+lB4wrQZgRBgXWQvkZnEnaN99KKrwEdO0bV+Zo1uwY5N2GW6LtpkAQLc+s76yvMIrG+me26GafIJTuDG0bfl+4OgeG+KA1VeHZDf2y7jpANOBYDJ7oG4xPpphx1SUZFqtTJVLiUUCbgbwBGG27j7TOrSbVWXlyOgCpzRGHTYi1TLSCDO+REkRHjQ/E8LcWzcC2IMqFu8HfYA49TnGk3GcS4ZpW5yCEcFVDqoBaLcjyRkzpvzHn4VVKkrUZQYZQ+IBvFva4yDIPrjwMuD015Ire2eOW8Ea1TFUpYJkZDA4874gT+2mN1FQ9KsHtE3VADn1h9/Gx38b5WpwNam4qPUKs38naLhMMDG0HYgCGII2OnAZx1Syq4q5tYtaJEEQv5Zz51iboNHily6hUAq0CSysAXqFrgoHmRExA8YmD6tuC5t0lh616NARAQWUefGAIEGdztrnIfhNVDXSqOIKNEEZBCnMETI+sfSxPhSmpVais8K9tS6LbvCgEjtAEEg75BxG0t2VScXYJU5ilXimCMVNMqTi0d5vlYBMT49fGde+WcRUqBqdRCjLAYqIlLoDANiMnYzvE5hf/sNqb1bKi1mqz8httKzN4k5gR65IIGNAryqqlUVWIQq473cEiFzBLEE+IYZwZMkaouyilLyW8V8M1zXF79WgzkgA2ypbG4Nx3wFjA9dVtyFBUq1hXc00ZrCJpt4mZJBWcR2g2z5OnReoQUuKo2LQJqE/lgggoCBEsIkn0xn+a0jSDUqdFgzFQj9MuYK/TcYg+hkbYHK1UTHIl4CeE4NioLVFbuLEARIMwZ2Jz6bQND06qVV/gMRB8YOfURO/t9ddocJUFJevVCdK+HIW6CZIlzvuIwIjJ1ynQoVqyVE6eVmorqWu7bRbg5DZIkeudQx/Ug0w61lZiSpMHsXtAX/AKRJAFp9Z9/A88x4+q9KBMXEGYziZHkxtIEb513g6tMu1S7dQuxxjJECcgDf099GHl9N6DJQJl6kk1FksoUxlcASdoHrEwCoyUjcafYLyyh0irBgMCQ2+dyYMT7eurRy1OIJYBkVD2rShbyJJJkGJmYAz7HOr6vw3UNGwMWwQXm04AN1MgS5GPAB9ttGf7uLQdGpKrTAd3dwSoMqoCbRgEg7yCp1WMGjUOOV7Qq51yN6hKkWuKZXtmYkYBIALZmPG2+CqocvKOA6hQAzg1FPeQNhuGu2j0G+cu+Zs3Do1Tia3VW9glRAVeXE2WEWkQJkkjCzsNEcHx9L8PTZ6kioCQznukbgnGQf/dtJrFM00r+wHW4o8NQWslKmKMPdbKMrEwtkSGk7g4x6TpJwytU6IFVhVaoPmAa0SAQbLUJgzJz4xonieGFUzTcAly0djyFgBcSI2MEkYONUorUyGpORaWBVDKkncKFOPGM7emjNURk29DrjGqI8LJF3TJAUSTiDIIIOJG2qa/AJTpi0gLdGCAFOZg4zIiPUxqnhkqGaigs7SbQXQsxUsjAfIQQpyAfrJg0cPTNMszSKVYAtScFjTY7yIzLNG+xX1GpuNhsbcqZGoGi9ryIlYa8bEgjBkbjcGfqcinIK613NDhuIajiVak8G1xfTB/NBBggk4HprQ8B8RpS4k0RS7KkFDTthhaO63E5DHGfETvrOACupp8UoCSCjiVke7Agq0kiPOPTVeO4yp+UU445CPmPwuaqs4DYUAJhDg4DXqSp2MxBjeNV1fg7r0DVdKatb2lmaWEXDAKgC4ebhA21tKlIsqKEYgBQwEEgkQNyIiLpnMe86J4qrSpJLkDEKCWXIBMAEkY3OcRPka2oJb9FcIox3KuQlGB6iusKCAotf/vAYTiItjyNjBE5g6MTQpEMEDOTeCEMgMpRVAaSwht+wjxGmD8UvEUWK1EArVSqGnJIYEEEA7tIJgeIOx0LX5XSZzUBLMyhc3KRaxkFJFst9iR9ZjOktkJN1QgSjVQt06VyOAQACSCCIItPaZAP3OmdanWDTfTKZlGmcxkkTJnxtkiczqVaKBu+q1OmtK0JSi475UWmI9Y/TOk3L+d8PSdiwrPBIFR4kj+UgnMEZz9hGklkiaNI3KrbWTpl5UGQe4Tg3exMzG37qeelkrGkQr3Mt7Ez3/lVhF07Cdlhd4jVlfiRaXDtSAVWAqubSjDtYqT8pxjO/vqxCnEC+hAXuUlFA9IIkLJxj/u9NTvHbG9BvEsAtQW9S8TEkSZmFYwZ9yf8AQaCpV3e9q5an3ACmVLA9o3YrBIbPr9hkY82dWZWpsHABKW3YmJRlwRGfJwfbV9HixIJqBS0flsuGYwBcxERa0nPodaWSXQkx1xfKQaBBhbhMhV+bdWHbiPAJOQV8rOZocfU4TilUXVadMG4s0hg4hltCmSX7vIOTrV0KbGDJKlcp8rn0aWMCZgKYnGQDOknG8XSNQUAWFQ4ZlBuRjO2GDTge12txUlqtHRJNxWhPx3L7atN+HK1AyOaaEAmCCCqBT3QotHnGjV5Jdw4FSIA7RAEsGIMQZT7CfH1o4daBpq1OogFMFEc3LbPzABrQScGWGM/Mc6M53zhKdamqNfg3FXVgXORMNKn6j9cxpqV68EWsWSvwnD01d1VoCgFQSr7mfmyMQc7wfJ1Ty4MhYLcZEgmkUPaIAN2SfaPfVleiKgJUSyd4G5JVgcT49Z1ZxjdSUcQDEm0mLj7EGYzg+CRqGeWmZ7HXLPiIFAlRlYiR3AEhM4OxIhrQAZIOZ81rzyjWqFVp8RdLZua02gTYoIHmRI3bc/LpN+CdXIpVErZIXsBE4J/MPzLi0gwcH1s4fp0KiWO5rMtS9AgsRSwZmJbIhojLGPtN09U3ZRzl0atAzulrlZgtdv8ASYxn7Z+2kXPeIeqiVKBSsimWYgLKiQASxGbpGIO0e84AVgjxewvMBmgsvkKc4GRB3z66r4fgafEBYqFQrGUVrgCp9Q1p2B+X9NZjK/BvPVoF4j4kam4p0enfGFJZVIcTPapuEHO3mScx3mnxGOJhEPeyhSgMKQZuIdWwQIIAZhBg5Ea7U4dlrGgzhmNPsjEhpGQQcggwRnfPjWZ45ui6FQbGCuGUS4DCAAB5U/qR6areVKhOd9j7i2qrSuSktVLCJF1Rg1o7SzTIDYySIB3LQM7yLhqgFSadS5bbRb3ibpADAKABvP2035XzUNTNOjc5ki6ShETDGPykESp8j76AbmHGVGqU0pgrScjDBW9gL3uOI+XxrW2mkglT6CKnFdGnJZGYMwK3W3KcgbdpEYn/AKhOmfLWFSl1KVQ0mJzcYUGdiNmkDB+8YjVnE0eGXiAavTpgSaYAqJUAW2U4hjTdWIF7CAZfE2kaaL8M0OJaja1QMyBqZ7gTcrAOyinCw1hwzEAsMeJ/D1v+TCQ25DxdYqUrFFNwVWUjOASUBJM+0Tn6xVV46ahUgFR+YsqiZiIJAEfpjfQnHFad5aw969EsQ9UowBYsDTlSO0bqfnGSoJB5fwlK+sC80wpqIKbFVUdMmorHogCKwUZCAhyZLHW8X1aKrlcKRV8W8aEYCktwWCcGCW/KRkfIfrk+dLDy+jUVQygCAQBhomDnfeRPqNOm/CyXUIQ6WwblW9RRYMoWkbQSaoIAIkDw0kLlDr1FHEhLFdiHZZgOCTEC4LccD3ExqU9PsjOWTsppcDcqi5hAIBBgjxvt8vtvqU+T1FZDWqq4Vu3qCHAIJEN+bK7H09NMG4mg6NaRTemzMJuEA9K1XhDcrEVSIbt2mI0TxvBqlRhWNC0hWpyJ/iAKWUHp4IdWgwtwPk3aUYNLbQkJuIoU2M0yCVAbp4OInuGR75Bj3jQnMI4j/j0zVpTh6TNTUG0bhvnWScj6gQc6HhOV3cQ7VggVwKa0qmWDXU2eQl0SlxNxxcMgnTrh/galTcGneMuDTLyjCXsBW1oNop9wBO8gnGt8fE0riyuDWxD8NfBNF0BeiHVS4lqjlxjc2QBLfygwQTM5L7jeM6RmozAAkhYGVloXJna2STO+To7mihKTglgFGSzqrKWCWAfwQBJapuUMiIIOJw/L1qg3QTC2VIRiLk9WpSYqxtEgg57pu4t6b2VU6QJ8M1WdXrkhCWKlYkFRFsZgMJiBmPeSGvGVwoVmtZbmtDQRNoi0mLDvIJBxA86EHImVv7wFw7PLgrfahBF6CJZ3EqzAWQD6eeJ5PKUw7sO4rPVUqYeab1EZYcsTvOGjABI0YNKmajK+xNxfL6dapTrhj1FcOxDlQVFtoIJhTbalu5AiAFgYriefVmZqqhbFqst6gSwBBHi60hVmZGcRiNf8W8jL8I7U6jXoHgBRYwU2gBF7ZNrRAJF/idYj4f456dLoVVKsSWBfEIQICocsxJkDaGnxrMo/W+yfN+gKeHNX/wDp6rSXVZwoDbRcJAVTEQMjwN9Oa3wjUCvXapc4zaqEpnx5LAznEmSdUc15W9QDpo003P8ADpECT5eZ8hhOAd8edN+F5m6cOlOjTIdABa0iFxDQBmTJyR49Y1HklKlg/wD4QSE3HJUr8PVdqTdRrUUzbLXglBT8nsIMQAZgGTE5KTSSym7Aoyq/bcGqHJVfMhu2MYlp8j3Vaq4DXfngqTFrRv7ggTOPTTHntI0KQVVg+bVLFve0fMRb+Yqok7mNLK1g12PsC4hqtMUxWfd2VFkEwRAJMEgqW9f/ABZyThVbiGATY91VStpa3KkRK5PqcgHYa7ybjuHrItLiOwrApsZQm7f1AN4mJ/lPrqhOF6NWoOGqXoyEu4uDBpNuB3A5+ZQZ8AaEntPT/wBdma2bSnzoubLWUoFVSTfDelsgAeJJM+fbNc15jbUZmRqdmO4bkfmX1uJG+SDmZJN9JlBFeoaq1UClwZFsmASVUMREC4GGBjxj1xHMhSud1esilSzgk2h+4MpYklRKgGTGfTT2XcmkYHm/PGrKFZj2zhgDBME2wsjYj/XJ0dwtbghR4YljTr03uqYZw4mR7KdhEeD7E18w+FOIqVz0lNVSx7zaomc+gA+kgwSPQDcV8H8QrNFM2hyqsVYKcwLTEHcYmfbXdUXGrJ4yexxyzmSf/wBX4glaiFTTi602v30iACCGxFw3k6KTmjsotAJuIXYPNha2Fm6PBwZkEes5VyFWUCmTSPYaivJcEKcgkAXBjUG2wU67T5X0KoCAEFbmcsGa6WU4BxMTtIk52nl5MOgrQz4PjzUpunDotF2zNgx5Kk7ibsQMCIHpZR+GGq16dWlxKyApqUmklEChQA4LdTJJOBlj50vFMdRsEMwVmAkG0/zBQMXAHfyfs75XxdO8usXJIdplgP8AtXIBXM52jfUotx8GoK/BXX5aoqgioaVGolQOabBrmJwyjI2LH8pGDjRXIuVUUrVHpNULsAGVrgQygSD+W1icX5kGPIAlbnLU+IplTIqPYFLWr3AsCyz4H5o853GpxHP2RjTWoC9aZNRmVJg9vaRJiAE2JbJ9SNvSH9XpB/xFwtGpUSopZayAMhUHuW75T4yQR6jONL+J5fSqUxNK5WMkbNkNIJUEmCMr5BncHVlKoGdiXBIO4qKRufQxOBuIxjczdVq8Qxm1DbNrzYTA2uS2CR/MYjRF7/YfHSdUVs9HhQiVLZpK6Amw1VXBsbpr3Azg7x67BYOZ03rEcXxCgNNpo3hHAJ3ZgAIiBMHtj+XRXFG9AbWCkR87FTIKsCAQCAABDT4MmCdB8Nymg5VCiowwptZl2Y3MqmGgC2Gky4M+NWjJSdM23ekf/9k="/>
          <p:cNvSpPr>
            <a:spLocks noChangeAspect="1" noChangeArrowheads="1"/>
          </p:cNvSpPr>
          <p:nvPr/>
        </p:nvSpPr>
        <p:spPr bwMode="auto">
          <a:xfrm>
            <a:off x="80963" y="-800100"/>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a:xfrm>
            <a:off x="0" y="1828800"/>
            <a:ext cx="6705600" cy="4114800"/>
          </a:xfrm>
        </p:spPr>
        <p:txBody>
          <a:bodyPr/>
          <a:lstStyle/>
          <a:p>
            <a:pPr eaLnBrk="1" hangingPunct="1">
              <a:buFontTx/>
              <a:buNone/>
            </a:pPr>
            <a:r>
              <a:rPr lang="en-US" i="1" dirty="0" smtClean="0"/>
              <a:t>  </a:t>
            </a:r>
            <a:r>
              <a:rPr lang="en-US" b="1" i="1" dirty="0" smtClean="0">
                <a:solidFill>
                  <a:srgbClr val="FF0000"/>
                </a:solidFill>
              </a:rPr>
              <a:t>Victims can be found working in massage parlors, brothels, strip clubs, escort services, on the streets, truck stops.</a:t>
            </a:r>
            <a:r>
              <a:rPr lang="en-US" dirty="0" smtClean="0"/>
              <a:t>				</a:t>
            </a:r>
          </a:p>
          <a:p>
            <a:pPr eaLnBrk="1" hangingPunct="1"/>
            <a:endParaRPr lang="en-US" dirty="0" smtClean="0"/>
          </a:p>
        </p:txBody>
      </p:sp>
      <p:pic>
        <p:nvPicPr>
          <p:cNvPr id="12293" name="Picture 6"/>
          <p:cNvPicPr>
            <a:picLocks noChangeAspect="1" noChangeArrowheads="1"/>
          </p:cNvPicPr>
          <p:nvPr/>
        </p:nvPicPr>
        <p:blipFill>
          <a:blip r:embed="rId3" cstate="screen"/>
          <a:srcRect/>
          <a:stretch>
            <a:fillRect/>
          </a:stretch>
        </p:blipFill>
        <p:spPr bwMode="auto">
          <a:xfrm>
            <a:off x="0" y="393700"/>
            <a:ext cx="9144000" cy="1328738"/>
          </a:xfrm>
          <a:prstGeom prst="rect">
            <a:avLst/>
          </a:prstGeom>
          <a:noFill/>
          <a:ln w="9525">
            <a:noFill/>
            <a:miter lim="800000"/>
            <a:headEnd/>
            <a:tailEnd/>
          </a:ln>
        </p:spPr>
      </p:pic>
      <p:pic>
        <p:nvPicPr>
          <p:cNvPr id="12294" name="Picture 7"/>
          <p:cNvPicPr>
            <a:picLocks noChangeAspect="1" noChangeArrowheads="1"/>
          </p:cNvPicPr>
          <p:nvPr/>
        </p:nvPicPr>
        <p:blipFill>
          <a:blip r:embed="rId4" cstate="screen"/>
          <a:srcRect/>
          <a:stretch>
            <a:fillRect/>
          </a:stretch>
        </p:blipFill>
        <p:spPr bwMode="auto">
          <a:xfrm>
            <a:off x="457200" y="3886200"/>
            <a:ext cx="3657600" cy="2037414"/>
          </a:xfrm>
          <a:prstGeom prst="rect">
            <a:avLst/>
          </a:prstGeom>
          <a:noFill/>
          <a:ln w="9525">
            <a:noFill/>
            <a:miter lim="800000"/>
            <a:headEnd/>
            <a:tailEnd/>
          </a:ln>
        </p:spPr>
      </p:pic>
      <p:sp>
        <p:nvSpPr>
          <p:cNvPr id="12295" name="Text Box 8"/>
          <p:cNvSpPr txBox="1">
            <a:spLocks noChangeArrowheads="1"/>
          </p:cNvSpPr>
          <p:nvPr/>
        </p:nvSpPr>
        <p:spPr bwMode="auto">
          <a:xfrm>
            <a:off x="5867400" y="6248400"/>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pic>
        <p:nvPicPr>
          <p:cNvPr id="9" name="Picture 8" descr="AM-1-trucks.jpg"/>
          <p:cNvPicPr>
            <a:picLocks noChangeAspect="1"/>
          </p:cNvPicPr>
          <p:nvPr/>
        </p:nvPicPr>
        <p:blipFill>
          <a:blip r:embed="rId5" cstate="screen"/>
          <a:stretch>
            <a:fillRect/>
          </a:stretch>
        </p:blipFill>
        <p:spPr>
          <a:xfrm>
            <a:off x="4419600" y="3429000"/>
            <a:ext cx="3810000" cy="2543175"/>
          </a:xfrm>
          <a:prstGeom prst="rect">
            <a:avLst/>
          </a:prstGeom>
        </p:spPr>
      </p:pic>
      <p:pic>
        <p:nvPicPr>
          <p:cNvPr id="12292" name="Picture 4" descr="Children sold - Bulgaria"/>
          <p:cNvPicPr>
            <a:picLocks noChangeAspect="1" noChangeArrowheads="1"/>
          </p:cNvPicPr>
          <p:nvPr/>
        </p:nvPicPr>
        <p:blipFill>
          <a:blip r:embed="rId6" cstate="screen"/>
          <a:srcRect/>
          <a:stretch>
            <a:fillRect/>
          </a:stretch>
        </p:blipFill>
        <p:spPr bwMode="auto">
          <a:xfrm>
            <a:off x="6937816" y="1828800"/>
            <a:ext cx="2053784" cy="2514600"/>
          </a:xfrm>
          <a:prstGeom prst="rect">
            <a:avLst/>
          </a:prstGeom>
          <a:noFill/>
          <a:ln w="9525" algn="in">
            <a:noFill/>
            <a:miter lim="800000"/>
            <a:headEnd/>
            <a:tailEnd/>
          </a:ln>
        </p:spPr>
      </p:pic>
    </p:spTree>
    <p:extLst>
      <p:ext uri="{BB962C8B-B14F-4D97-AF65-F5344CB8AC3E}">
        <p14:creationId xmlns:p14="http://schemas.microsoft.com/office/powerpoint/2010/main" xmlns="" val="3239543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umc.org/atf/cf/%7BDB6A45E4-C446-4248-82C8-E131B6424741%7D/umns_257_080557_468.jpg"/>
          <p:cNvPicPr>
            <a:picLocks noChangeAspect="1" noChangeArrowheads="1"/>
          </p:cNvPicPr>
          <p:nvPr/>
        </p:nvPicPr>
        <p:blipFill>
          <a:blip r:embed="rId2" cstate="screen"/>
          <a:srcRect/>
          <a:stretch>
            <a:fillRect/>
          </a:stretch>
        </p:blipFill>
        <p:spPr bwMode="auto">
          <a:xfrm>
            <a:off x="762000" y="1447800"/>
            <a:ext cx="7772400" cy="5181602"/>
          </a:xfrm>
          <a:prstGeom prst="rect">
            <a:avLst/>
          </a:prstGeom>
          <a:noFill/>
        </p:spPr>
      </p:pic>
      <p:sp>
        <p:nvSpPr>
          <p:cNvPr id="3" name="TextBox 2"/>
          <p:cNvSpPr txBox="1"/>
          <p:nvPr/>
        </p:nvSpPr>
        <p:spPr>
          <a:xfrm>
            <a:off x="228600" y="457200"/>
            <a:ext cx="8279382" cy="461665"/>
          </a:xfrm>
          <a:prstGeom prst="rect">
            <a:avLst/>
          </a:prstGeom>
          <a:noFill/>
        </p:spPr>
        <p:txBody>
          <a:bodyPr wrap="none" rtlCol="0">
            <a:spAutoFit/>
          </a:bodyPr>
          <a:lstStyle/>
          <a:p>
            <a:r>
              <a:rPr lang="en-US" sz="2400" b="1" dirty="0" smtClean="0">
                <a:solidFill>
                  <a:srgbClr val="FF0000"/>
                </a:solidFill>
              </a:rPr>
              <a:t>The price of $25 per ton </a:t>
            </a:r>
            <a:r>
              <a:rPr lang="en-US" sz="2400" dirty="0" smtClean="0"/>
              <a:t>has not changed in the past thirty years!</a:t>
            </a:r>
            <a:endParaRPr lang="en-US" sz="2400"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flumc.info/cgi-script/csArticles/images2/images08-2/20080612alg.jpg"/>
          <p:cNvPicPr>
            <a:picLocks noChangeAspect="1" noChangeArrowheads="1"/>
          </p:cNvPicPr>
          <p:nvPr/>
        </p:nvPicPr>
        <p:blipFill>
          <a:blip r:embed="rId2" cstate="screen"/>
          <a:srcRect/>
          <a:stretch>
            <a:fillRect/>
          </a:stretch>
        </p:blipFill>
        <p:spPr bwMode="auto">
          <a:xfrm>
            <a:off x="1371600" y="2286000"/>
            <a:ext cx="6248400" cy="4156302"/>
          </a:xfrm>
          <a:prstGeom prst="rect">
            <a:avLst/>
          </a:prstGeom>
          <a:noFill/>
        </p:spPr>
      </p:pic>
      <p:sp>
        <p:nvSpPr>
          <p:cNvPr id="3" name="TextBox 2"/>
          <p:cNvSpPr txBox="1"/>
          <p:nvPr/>
        </p:nvSpPr>
        <p:spPr>
          <a:xfrm>
            <a:off x="304800" y="228600"/>
            <a:ext cx="8747395" cy="2123658"/>
          </a:xfrm>
          <a:prstGeom prst="rect">
            <a:avLst/>
          </a:prstGeom>
          <a:noFill/>
        </p:spPr>
        <p:txBody>
          <a:bodyPr wrap="square" rtlCol="0">
            <a:spAutoFit/>
          </a:bodyPr>
          <a:lstStyle/>
          <a:p>
            <a:r>
              <a:rPr lang="en-US" sz="2800" dirty="0" smtClean="0"/>
              <a:t>The National Labor Relations Act of 1935 protects </a:t>
            </a:r>
            <a:br>
              <a:rPr lang="en-US" sz="2800" dirty="0" smtClean="0"/>
            </a:br>
            <a:r>
              <a:rPr lang="en-US" sz="2800" dirty="0" smtClean="0"/>
              <a:t>workers, fixes fair wages, gives the right to organize, </a:t>
            </a:r>
          </a:p>
          <a:p>
            <a:r>
              <a:rPr lang="en-US" sz="2800" dirty="0" smtClean="0"/>
              <a:t>and fixes health and safety rules. Farm labor and domestic</a:t>
            </a:r>
            <a:br>
              <a:rPr lang="en-US" sz="2800" dirty="0" smtClean="0"/>
            </a:br>
            <a:r>
              <a:rPr lang="en-US" sz="2800" dirty="0" smtClean="0"/>
              <a:t>servants are the only type of labor not covered by this act. </a:t>
            </a:r>
          </a:p>
          <a:p>
            <a:endParaRPr lang="en-US" sz="2000"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gourmet.com/images/foodpolitics/2009/03/fp-day-laborer-tomato-608.jpg"/>
          <p:cNvPicPr>
            <a:picLocks noChangeAspect="1" noChangeArrowheads="1"/>
          </p:cNvPicPr>
          <p:nvPr/>
        </p:nvPicPr>
        <p:blipFill>
          <a:blip r:embed="rId2" cstate="screen"/>
          <a:srcRect/>
          <a:stretch>
            <a:fillRect/>
          </a:stretch>
        </p:blipFill>
        <p:spPr bwMode="auto">
          <a:xfrm>
            <a:off x="381000" y="2438400"/>
            <a:ext cx="5791200" cy="3619500"/>
          </a:xfrm>
          <a:prstGeom prst="rect">
            <a:avLst/>
          </a:prstGeom>
          <a:noFill/>
        </p:spPr>
      </p:pic>
      <p:sp>
        <p:nvSpPr>
          <p:cNvPr id="4" name="TextBox 3"/>
          <p:cNvSpPr txBox="1"/>
          <p:nvPr/>
        </p:nvSpPr>
        <p:spPr>
          <a:xfrm>
            <a:off x="228600" y="304800"/>
            <a:ext cx="4561826" cy="1384995"/>
          </a:xfrm>
          <a:prstGeom prst="rect">
            <a:avLst/>
          </a:prstGeom>
          <a:noFill/>
        </p:spPr>
        <p:txBody>
          <a:bodyPr wrap="none" rtlCol="0">
            <a:spAutoFit/>
          </a:bodyPr>
          <a:lstStyle/>
          <a:p>
            <a:r>
              <a:rPr lang="en-US" sz="2800" dirty="0" smtClean="0"/>
              <a:t>Farm workers can be fired for </a:t>
            </a:r>
            <a:br>
              <a:rPr lang="en-US" sz="2800" dirty="0" smtClean="0"/>
            </a:br>
            <a:r>
              <a:rPr lang="en-US" sz="2800" dirty="0" smtClean="0"/>
              <a:t>protesting, trying to organize, </a:t>
            </a:r>
            <a:br>
              <a:rPr lang="en-US" sz="2800" dirty="0" smtClean="0"/>
            </a:br>
            <a:r>
              <a:rPr lang="en-US" sz="2800" dirty="0" smtClean="0"/>
              <a:t>or requesting better pay.</a:t>
            </a:r>
            <a:endParaRPr lang="en-US" sz="2800" dirty="0"/>
          </a:p>
        </p:txBody>
      </p:sp>
      <p:pic>
        <p:nvPicPr>
          <p:cNvPr id="5" name="Picture 2" descr="H:\imagesCAWOE93V.jpg"/>
          <p:cNvPicPr>
            <a:picLocks noChangeAspect="1" noChangeArrowheads="1"/>
          </p:cNvPicPr>
          <p:nvPr/>
        </p:nvPicPr>
        <p:blipFill>
          <a:blip r:embed="rId3" cstate="screen"/>
          <a:srcRect/>
          <a:stretch>
            <a:fillRect/>
          </a:stretch>
        </p:blipFill>
        <p:spPr bwMode="auto">
          <a:xfrm>
            <a:off x="5638800" y="381000"/>
            <a:ext cx="3200400" cy="4055052"/>
          </a:xfrm>
          <a:prstGeom prst="rect">
            <a:avLst/>
          </a:prstGeom>
          <a:noFill/>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peopleandplanet.org/cms_graphics/img1289_size1.jpg"/>
          <p:cNvPicPr>
            <a:picLocks noChangeAspect="1" noChangeArrowheads="1"/>
          </p:cNvPicPr>
          <p:nvPr/>
        </p:nvPicPr>
        <p:blipFill>
          <a:blip r:embed="rId2" cstate="screen"/>
          <a:srcRect/>
          <a:stretch>
            <a:fillRect/>
          </a:stretch>
        </p:blipFill>
        <p:spPr bwMode="auto">
          <a:xfrm>
            <a:off x="3200400" y="4267200"/>
            <a:ext cx="1905000" cy="2028902"/>
          </a:xfrm>
          <a:prstGeom prst="rect">
            <a:avLst/>
          </a:prstGeom>
          <a:noFill/>
        </p:spPr>
      </p:pic>
      <p:pic>
        <p:nvPicPr>
          <p:cNvPr id="109576" name="Picture 8" descr="http://indymedia.us/icon/2005/03/5273.jpg"/>
          <p:cNvPicPr>
            <a:picLocks noChangeAspect="1" noChangeArrowheads="1"/>
          </p:cNvPicPr>
          <p:nvPr/>
        </p:nvPicPr>
        <p:blipFill>
          <a:blip r:embed="rId3" cstate="screen"/>
          <a:srcRect/>
          <a:stretch>
            <a:fillRect/>
          </a:stretch>
        </p:blipFill>
        <p:spPr bwMode="auto">
          <a:xfrm>
            <a:off x="5459609" y="4495800"/>
            <a:ext cx="3684391" cy="1676400"/>
          </a:xfrm>
          <a:prstGeom prst="rect">
            <a:avLst/>
          </a:prstGeom>
          <a:noFill/>
        </p:spPr>
      </p:pic>
      <p:pic>
        <p:nvPicPr>
          <p:cNvPr id="109578" name="Picture 10" descr="http://ts2.mm.bing.net/images/thumbnail.aspx?q=646955541405&amp;id=1c5cef103383fb9e8a1896cebbaec87f&amp;url=http%3a%2f%2fupsidedownworld.org%2fmain%2fimages%2fstories%2fApril07%2fbk-lawrence1front%2520copy.gif"/>
          <p:cNvPicPr>
            <a:picLocks noChangeAspect="1" noChangeArrowheads="1"/>
          </p:cNvPicPr>
          <p:nvPr/>
        </p:nvPicPr>
        <p:blipFill>
          <a:blip r:embed="rId4" cstate="screen"/>
          <a:srcRect/>
          <a:stretch>
            <a:fillRect/>
          </a:stretch>
        </p:blipFill>
        <p:spPr bwMode="auto">
          <a:xfrm>
            <a:off x="457200" y="4191000"/>
            <a:ext cx="2438400" cy="2055223"/>
          </a:xfrm>
          <a:prstGeom prst="rect">
            <a:avLst/>
          </a:prstGeom>
          <a:noFill/>
        </p:spPr>
      </p:pic>
      <p:sp>
        <p:nvSpPr>
          <p:cNvPr id="7" name="Rectangle 6"/>
          <p:cNvSpPr/>
          <p:nvPr/>
        </p:nvSpPr>
        <p:spPr>
          <a:xfrm>
            <a:off x="381000" y="381000"/>
            <a:ext cx="8229600" cy="3416320"/>
          </a:xfrm>
          <a:prstGeom prst="rect">
            <a:avLst/>
          </a:prstGeom>
        </p:spPr>
        <p:txBody>
          <a:bodyPr wrap="square">
            <a:spAutoFit/>
          </a:bodyPr>
          <a:lstStyle/>
          <a:p>
            <a:r>
              <a:rPr lang="en-US" sz="3600" dirty="0" smtClean="0"/>
              <a:t>McDonalds, Subway, Taco Bell, Burger King, Shop Rite, Kroger, Wal-Mart, Publix, and Costco are setting the prices for migrant workers because they are so huge they can set the price they are willing to pay for tomatoes.</a:t>
            </a:r>
            <a:endParaRPr lang="en-US" sz="3600"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152400"/>
            <a:ext cx="8077200" cy="3539430"/>
          </a:xfrm>
          <a:prstGeom prst="rect">
            <a:avLst/>
          </a:prstGeom>
          <a:noFill/>
        </p:spPr>
        <p:txBody>
          <a:bodyPr wrap="square" rtlCol="0">
            <a:spAutoFit/>
          </a:bodyPr>
          <a:lstStyle/>
          <a:p>
            <a:r>
              <a:rPr lang="en-US" sz="3200" dirty="0" smtClean="0"/>
              <a:t>All these companies were asked to pay 1 cent more for a pound of tomatoes to help raise the migrant worker’s pay barely</a:t>
            </a:r>
            <a:r>
              <a:rPr lang="en-US" sz="3200" dirty="0"/>
              <a:t> </a:t>
            </a:r>
            <a:r>
              <a:rPr lang="en-US" sz="3200" dirty="0" smtClean="0"/>
              <a:t>to minimum wage. All refused, but eventually agreed after years of bad publicity and threatened law suits. Burger King was the most reluctant and held out the longest.</a:t>
            </a:r>
            <a:endParaRPr lang="en-US" sz="3200" dirty="0"/>
          </a:p>
        </p:txBody>
      </p:sp>
      <p:pic>
        <p:nvPicPr>
          <p:cNvPr id="3" name="Picture 2" descr="http://t2.gstatic.com/images?q=tbn:ANd9GcTankKr04nAc1wzGODyudmrfY68c9xD9xEw008NKTREm22c6YFYTw"/>
          <p:cNvPicPr>
            <a:picLocks noChangeAspect="1" noChangeArrowheads="1"/>
          </p:cNvPicPr>
          <p:nvPr/>
        </p:nvPicPr>
        <p:blipFill>
          <a:blip r:embed="rId2" cstate="screen"/>
          <a:srcRect/>
          <a:stretch>
            <a:fillRect/>
          </a:stretch>
        </p:blipFill>
        <p:spPr bwMode="auto">
          <a:xfrm>
            <a:off x="2740926" y="3947726"/>
            <a:ext cx="3764042" cy="2819400"/>
          </a:xfrm>
          <a:prstGeom prst="rect">
            <a:avLst/>
          </a:prstGeom>
          <a:noFill/>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t3.gstatic.com/images?q=tbn:ANd9GcQT5jA-UoZPbS4HEt2-d2ljLaVO2DiFSPqHOE7PfxmyiBckmfJt"/>
          <p:cNvPicPr>
            <a:picLocks noChangeAspect="1" noChangeArrowheads="1"/>
          </p:cNvPicPr>
          <p:nvPr/>
        </p:nvPicPr>
        <p:blipFill>
          <a:blip r:embed="rId2" cstate="screen">
            <a:lum bright="10000"/>
          </a:blip>
          <a:srcRect/>
          <a:stretch>
            <a:fillRect/>
          </a:stretch>
        </p:blipFill>
        <p:spPr bwMode="auto">
          <a:xfrm>
            <a:off x="1524000" y="1219200"/>
            <a:ext cx="6324600" cy="4380374"/>
          </a:xfrm>
          <a:prstGeom prst="rect">
            <a:avLst/>
          </a:prstGeom>
          <a:noFill/>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t0.gstatic.com/images?q=tbn:ANd9GcRIyavj0REH1MFR7R35tDrnBJkLaT-A8Uj6MxIGfqynah3EeHQ-"/>
          <p:cNvPicPr>
            <a:picLocks noChangeAspect="1" noChangeArrowheads="1"/>
          </p:cNvPicPr>
          <p:nvPr/>
        </p:nvPicPr>
        <p:blipFill>
          <a:blip r:embed="rId2" cstate="screen"/>
          <a:srcRect/>
          <a:stretch>
            <a:fillRect/>
          </a:stretch>
        </p:blipFill>
        <p:spPr bwMode="auto">
          <a:xfrm>
            <a:off x="609600" y="685800"/>
            <a:ext cx="3886709" cy="2895600"/>
          </a:xfrm>
          <a:prstGeom prst="rect">
            <a:avLst/>
          </a:prstGeom>
          <a:noFill/>
        </p:spPr>
      </p:pic>
      <p:pic>
        <p:nvPicPr>
          <p:cNvPr id="115716" name="Picture 4" descr="http://t2.gstatic.com/images?q=tbn:ANd9GcQUeV3ZtGkvo-vl7MjEMnpGMlVO2UtOCXU3_rDbHYAsPPK3c9LR"/>
          <p:cNvPicPr>
            <a:picLocks noChangeAspect="1" noChangeArrowheads="1"/>
          </p:cNvPicPr>
          <p:nvPr/>
        </p:nvPicPr>
        <p:blipFill>
          <a:blip r:embed="rId3" cstate="screen"/>
          <a:srcRect/>
          <a:stretch>
            <a:fillRect/>
          </a:stretch>
        </p:blipFill>
        <p:spPr bwMode="auto">
          <a:xfrm>
            <a:off x="4952999" y="762000"/>
            <a:ext cx="3725329" cy="1676400"/>
          </a:xfrm>
          <a:prstGeom prst="rect">
            <a:avLst/>
          </a:prstGeom>
          <a:noFill/>
        </p:spPr>
      </p:pic>
      <p:pic>
        <p:nvPicPr>
          <p:cNvPr id="115718" name="Picture 6" descr="http://t1.gstatic.com/images?q=tbn:ANd9GcSQ_YvwaCN7ybwODSqU7GqpXYjSbGnZWBaOJ5twOSNeze7015Y_"/>
          <p:cNvPicPr>
            <a:picLocks noChangeAspect="1" noChangeArrowheads="1"/>
          </p:cNvPicPr>
          <p:nvPr/>
        </p:nvPicPr>
        <p:blipFill>
          <a:blip r:embed="rId4" cstate="screen">
            <a:lum bright="20000" contrast="10000"/>
          </a:blip>
          <a:srcRect/>
          <a:stretch>
            <a:fillRect/>
          </a:stretch>
        </p:blipFill>
        <p:spPr bwMode="auto">
          <a:xfrm>
            <a:off x="3886200" y="2895600"/>
            <a:ext cx="3810000" cy="2524125"/>
          </a:xfrm>
          <a:prstGeom prst="rect">
            <a:avLst/>
          </a:prstGeom>
          <a:noFill/>
        </p:spPr>
      </p:pic>
      <p:pic>
        <p:nvPicPr>
          <p:cNvPr id="115720" name="Picture 8" descr="http://change-production.s3.amazonaws.com/photos/6/jd/vi/EWjdVIoVzDOZGGj-250.jpg?1290012912"/>
          <p:cNvPicPr>
            <a:picLocks noChangeAspect="1" noChangeArrowheads="1"/>
          </p:cNvPicPr>
          <p:nvPr/>
        </p:nvPicPr>
        <p:blipFill>
          <a:blip r:embed="rId5" cstate="screen"/>
          <a:srcRect/>
          <a:stretch>
            <a:fillRect/>
          </a:stretch>
        </p:blipFill>
        <p:spPr bwMode="auto">
          <a:xfrm>
            <a:off x="685800" y="2438400"/>
            <a:ext cx="2819400" cy="3980994"/>
          </a:xfrm>
          <a:prstGeom prst="rect">
            <a:avLst/>
          </a:prstGeom>
          <a:noFill/>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www.ciw-online.org/images/Marlette_cartoon.jpg"/>
          <p:cNvPicPr>
            <a:picLocks noChangeAspect="1" noChangeArrowheads="1"/>
          </p:cNvPicPr>
          <p:nvPr/>
        </p:nvPicPr>
        <p:blipFill>
          <a:blip r:embed="rId2" cstate="screen"/>
          <a:srcRect/>
          <a:stretch>
            <a:fillRect/>
          </a:stretch>
        </p:blipFill>
        <p:spPr bwMode="auto">
          <a:xfrm>
            <a:off x="1295400" y="228600"/>
            <a:ext cx="7097788" cy="563880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5436809" cy="830997"/>
          </a:xfrm>
          <a:prstGeom prst="rect">
            <a:avLst/>
          </a:prstGeom>
          <a:noFill/>
        </p:spPr>
        <p:txBody>
          <a:bodyPr wrap="none" rtlCol="0">
            <a:spAutoFit/>
          </a:bodyPr>
          <a:lstStyle/>
          <a:p>
            <a:r>
              <a:rPr lang="en-US" sz="4800" dirty="0" smtClean="0"/>
              <a:t>Diplomatic Immunity</a:t>
            </a:r>
            <a:endParaRPr lang="en-US" sz="4800" dirty="0"/>
          </a:p>
        </p:txBody>
      </p:sp>
      <p:pic>
        <p:nvPicPr>
          <p:cNvPr id="19460" name="Picture 4" descr="http://ts2.mm.bing.net/images/thumbnail.aspx?q=1185452012081&amp;id=1c8b45953a6ee83f5aa7a92684a64110&amp;url=http%3a%2f%2fdelhi4cats.files.wordpress.com%2f2010%2f10%2fdiplomatic-immunit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9804" y="1981200"/>
            <a:ext cx="4114800" cy="411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6247864"/>
          </a:xfrm>
          <a:prstGeom prst="rect">
            <a:avLst/>
          </a:prstGeom>
        </p:spPr>
        <p:txBody>
          <a:bodyPr wrap="square">
            <a:spAutoFit/>
          </a:bodyPr>
          <a:lstStyle/>
          <a:p>
            <a:r>
              <a:rPr lang="en-US" sz="4000" b="1" dirty="0"/>
              <a:t>Diplomatic immunity</a:t>
            </a:r>
            <a:r>
              <a:rPr lang="en-US" sz="4000" dirty="0"/>
              <a:t> is a form of legal immunity and a policy held between governments that ensures that </a:t>
            </a:r>
            <a:r>
              <a:rPr lang="en-US" sz="4000" dirty="0">
                <a:hlinkClick r:id="rId2" action="ppaction://hlinkfile" tooltip="Diplomat"/>
              </a:rPr>
              <a:t>diplomats</a:t>
            </a:r>
            <a:r>
              <a:rPr lang="en-US" sz="4000" dirty="0"/>
              <a:t> are given safe passage and are considered not susceptible to </a:t>
            </a:r>
            <a:r>
              <a:rPr lang="en-US" sz="4000" dirty="0">
                <a:hlinkClick r:id="rId3" action="ppaction://hlinkfile" tooltip="Lawsuit"/>
              </a:rPr>
              <a:t>lawsuit</a:t>
            </a:r>
            <a:r>
              <a:rPr lang="en-US" sz="4000" dirty="0"/>
              <a:t> or </a:t>
            </a:r>
            <a:r>
              <a:rPr lang="en-US" sz="4000" dirty="0">
                <a:hlinkClick r:id="rId4" action="ppaction://hlinkfile" tooltip="Prosecution"/>
              </a:rPr>
              <a:t>prosecution</a:t>
            </a:r>
            <a:r>
              <a:rPr lang="en-US" sz="4000" dirty="0"/>
              <a:t> under the host country's laws (although they can be </a:t>
            </a:r>
            <a:r>
              <a:rPr lang="en-US" sz="4000" dirty="0">
                <a:hlinkClick r:id="rId5" action="ppaction://hlinkfile" tooltip="Deportation"/>
              </a:rPr>
              <a:t>expelled</a:t>
            </a:r>
            <a:r>
              <a:rPr lang="en-US" sz="4000" dirty="0"/>
              <a:t>). It was agreed as </a:t>
            </a:r>
            <a:r>
              <a:rPr lang="en-US" sz="4000" dirty="0">
                <a:hlinkClick r:id="rId6" action="ppaction://hlinkfile" tooltip="International law"/>
              </a:rPr>
              <a:t>international law</a:t>
            </a:r>
            <a:r>
              <a:rPr lang="en-US" sz="4000" dirty="0"/>
              <a:t> in the </a:t>
            </a:r>
            <a:r>
              <a:rPr lang="en-US" sz="4000" dirty="0">
                <a:hlinkClick r:id="rId7" action="ppaction://hlinkfile" tooltip="Vienna Convention on Diplomatic Relations"/>
              </a:rPr>
              <a:t>Vienna Convention on Diplomatic Relations</a:t>
            </a:r>
            <a:r>
              <a:rPr lang="en-US" sz="4000" dirty="0"/>
              <a:t> (1961)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0" y="152400"/>
            <a:ext cx="7086600" cy="1981200"/>
          </a:xfrm>
        </p:spPr>
        <p:txBody>
          <a:bodyPr>
            <a:normAutofit fontScale="92500"/>
          </a:bodyPr>
          <a:lstStyle/>
          <a:p>
            <a:pPr eaLnBrk="1" hangingPunct="1">
              <a:buFontTx/>
              <a:buNone/>
            </a:pPr>
            <a:r>
              <a:rPr lang="en-US" sz="2800" i="1" dirty="0" smtClean="0"/>
              <a:t>    </a:t>
            </a:r>
            <a:r>
              <a:rPr lang="en-US" sz="2800" b="1" i="1" dirty="0" smtClean="0">
                <a:solidFill>
                  <a:srgbClr val="FF0000"/>
                </a:solidFill>
              </a:rPr>
              <a:t>Victims can be found in domestic situations as nannies, hotel maids, sweatshop factories, janitorial jobs, construction sites, farm work, </a:t>
            </a:r>
            <a:r>
              <a:rPr lang="en-US" sz="2800" b="1" i="1" dirty="0" err="1" smtClean="0">
                <a:solidFill>
                  <a:srgbClr val="FF0000"/>
                </a:solidFill>
              </a:rPr>
              <a:t>gardners</a:t>
            </a:r>
            <a:r>
              <a:rPr lang="en-US" sz="2800" b="1" i="1" dirty="0" smtClean="0">
                <a:solidFill>
                  <a:srgbClr val="FF0000"/>
                </a:solidFill>
              </a:rPr>
              <a:t>, restaurants, nail salons, fishing boats</a:t>
            </a:r>
          </a:p>
          <a:p>
            <a:pPr lvl="1" eaLnBrk="1" hangingPunct="1">
              <a:buFontTx/>
              <a:buNone/>
            </a:pPr>
            <a:endParaRPr lang="en-US" sz="2400" b="1" i="1" dirty="0" smtClean="0"/>
          </a:p>
          <a:p>
            <a:pPr eaLnBrk="1" hangingPunct="1"/>
            <a:endParaRPr lang="en-US" sz="2800" dirty="0" smtClean="0"/>
          </a:p>
        </p:txBody>
      </p:sp>
      <p:pic>
        <p:nvPicPr>
          <p:cNvPr id="14339" name="Picture 4"/>
          <p:cNvPicPr>
            <a:picLocks noChangeAspect="1" noChangeArrowheads="1"/>
          </p:cNvPicPr>
          <p:nvPr/>
        </p:nvPicPr>
        <p:blipFill>
          <a:blip r:embed="rId3" cstate="screen"/>
          <a:srcRect/>
          <a:stretch>
            <a:fillRect/>
          </a:stretch>
        </p:blipFill>
        <p:spPr bwMode="auto">
          <a:xfrm>
            <a:off x="7086600" y="485775"/>
            <a:ext cx="1752600" cy="1530350"/>
          </a:xfrm>
          <a:prstGeom prst="rect">
            <a:avLst/>
          </a:prstGeom>
          <a:noFill/>
          <a:ln w="9525" algn="in">
            <a:noFill/>
            <a:miter lim="800000"/>
            <a:headEnd/>
            <a:tailEnd/>
          </a:ln>
        </p:spPr>
      </p:pic>
      <p:pic>
        <p:nvPicPr>
          <p:cNvPr id="14340" name="Picture 32"/>
          <p:cNvPicPr>
            <a:picLocks noChangeAspect="1" noChangeArrowheads="1"/>
          </p:cNvPicPr>
          <p:nvPr/>
        </p:nvPicPr>
        <p:blipFill>
          <a:blip r:embed="rId4" cstate="screen"/>
          <a:srcRect/>
          <a:stretch>
            <a:fillRect/>
          </a:stretch>
        </p:blipFill>
        <p:spPr bwMode="auto">
          <a:xfrm>
            <a:off x="3276600" y="2667000"/>
            <a:ext cx="3200400" cy="2135188"/>
          </a:xfrm>
          <a:prstGeom prst="rect">
            <a:avLst/>
          </a:prstGeom>
          <a:noFill/>
          <a:ln w="9525">
            <a:noFill/>
            <a:miter lim="800000"/>
            <a:headEnd/>
            <a:tailEnd/>
          </a:ln>
        </p:spPr>
      </p:pic>
      <p:pic>
        <p:nvPicPr>
          <p:cNvPr id="14341" name="Picture 33" descr="j0409014"/>
          <p:cNvPicPr>
            <a:picLocks noChangeAspect="1" noChangeArrowheads="1"/>
          </p:cNvPicPr>
          <p:nvPr/>
        </p:nvPicPr>
        <p:blipFill>
          <a:blip r:embed="rId5" cstate="screen"/>
          <a:srcRect/>
          <a:stretch>
            <a:fillRect/>
          </a:stretch>
        </p:blipFill>
        <p:spPr bwMode="auto">
          <a:xfrm>
            <a:off x="3276600" y="4876800"/>
            <a:ext cx="1960563" cy="1981200"/>
          </a:xfrm>
          <a:prstGeom prst="rect">
            <a:avLst/>
          </a:prstGeom>
          <a:noFill/>
          <a:ln w="9525">
            <a:noFill/>
            <a:miter lim="800000"/>
            <a:headEnd/>
            <a:tailEnd/>
          </a:ln>
        </p:spPr>
      </p:pic>
      <p:pic>
        <p:nvPicPr>
          <p:cNvPr id="14342" name="Picture 40" descr="j0227557"/>
          <p:cNvPicPr>
            <a:picLocks noChangeAspect="1" noChangeArrowheads="1"/>
          </p:cNvPicPr>
          <p:nvPr/>
        </p:nvPicPr>
        <p:blipFill>
          <a:blip r:embed="rId6" cstate="screen"/>
          <a:srcRect/>
          <a:stretch>
            <a:fillRect/>
          </a:stretch>
        </p:blipFill>
        <p:spPr bwMode="auto">
          <a:xfrm>
            <a:off x="6454775" y="2438400"/>
            <a:ext cx="2257425" cy="4167188"/>
          </a:xfrm>
          <a:prstGeom prst="rect">
            <a:avLst/>
          </a:prstGeom>
          <a:noFill/>
          <a:ln w="9525">
            <a:noFill/>
            <a:miter lim="800000"/>
            <a:headEnd/>
            <a:tailEnd/>
          </a:ln>
        </p:spPr>
      </p:pic>
      <p:pic>
        <p:nvPicPr>
          <p:cNvPr id="14343" name="Picture 41" descr="PH02927J"/>
          <p:cNvPicPr>
            <a:picLocks noChangeAspect="1" noChangeArrowheads="1"/>
          </p:cNvPicPr>
          <p:nvPr/>
        </p:nvPicPr>
        <p:blipFill>
          <a:blip r:embed="rId7" cstate="screen"/>
          <a:srcRect/>
          <a:stretch>
            <a:fillRect/>
          </a:stretch>
        </p:blipFill>
        <p:spPr bwMode="auto">
          <a:xfrm>
            <a:off x="174009" y="2967250"/>
            <a:ext cx="3048000" cy="3035300"/>
          </a:xfrm>
          <a:prstGeom prst="rect">
            <a:avLst/>
          </a:prstGeom>
          <a:noFill/>
          <a:ln w="9525">
            <a:noFill/>
            <a:miter lim="800000"/>
            <a:headEnd/>
            <a:tailEnd/>
          </a:ln>
        </p:spPr>
      </p:pic>
      <p:sp>
        <p:nvSpPr>
          <p:cNvPr id="14344" name="Text Box 42"/>
          <p:cNvSpPr txBox="1">
            <a:spLocks noChangeArrowheads="1"/>
          </p:cNvSpPr>
          <p:nvPr/>
        </p:nvSpPr>
        <p:spPr bwMode="auto">
          <a:xfrm>
            <a:off x="304800" y="6126163"/>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sp>
        <p:nvSpPr>
          <p:cNvPr id="14345" name="Slide Number Placeholder 8"/>
          <p:cNvSpPr>
            <a:spLocks noGrp="1"/>
          </p:cNvSpPr>
          <p:nvPr>
            <p:ph type="sldNum" sz="quarter" idx="12"/>
          </p:nvPr>
        </p:nvSpPr>
        <p:spPr>
          <a:noFill/>
        </p:spPr>
        <p:txBody>
          <a:bodyPr/>
          <a:lstStyle/>
          <a:p>
            <a:fld id="{2396B5CC-CC15-4622-A001-AA584C19304A}" type="slidenum">
              <a:rPr lang="en-US" smtClean="0"/>
              <a:pPr/>
              <a:t>13</a:t>
            </a:fld>
            <a:endParaRPr lang="en-US" smtClean="0"/>
          </a:p>
        </p:txBody>
      </p:sp>
    </p:spTree>
    <p:extLst>
      <p:ext uri="{BB962C8B-B14F-4D97-AF65-F5344CB8AC3E}">
        <p14:creationId xmlns:p14="http://schemas.microsoft.com/office/powerpoint/2010/main" xmlns="" val="3879326964"/>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2"/>
          <p:cNvGrpSpPr>
            <a:grpSpLocks/>
          </p:cNvGrpSpPr>
          <p:nvPr/>
        </p:nvGrpSpPr>
        <p:grpSpPr bwMode="auto">
          <a:xfrm>
            <a:off x="-1588" y="3175"/>
            <a:ext cx="9142413" cy="6851650"/>
            <a:chOff x="-1" y="2"/>
            <a:chExt cx="5759" cy="4316"/>
          </a:xfrm>
        </p:grpSpPr>
        <p:pic>
          <p:nvPicPr>
            <p:cNvPr id="27654" name="Picture 4"/>
            <p:cNvPicPr>
              <a:picLocks noChangeAspect="1" noChangeArrowheads="1"/>
            </p:cNvPicPr>
            <p:nvPr/>
          </p:nvPicPr>
          <p:blipFill>
            <a:blip r:embed="rId3" cstate="screen">
              <a:lum bright="70000" contrast="-70000"/>
            </a:blip>
            <a:srcRect/>
            <a:stretch>
              <a:fillRect/>
            </a:stretch>
          </p:blipFill>
          <p:spPr bwMode="auto">
            <a:xfrm>
              <a:off x="3" y="2"/>
              <a:ext cx="1498" cy="2062"/>
            </a:xfrm>
            <a:prstGeom prst="rect">
              <a:avLst/>
            </a:prstGeom>
            <a:noFill/>
            <a:ln w="9525">
              <a:noFill/>
              <a:miter lim="800000"/>
              <a:headEnd/>
              <a:tailEnd/>
            </a:ln>
          </p:spPr>
        </p:pic>
        <p:pic>
          <p:nvPicPr>
            <p:cNvPr id="27655" name="Picture 1029"/>
            <p:cNvPicPr>
              <a:picLocks noChangeAspect="1" noChangeArrowheads="1"/>
            </p:cNvPicPr>
            <p:nvPr/>
          </p:nvPicPr>
          <p:blipFill>
            <a:blip r:embed="rId4" cstate="screen">
              <a:lum bright="70000" contrast="-70000"/>
            </a:blip>
            <a:srcRect/>
            <a:stretch>
              <a:fillRect/>
            </a:stretch>
          </p:blipFill>
          <p:spPr bwMode="auto">
            <a:xfrm>
              <a:off x="-1" y="3481"/>
              <a:ext cx="5759" cy="837"/>
            </a:xfrm>
            <a:prstGeom prst="rect">
              <a:avLst/>
            </a:prstGeom>
            <a:noFill/>
            <a:ln w="9525">
              <a:noFill/>
              <a:miter lim="800000"/>
              <a:headEnd/>
              <a:tailEnd/>
            </a:ln>
          </p:spPr>
        </p:pic>
        <p:pic>
          <p:nvPicPr>
            <p:cNvPr id="27656" name="Picture 1030" descr="Migrant workers BBC 1"/>
            <p:cNvPicPr>
              <a:picLocks noChangeAspect="1" noChangeArrowheads="1"/>
            </p:cNvPicPr>
            <p:nvPr/>
          </p:nvPicPr>
          <p:blipFill>
            <a:blip r:embed="rId5" cstate="screen">
              <a:lum bright="70000" contrast="-70000"/>
            </a:blip>
            <a:srcRect/>
            <a:stretch>
              <a:fillRect/>
            </a:stretch>
          </p:blipFill>
          <p:spPr bwMode="auto">
            <a:xfrm>
              <a:off x="0" y="2016"/>
              <a:ext cx="1728" cy="1447"/>
            </a:xfrm>
            <a:prstGeom prst="rect">
              <a:avLst/>
            </a:prstGeom>
            <a:noFill/>
            <a:ln w="9525" algn="in">
              <a:noFill/>
              <a:miter lim="800000"/>
              <a:headEnd/>
              <a:tailEnd/>
            </a:ln>
          </p:spPr>
        </p:pic>
      </p:grpSp>
      <p:sp>
        <p:nvSpPr>
          <p:cNvPr id="27652" name="Content Placeholder 2"/>
          <p:cNvSpPr>
            <a:spLocks noGrp="1"/>
          </p:cNvSpPr>
          <p:nvPr>
            <p:ph idx="1"/>
          </p:nvPr>
        </p:nvSpPr>
        <p:spPr>
          <a:xfrm>
            <a:off x="2362200" y="228600"/>
            <a:ext cx="6553200" cy="4953000"/>
          </a:xfrm>
        </p:spPr>
        <p:txBody>
          <a:bodyPr/>
          <a:lstStyle/>
          <a:p>
            <a:pPr algn="ctr">
              <a:buFontTx/>
              <a:buNone/>
            </a:pPr>
            <a:r>
              <a:rPr lang="en-US" sz="8800" dirty="0" smtClean="0"/>
              <a:t>Traffickers</a:t>
            </a:r>
          </a:p>
          <a:p>
            <a:pPr algn="ctr">
              <a:buFontTx/>
              <a:buNone/>
            </a:pPr>
            <a:r>
              <a:rPr lang="en-US" sz="4800" b="1" i="1" dirty="0" smtClean="0"/>
              <a:t>Who are the pimps,</a:t>
            </a:r>
          </a:p>
          <a:p>
            <a:pPr algn="ctr">
              <a:buFontTx/>
              <a:buNone/>
            </a:pPr>
            <a:r>
              <a:rPr lang="en-US" sz="4800" b="1" i="1" dirty="0" smtClean="0"/>
              <a:t>the traffickers?</a:t>
            </a:r>
          </a:p>
          <a:p>
            <a:pPr algn="ctr">
              <a:buFontTx/>
              <a:buNone/>
            </a:pPr>
            <a:r>
              <a:rPr lang="en-US" sz="4800" b="1" i="1" dirty="0" smtClean="0"/>
              <a:t>What do they look like?</a:t>
            </a:r>
          </a:p>
        </p:txBody>
      </p:sp>
      <p:sp>
        <p:nvSpPr>
          <p:cNvPr id="27653" name="Slide Number Placeholder 7"/>
          <p:cNvSpPr>
            <a:spLocks noGrp="1"/>
          </p:cNvSpPr>
          <p:nvPr>
            <p:ph type="sldNum" sz="quarter" idx="12"/>
          </p:nvPr>
        </p:nvSpPr>
        <p:spPr>
          <a:noFill/>
        </p:spPr>
        <p:txBody>
          <a:bodyPr/>
          <a:lstStyle/>
          <a:p>
            <a:fld id="{0C6190D8-BD68-4CFE-B74B-0493F49A97CE}" type="slidenum">
              <a:rPr lang="en-US" smtClean="0"/>
              <a:pPr/>
              <a:t>130</a:t>
            </a:fld>
            <a:endParaRPr lang="en-US" smtClean="0"/>
          </a:p>
        </p:txBody>
      </p:sp>
    </p:spTree>
    <p:extLst>
      <p:ext uri="{BB962C8B-B14F-4D97-AF65-F5344CB8AC3E}">
        <p14:creationId xmlns:p14="http://schemas.microsoft.com/office/powerpoint/2010/main" xmlns="" val="37221413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131</a:t>
            </a:fld>
            <a:endParaRPr lang="en-US"/>
          </a:p>
        </p:txBody>
      </p:sp>
      <p:pic>
        <p:nvPicPr>
          <p:cNvPr id="3" name="Picture 2" descr="http://www.google.com/images?q=tbn:RgX0aJZFIhMHOM::cache.halloweenmart.com/images/ip017521.jpg&amp;t=1&amp;h=196&amp;w=131&amp;usg=__ZIYf6fxnzFnNn7Ddmhwe0dP3cdc=">
            <a:hlinkClick r:id="rId2"/>
          </p:cNvPr>
          <p:cNvPicPr>
            <a:picLocks noChangeAspect="1" noChangeArrowheads="1"/>
          </p:cNvPicPr>
          <p:nvPr/>
        </p:nvPicPr>
        <p:blipFill>
          <a:blip r:embed="rId3" cstate="screen"/>
          <a:srcRect l="8109" r="21622"/>
          <a:stretch>
            <a:fillRect/>
          </a:stretch>
        </p:blipFill>
        <p:spPr bwMode="auto">
          <a:xfrm>
            <a:off x="3810000" y="2819400"/>
            <a:ext cx="1551704" cy="3303588"/>
          </a:xfrm>
          <a:prstGeom prst="rect">
            <a:avLst/>
          </a:prstGeom>
          <a:noFill/>
          <a:ln w="9525">
            <a:noFill/>
            <a:miter lim="800000"/>
            <a:headEnd/>
            <a:tailEnd/>
          </a:ln>
        </p:spPr>
      </p:pic>
      <p:sp>
        <p:nvSpPr>
          <p:cNvPr id="4" name="TextBox 3"/>
          <p:cNvSpPr txBox="1"/>
          <p:nvPr/>
        </p:nvSpPr>
        <p:spPr>
          <a:xfrm>
            <a:off x="771565" y="304800"/>
            <a:ext cx="7544629" cy="1938992"/>
          </a:xfrm>
          <a:prstGeom prst="rect">
            <a:avLst/>
          </a:prstGeom>
          <a:noFill/>
        </p:spPr>
        <p:txBody>
          <a:bodyPr wrap="none" rtlCol="0">
            <a:spAutoFit/>
          </a:bodyPr>
          <a:lstStyle/>
          <a:p>
            <a:pPr algn="ctr"/>
            <a:r>
              <a:rPr lang="en-US" sz="4000" dirty="0" smtClean="0"/>
              <a:t>A stereotypical media-portrayed </a:t>
            </a:r>
          </a:p>
          <a:p>
            <a:pPr algn="ctr"/>
            <a:r>
              <a:rPr lang="en-US" sz="4000" dirty="0" smtClean="0"/>
              <a:t>“pimp” controlling modern </a:t>
            </a:r>
          </a:p>
          <a:p>
            <a:pPr algn="ctr"/>
            <a:r>
              <a:rPr lang="en-US" sz="4000" dirty="0" smtClean="0"/>
              <a:t>inner-city prostitutes</a:t>
            </a:r>
            <a:endParaRPr lang="en-US" sz="4000" dirty="0"/>
          </a:p>
        </p:txBody>
      </p:sp>
    </p:spTree>
    <p:extLst>
      <p:ext uri="{BB962C8B-B14F-4D97-AF65-F5344CB8AC3E}">
        <p14:creationId xmlns:p14="http://schemas.microsoft.com/office/powerpoint/2010/main" xmlns="" val="3423100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250070"/>
            <a:ext cx="8229600" cy="2239962"/>
          </a:xfrm>
        </p:spPr>
        <p:txBody>
          <a:bodyPr/>
          <a:lstStyle/>
          <a:p>
            <a:r>
              <a:rPr lang="en-US" b="1" dirty="0" smtClean="0">
                <a:solidFill>
                  <a:srgbClr val="FF0000"/>
                </a:solidFill>
              </a:rPr>
              <a:t>What do “pimps” </a:t>
            </a:r>
            <a:br>
              <a:rPr lang="en-US" b="1" dirty="0" smtClean="0">
                <a:solidFill>
                  <a:srgbClr val="FF0000"/>
                </a:solidFill>
              </a:rPr>
            </a:br>
            <a:r>
              <a:rPr lang="en-US" b="1" dirty="0" smtClean="0">
                <a:solidFill>
                  <a:srgbClr val="FF0000"/>
                </a:solidFill>
              </a:rPr>
              <a:t>look like engaged </a:t>
            </a:r>
            <a:br>
              <a:rPr lang="en-US" b="1" dirty="0" smtClean="0">
                <a:solidFill>
                  <a:srgbClr val="FF0000"/>
                </a:solidFill>
              </a:rPr>
            </a:br>
            <a:r>
              <a:rPr lang="en-US" b="1" dirty="0" smtClean="0">
                <a:solidFill>
                  <a:srgbClr val="FF0000"/>
                </a:solidFill>
              </a:rPr>
              <a:t>in human trafficking?</a:t>
            </a:r>
          </a:p>
        </p:txBody>
      </p:sp>
      <p:pic>
        <p:nvPicPr>
          <p:cNvPr id="7" name="Picture 6"/>
          <p:cNvPicPr>
            <a:picLocks noChangeAspect="1" noChangeArrowheads="1"/>
          </p:cNvPicPr>
          <p:nvPr/>
        </p:nvPicPr>
        <p:blipFill>
          <a:blip r:embed="rId3" cstate="screen"/>
          <a:srcRect/>
          <a:stretch>
            <a:fillRect/>
          </a:stretch>
        </p:blipFill>
        <p:spPr bwMode="auto">
          <a:xfrm>
            <a:off x="7578542" y="252360"/>
            <a:ext cx="1514475" cy="2270125"/>
          </a:xfrm>
          <a:prstGeom prst="rect">
            <a:avLst/>
          </a:prstGeom>
          <a:noFill/>
          <a:ln w="9525">
            <a:noFill/>
            <a:miter lim="800000"/>
            <a:headEnd/>
            <a:tailEnd/>
          </a:ln>
        </p:spPr>
      </p:pic>
      <p:pic>
        <p:nvPicPr>
          <p:cNvPr id="9" name="Picture 8" descr="C:\Documents and Settings\tlardie\Local Settings\Temporary Internet Files\Content.IE5\KJ7CGOCQ\j0442272[1].jpg"/>
          <p:cNvPicPr>
            <a:picLocks noChangeAspect="1" noChangeArrowheads="1"/>
          </p:cNvPicPr>
          <p:nvPr/>
        </p:nvPicPr>
        <p:blipFill>
          <a:blip r:embed="rId4" cstate="screen"/>
          <a:srcRect/>
          <a:stretch>
            <a:fillRect/>
          </a:stretch>
        </p:blipFill>
        <p:spPr bwMode="auto">
          <a:xfrm>
            <a:off x="4495800" y="4495800"/>
            <a:ext cx="2817813" cy="1979613"/>
          </a:xfrm>
          <a:prstGeom prst="rect">
            <a:avLst/>
          </a:prstGeom>
          <a:noFill/>
          <a:ln w="9525">
            <a:noFill/>
            <a:miter lim="800000"/>
            <a:headEnd/>
            <a:tailEnd/>
          </a:ln>
        </p:spPr>
      </p:pic>
      <p:pic>
        <p:nvPicPr>
          <p:cNvPr id="10" name="Picture 9"/>
          <p:cNvPicPr>
            <a:picLocks noChangeAspect="1" noChangeArrowheads="1"/>
          </p:cNvPicPr>
          <p:nvPr/>
        </p:nvPicPr>
        <p:blipFill>
          <a:blip r:embed="rId5" cstate="screen"/>
          <a:srcRect/>
          <a:stretch>
            <a:fillRect/>
          </a:stretch>
        </p:blipFill>
        <p:spPr bwMode="auto">
          <a:xfrm>
            <a:off x="76200" y="3092450"/>
            <a:ext cx="2362200" cy="3262312"/>
          </a:xfrm>
          <a:prstGeom prst="rect">
            <a:avLst/>
          </a:prstGeom>
          <a:noFill/>
          <a:ln w="9525">
            <a:noFill/>
            <a:miter lim="800000"/>
            <a:headEnd/>
            <a:tailEnd/>
          </a:ln>
        </p:spPr>
      </p:pic>
      <p:pic>
        <p:nvPicPr>
          <p:cNvPr id="11" name="Picture 10"/>
          <p:cNvPicPr>
            <a:picLocks noChangeAspect="1" noChangeArrowheads="1"/>
          </p:cNvPicPr>
          <p:nvPr/>
        </p:nvPicPr>
        <p:blipFill>
          <a:blip r:embed="rId6" cstate="screen"/>
          <a:srcRect/>
          <a:stretch>
            <a:fillRect/>
          </a:stretch>
        </p:blipFill>
        <p:spPr bwMode="auto">
          <a:xfrm>
            <a:off x="2667000" y="3429000"/>
            <a:ext cx="1724025" cy="2589213"/>
          </a:xfrm>
          <a:prstGeom prst="rect">
            <a:avLst/>
          </a:prstGeom>
          <a:noFill/>
          <a:ln w="9525">
            <a:noFill/>
            <a:miter lim="800000"/>
            <a:headEnd/>
            <a:tailEnd/>
          </a:ln>
        </p:spPr>
      </p:pic>
      <p:pic>
        <p:nvPicPr>
          <p:cNvPr id="13" name="Picture 12"/>
          <p:cNvPicPr>
            <a:picLocks noChangeAspect="1" noChangeArrowheads="1"/>
          </p:cNvPicPr>
          <p:nvPr/>
        </p:nvPicPr>
        <p:blipFill>
          <a:blip r:embed="rId7" cstate="screen"/>
          <a:srcRect/>
          <a:stretch>
            <a:fillRect/>
          </a:stretch>
        </p:blipFill>
        <p:spPr bwMode="auto">
          <a:xfrm>
            <a:off x="76200" y="221937"/>
            <a:ext cx="1689100" cy="2555875"/>
          </a:xfrm>
          <a:prstGeom prst="rect">
            <a:avLst/>
          </a:prstGeom>
          <a:noFill/>
          <a:ln w="9525">
            <a:noFill/>
            <a:miter lim="800000"/>
            <a:headEnd/>
            <a:tailEnd/>
          </a:ln>
        </p:spPr>
      </p:pic>
      <p:pic>
        <p:nvPicPr>
          <p:cNvPr id="6" name="Picture 5" descr="C:\Documents and Settings\tlardie\Local Settings\Temporary Internet Files\Content.IE5\NLL2SG7S\j0422365[1].jpg"/>
          <p:cNvPicPr>
            <a:picLocks noChangeAspect="1" noChangeArrowheads="1"/>
          </p:cNvPicPr>
          <p:nvPr/>
        </p:nvPicPr>
        <p:blipFill>
          <a:blip r:embed="rId8" cstate="screen"/>
          <a:srcRect/>
          <a:stretch>
            <a:fillRect/>
          </a:stretch>
        </p:blipFill>
        <p:spPr bwMode="auto">
          <a:xfrm>
            <a:off x="4876800" y="2667000"/>
            <a:ext cx="1905000" cy="1447800"/>
          </a:xfrm>
          <a:prstGeom prst="rect">
            <a:avLst/>
          </a:prstGeom>
          <a:noFill/>
          <a:ln w="9525">
            <a:noFill/>
            <a:miter lim="800000"/>
            <a:headEnd/>
            <a:tailEnd/>
          </a:ln>
        </p:spPr>
      </p:pic>
      <p:pic>
        <p:nvPicPr>
          <p:cNvPr id="15" name="Picture 14" descr="C:\Documents and Settings\tlardie\Local Settings\Temporary Internet Files\Content.IE5\FH8D4F2L\j0399725[1].jpg"/>
          <p:cNvPicPr>
            <a:picLocks noChangeAspect="1" noChangeArrowheads="1"/>
          </p:cNvPicPr>
          <p:nvPr/>
        </p:nvPicPr>
        <p:blipFill>
          <a:blip r:embed="rId9" cstate="screen"/>
          <a:srcRect/>
          <a:stretch>
            <a:fillRect/>
          </a:stretch>
        </p:blipFill>
        <p:spPr bwMode="auto">
          <a:xfrm>
            <a:off x="7239000" y="2895600"/>
            <a:ext cx="1752600" cy="2630939"/>
          </a:xfrm>
          <a:prstGeom prst="rect">
            <a:avLst/>
          </a:prstGeom>
          <a:noFill/>
          <a:ln w="9525">
            <a:noFill/>
            <a:miter lim="800000"/>
            <a:headEnd/>
            <a:tailEnd/>
          </a:ln>
        </p:spPr>
      </p:pic>
      <p:sp>
        <p:nvSpPr>
          <p:cNvPr id="28683" name="Slide Number Placeholder 11"/>
          <p:cNvSpPr>
            <a:spLocks noGrp="1"/>
          </p:cNvSpPr>
          <p:nvPr>
            <p:ph type="sldNum" sz="quarter" idx="12"/>
          </p:nvPr>
        </p:nvSpPr>
        <p:spPr>
          <a:noFill/>
        </p:spPr>
        <p:txBody>
          <a:bodyPr/>
          <a:lstStyle/>
          <a:p>
            <a:fld id="{E29AD645-30B4-4975-A949-639C2D99407F}" type="slidenum">
              <a:rPr lang="en-US" smtClean="0"/>
              <a:pPr/>
              <a:t>132</a:t>
            </a:fld>
            <a:endParaRPr lang="en-US" smtClean="0"/>
          </a:p>
        </p:txBody>
      </p:sp>
    </p:spTree>
    <p:extLst>
      <p:ext uri="{BB962C8B-B14F-4D97-AF65-F5344CB8AC3E}">
        <p14:creationId xmlns:p14="http://schemas.microsoft.com/office/powerpoint/2010/main" xmlns="" val="2087536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13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Ohio Map">
            <a:hlinkClick r:id="rId3"/>
          </p:cNvPr>
          <p:cNvPicPr>
            <a:picLocks noChangeAspect="1" noChangeArrowheads="1"/>
          </p:cNvPicPr>
          <p:nvPr/>
        </p:nvPicPr>
        <p:blipFill>
          <a:blip r:embed="rId4" cstate="screen"/>
          <a:srcRect l="2577" t="7333" r="2577" b="6178"/>
          <a:stretch>
            <a:fillRect/>
          </a:stretch>
        </p:blipFill>
        <p:spPr bwMode="auto">
          <a:xfrm>
            <a:off x="609600" y="0"/>
            <a:ext cx="7848600" cy="6858000"/>
          </a:xfrm>
          <a:prstGeom prst="rect">
            <a:avLst/>
          </a:prstGeom>
          <a:noFill/>
          <a:ln w="9525">
            <a:noFill/>
            <a:miter lim="800000"/>
            <a:headEnd/>
            <a:tailEnd/>
          </a:ln>
        </p:spPr>
      </p:pic>
      <p:sp>
        <p:nvSpPr>
          <p:cNvPr id="45059" name="Title 1"/>
          <p:cNvSpPr>
            <a:spLocks noGrp="1"/>
          </p:cNvSpPr>
          <p:nvPr>
            <p:ph type="title"/>
          </p:nvPr>
        </p:nvSpPr>
        <p:spPr>
          <a:xfrm>
            <a:off x="457200" y="0"/>
            <a:ext cx="8229600" cy="1417638"/>
          </a:xfrm>
        </p:spPr>
        <p:txBody>
          <a:bodyPr/>
          <a:lstStyle/>
          <a:p>
            <a:r>
              <a:rPr lang="en-US" sz="5400" b="1" i="1" smtClean="0">
                <a:latin typeface="Times New Roman" pitchFamily="18" charset="0"/>
                <a:cs typeface="Times New Roman" pitchFamily="18" charset="0"/>
              </a:rPr>
              <a:t>OHIO</a:t>
            </a:r>
          </a:p>
        </p:txBody>
      </p:sp>
      <p:sp>
        <p:nvSpPr>
          <p:cNvPr id="45060" name="Content Placeholder 2"/>
          <p:cNvSpPr>
            <a:spLocks noGrp="1"/>
          </p:cNvSpPr>
          <p:nvPr>
            <p:ph idx="1"/>
          </p:nvPr>
        </p:nvSpPr>
        <p:spPr>
          <a:xfrm>
            <a:off x="914400" y="1371600"/>
            <a:ext cx="7772400" cy="4754563"/>
          </a:xfrm>
        </p:spPr>
        <p:txBody>
          <a:bodyPr/>
          <a:lstStyle/>
          <a:p>
            <a:pPr>
              <a:spcBef>
                <a:spcPct val="0"/>
              </a:spcBef>
              <a:buFontTx/>
              <a:buNone/>
            </a:pPr>
            <a:r>
              <a:rPr lang="en-US" sz="4000" i="1" smtClean="0">
                <a:solidFill>
                  <a:srgbClr val="663300"/>
                </a:solidFill>
              </a:rPr>
              <a:t>In December 2010, Ohio became the 45</a:t>
            </a:r>
            <a:r>
              <a:rPr lang="en-US" sz="4000" i="1" baseline="30000" smtClean="0">
                <a:solidFill>
                  <a:srgbClr val="663300"/>
                </a:solidFill>
              </a:rPr>
              <a:t>th</a:t>
            </a:r>
            <a:r>
              <a:rPr lang="en-US" sz="4000" i="1" smtClean="0">
                <a:solidFill>
                  <a:srgbClr val="663300"/>
                </a:solidFill>
              </a:rPr>
              <a:t> state to make human trafficking a criminal offense.  </a:t>
            </a:r>
          </a:p>
          <a:p>
            <a:pPr>
              <a:spcBef>
                <a:spcPct val="0"/>
              </a:spcBef>
              <a:buFontTx/>
              <a:buNone/>
            </a:pPr>
            <a:endParaRPr lang="en-US" sz="4000" i="1" smtClean="0">
              <a:solidFill>
                <a:srgbClr val="663300"/>
              </a:solidFill>
            </a:endParaRPr>
          </a:p>
          <a:p>
            <a:pPr>
              <a:spcBef>
                <a:spcPct val="0"/>
              </a:spcBef>
              <a:buFontTx/>
              <a:buNone/>
            </a:pPr>
            <a:r>
              <a:rPr lang="en-US" sz="4000" i="1" smtClean="0">
                <a:solidFill>
                  <a:srgbClr val="663300"/>
                </a:solidFill>
              </a:rPr>
              <a:t>Remaining 5 states: </a:t>
            </a:r>
          </a:p>
          <a:p>
            <a:pPr>
              <a:spcBef>
                <a:spcPct val="0"/>
              </a:spcBef>
              <a:buFontTx/>
              <a:buNone/>
            </a:pPr>
            <a:r>
              <a:rPr lang="en-US" sz="4000" i="1" smtClean="0">
                <a:solidFill>
                  <a:srgbClr val="663300"/>
                </a:solidFill>
              </a:rPr>
              <a:t>		HI, MA, SD, WV, WY</a:t>
            </a:r>
          </a:p>
          <a:p>
            <a:pPr lvl="1">
              <a:spcBef>
                <a:spcPct val="0"/>
              </a:spcBef>
              <a:buFontTx/>
              <a:buNone/>
            </a:pPr>
            <a:endParaRPr lang="en-US" sz="3200" i="1" smtClean="0">
              <a:solidFill>
                <a:srgbClr val="004386"/>
              </a:solidFill>
            </a:endParaRPr>
          </a:p>
        </p:txBody>
      </p:sp>
    </p:spTree>
    <p:extLst>
      <p:ext uri="{BB962C8B-B14F-4D97-AF65-F5344CB8AC3E}">
        <p14:creationId xmlns:p14="http://schemas.microsoft.com/office/powerpoint/2010/main" xmlns="" val="161903418"/>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Ohio Map">
            <a:hlinkClick r:id="rId3"/>
          </p:cNvPr>
          <p:cNvPicPr>
            <a:picLocks noChangeAspect="1" noChangeArrowheads="1"/>
          </p:cNvPicPr>
          <p:nvPr/>
        </p:nvPicPr>
        <p:blipFill>
          <a:blip r:embed="rId4" cstate="screen"/>
          <a:srcRect l="2577" t="7333" r="2577" b="6178"/>
          <a:stretch>
            <a:fillRect/>
          </a:stretch>
        </p:blipFill>
        <p:spPr bwMode="auto">
          <a:xfrm>
            <a:off x="609600" y="0"/>
            <a:ext cx="7848600" cy="6858000"/>
          </a:xfrm>
          <a:prstGeom prst="rect">
            <a:avLst/>
          </a:prstGeom>
          <a:noFill/>
          <a:ln w="9525">
            <a:noFill/>
            <a:miter lim="800000"/>
            <a:headEnd/>
            <a:tailEnd/>
          </a:ln>
        </p:spPr>
      </p:pic>
      <p:sp>
        <p:nvSpPr>
          <p:cNvPr id="46083" name="Title 1"/>
          <p:cNvSpPr>
            <a:spLocks noGrp="1"/>
          </p:cNvSpPr>
          <p:nvPr>
            <p:ph type="title"/>
          </p:nvPr>
        </p:nvSpPr>
        <p:spPr>
          <a:xfrm>
            <a:off x="457200" y="0"/>
            <a:ext cx="8229600" cy="914400"/>
          </a:xfrm>
        </p:spPr>
        <p:txBody>
          <a:bodyPr/>
          <a:lstStyle/>
          <a:p>
            <a:r>
              <a:rPr lang="en-US" sz="5400" b="1" i="1" smtClean="0">
                <a:latin typeface="Times New Roman" pitchFamily="18" charset="0"/>
                <a:cs typeface="Times New Roman" pitchFamily="18" charset="0"/>
              </a:rPr>
              <a:t>OHIO</a:t>
            </a:r>
          </a:p>
        </p:txBody>
      </p:sp>
      <p:sp>
        <p:nvSpPr>
          <p:cNvPr id="46084" name="Content Placeholder 2"/>
          <p:cNvSpPr>
            <a:spLocks noGrp="1"/>
          </p:cNvSpPr>
          <p:nvPr>
            <p:ph idx="1"/>
          </p:nvPr>
        </p:nvSpPr>
        <p:spPr>
          <a:xfrm>
            <a:off x="304800" y="1066800"/>
            <a:ext cx="8382000" cy="5059363"/>
          </a:xfrm>
        </p:spPr>
        <p:txBody>
          <a:bodyPr/>
          <a:lstStyle/>
          <a:p>
            <a:pPr>
              <a:buFont typeface="Wingdings" pitchFamily="2" charset="2"/>
              <a:buNone/>
            </a:pPr>
            <a:r>
              <a:rPr lang="en-US" sz="3600" i="1" smtClean="0"/>
              <a:t>    Created two new criminal offenses:</a:t>
            </a:r>
          </a:p>
          <a:p>
            <a:pPr lvl="1">
              <a:buFont typeface="Wingdings" pitchFamily="2" charset="2"/>
              <a:buNone/>
            </a:pPr>
            <a:r>
              <a:rPr lang="en-US" i="1" smtClean="0"/>
              <a:t> </a:t>
            </a:r>
          </a:p>
          <a:p>
            <a:pPr lvl="1">
              <a:buFont typeface="Wingdings" pitchFamily="2" charset="2"/>
              <a:buNone/>
            </a:pPr>
            <a:r>
              <a:rPr lang="en-US" b="1" i="1" smtClean="0"/>
              <a:t>Trafficking in persons </a:t>
            </a:r>
            <a:r>
              <a:rPr lang="en-US" i="1" smtClean="0"/>
              <a:t>– Felony 2</a:t>
            </a:r>
          </a:p>
          <a:p>
            <a:pPr lvl="1">
              <a:buFont typeface="Wingdings" pitchFamily="2" charset="2"/>
              <a:buNone/>
            </a:pPr>
            <a:r>
              <a:rPr lang="en-US" i="1" smtClean="0"/>
              <a:t>		     Ohio Revised Code 2905.32</a:t>
            </a:r>
          </a:p>
          <a:p>
            <a:pPr lvl="1">
              <a:buFont typeface="Wingdings" pitchFamily="2" charset="2"/>
              <a:buNone/>
            </a:pPr>
            <a:r>
              <a:rPr lang="en-US" i="1" smtClean="0"/>
              <a:t> </a:t>
            </a:r>
          </a:p>
          <a:p>
            <a:pPr lvl="1">
              <a:buFont typeface="Wingdings" pitchFamily="2" charset="2"/>
              <a:buNone/>
            </a:pPr>
            <a:r>
              <a:rPr lang="en-US" b="1" i="1" smtClean="0"/>
              <a:t>Unlawful conduct with respect to documents</a:t>
            </a:r>
          </a:p>
          <a:p>
            <a:pPr lvl="1">
              <a:buFont typeface="Wingdings" pitchFamily="2" charset="2"/>
              <a:buNone/>
            </a:pPr>
            <a:r>
              <a:rPr lang="en-US" i="1" smtClean="0"/>
              <a:t>			– Felony 3</a:t>
            </a:r>
          </a:p>
          <a:p>
            <a:pPr lvl="1">
              <a:buFont typeface="Wingdings" pitchFamily="2" charset="2"/>
              <a:buNone/>
            </a:pPr>
            <a:r>
              <a:rPr lang="en-US" i="1" smtClean="0"/>
              <a:t>		      Ohio Revised Code 2905.33</a:t>
            </a:r>
          </a:p>
          <a:p>
            <a:endParaRPr lang="en-US" smtClean="0"/>
          </a:p>
        </p:txBody>
      </p:sp>
    </p:spTree>
    <p:extLst>
      <p:ext uri="{BB962C8B-B14F-4D97-AF65-F5344CB8AC3E}">
        <p14:creationId xmlns:p14="http://schemas.microsoft.com/office/powerpoint/2010/main" xmlns="" val="3748260288"/>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Ohio Map">
            <a:hlinkClick r:id="rId3"/>
          </p:cNvPr>
          <p:cNvPicPr>
            <a:picLocks noChangeAspect="1" noChangeArrowheads="1"/>
          </p:cNvPicPr>
          <p:nvPr/>
        </p:nvPicPr>
        <p:blipFill>
          <a:blip r:embed="rId4" cstate="screen"/>
          <a:srcRect l="2577" t="7333" r="2577" b="6178"/>
          <a:stretch>
            <a:fillRect/>
          </a:stretch>
        </p:blipFill>
        <p:spPr bwMode="auto">
          <a:xfrm>
            <a:off x="609600" y="0"/>
            <a:ext cx="7848600" cy="6858000"/>
          </a:xfrm>
          <a:prstGeom prst="rect">
            <a:avLst/>
          </a:prstGeom>
          <a:noFill/>
          <a:ln w="9525">
            <a:noFill/>
            <a:miter lim="800000"/>
            <a:headEnd/>
            <a:tailEnd/>
          </a:ln>
        </p:spPr>
      </p:pic>
      <p:sp>
        <p:nvSpPr>
          <p:cNvPr id="47107" name="Title 1"/>
          <p:cNvSpPr>
            <a:spLocks noGrp="1"/>
          </p:cNvSpPr>
          <p:nvPr>
            <p:ph type="title"/>
          </p:nvPr>
        </p:nvSpPr>
        <p:spPr>
          <a:xfrm>
            <a:off x="457200" y="0"/>
            <a:ext cx="8229600" cy="914400"/>
          </a:xfrm>
        </p:spPr>
        <p:txBody>
          <a:bodyPr/>
          <a:lstStyle/>
          <a:p>
            <a:r>
              <a:rPr lang="en-US" sz="5400" b="1" i="1" smtClean="0">
                <a:latin typeface="Times New Roman" pitchFamily="18" charset="0"/>
                <a:cs typeface="Times New Roman" pitchFamily="18" charset="0"/>
              </a:rPr>
              <a:t>OHIO</a:t>
            </a:r>
          </a:p>
        </p:txBody>
      </p:sp>
      <p:sp>
        <p:nvSpPr>
          <p:cNvPr id="30724" name="Content Placeholder 2"/>
          <p:cNvSpPr>
            <a:spLocks noGrp="1"/>
          </p:cNvSpPr>
          <p:nvPr>
            <p:ph idx="1"/>
          </p:nvPr>
        </p:nvSpPr>
        <p:spPr>
          <a:xfrm>
            <a:off x="304800" y="990600"/>
            <a:ext cx="8382000" cy="5135563"/>
          </a:xfrm>
        </p:spPr>
        <p:txBody>
          <a:bodyPr>
            <a:normAutofit lnSpcReduction="10000"/>
          </a:bodyPr>
          <a:lstStyle/>
          <a:p>
            <a:pPr>
              <a:buFontTx/>
              <a:buNone/>
              <a:defRPr/>
            </a:pPr>
            <a:r>
              <a:rPr lang="en-US" sz="3600" i="1" dirty="0" smtClean="0"/>
              <a:t>	  </a:t>
            </a:r>
          </a:p>
          <a:p>
            <a:pPr>
              <a:buFontTx/>
              <a:buNone/>
              <a:defRPr/>
            </a:pPr>
            <a:r>
              <a:rPr lang="en-US" sz="3600" i="1" dirty="0" smtClean="0"/>
              <a:t>	  </a:t>
            </a:r>
            <a:r>
              <a:rPr lang="en-US" sz="2800" i="1" dirty="0" smtClean="0"/>
              <a:t>New law addresses labor and sex trafficking. </a:t>
            </a:r>
            <a:endParaRPr lang="en-US" sz="1200" i="1" dirty="0" smtClean="0"/>
          </a:p>
          <a:p>
            <a:pPr marL="0" indent="0">
              <a:spcBef>
                <a:spcPts val="0"/>
              </a:spcBef>
              <a:buFontTx/>
              <a:buNone/>
              <a:defRPr/>
            </a:pPr>
            <a:endParaRPr lang="en-US" sz="1200" i="1" dirty="0" smtClean="0"/>
          </a:p>
          <a:p>
            <a:pPr marL="0" indent="0">
              <a:spcBef>
                <a:spcPts val="0"/>
              </a:spcBef>
              <a:buFontTx/>
              <a:buNone/>
              <a:defRPr/>
            </a:pPr>
            <a:r>
              <a:rPr lang="en-US" sz="1200" i="1" dirty="0" smtClean="0"/>
              <a:t>              </a:t>
            </a:r>
          </a:p>
          <a:p>
            <a:pPr marL="0" indent="0">
              <a:spcBef>
                <a:spcPts val="0"/>
              </a:spcBef>
              <a:buFontTx/>
              <a:buNone/>
              <a:defRPr/>
            </a:pPr>
            <a:r>
              <a:rPr lang="en-US" sz="1200" i="1" dirty="0" smtClean="0"/>
              <a:t>              </a:t>
            </a:r>
          </a:p>
          <a:p>
            <a:pPr marL="0" indent="0">
              <a:spcBef>
                <a:spcPts val="0"/>
              </a:spcBef>
              <a:buFontTx/>
              <a:buNone/>
              <a:defRPr/>
            </a:pPr>
            <a:r>
              <a:rPr lang="en-US" sz="1200" i="1" dirty="0" smtClean="0"/>
              <a:t>              </a:t>
            </a:r>
            <a:r>
              <a:rPr lang="en-US" sz="2800" i="1" dirty="0" smtClean="0"/>
              <a:t>Defines Involuntary servitude: </a:t>
            </a:r>
          </a:p>
          <a:p>
            <a:pPr marL="0" indent="0">
              <a:spcBef>
                <a:spcPts val="0"/>
              </a:spcBef>
              <a:buFontTx/>
              <a:buNone/>
              <a:defRPr/>
            </a:pPr>
            <a:r>
              <a:rPr lang="en-US" sz="2800" i="1" dirty="0" smtClean="0"/>
              <a:t>	“being compelled to perform labor or </a:t>
            </a:r>
          </a:p>
          <a:p>
            <a:pPr marL="0" indent="0">
              <a:spcBef>
                <a:spcPts val="0"/>
              </a:spcBef>
              <a:buFontTx/>
              <a:buNone/>
              <a:defRPr/>
            </a:pPr>
            <a:r>
              <a:rPr lang="en-US" sz="2800" i="1" dirty="0" smtClean="0"/>
              <a:t>	services for another against one’s will.”</a:t>
            </a:r>
            <a:r>
              <a:rPr lang="en-US" sz="3600" i="1" dirty="0" smtClean="0"/>
              <a:t> </a:t>
            </a:r>
          </a:p>
          <a:p>
            <a:pPr marL="0" indent="0">
              <a:spcBef>
                <a:spcPts val="0"/>
              </a:spcBef>
              <a:buFontTx/>
              <a:buNone/>
              <a:defRPr/>
            </a:pPr>
            <a:r>
              <a:rPr lang="en-US" sz="3600" i="1" dirty="0" smtClean="0"/>
              <a:t>						</a:t>
            </a:r>
            <a:r>
              <a:rPr lang="en-US" sz="1200" i="1" dirty="0" smtClean="0"/>
              <a:t>ORC 2905.31</a:t>
            </a:r>
          </a:p>
          <a:p>
            <a:pPr marL="0" indent="0">
              <a:spcBef>
                <a:spcPts val="0"/>
              </a:spcBef>
              <a:buFont typeface="Wingdings" pitchFamily="2" charset="2"/>
              <a:buNone/>
              <a:defRPr/>
            </a:pPr>
            <a:endParaRPr lang="en-US" sz="1200" i="1" dirty="0" smtClean="0"/>
          </a:p>
          <a:p>
            <a:pPr marL="0" indent="0">
              <a:spcBef>
                <a:spcPts val="0"/>
              </a:spcBef>
              <a:buFont typeface="Wingdings" pitchFamily="2" charset="2"/>
              <a:buNone/>
              <a:defRPr/>
            </a:pPr>
            <a:endParaRPr lang="en-US" sz="1200" i="1" dirty="0" smtClean="0"/>
          </a:p>
          <a:p>
            <a:pPr marL="0" indent="0">
              <a:spcBef>
                <a:spcPts val="0"/>
              </a:spcBef>
              <a:buFont typeface="Wingdings" pitchFamily="2" charset="2"/>
              <a:buNone/>
              <a:defRPr/>
            </a:pPr>
            <a:r>
              <a:rPr lang="en-US" sz="1200" i="1" dirty="0" smtClean="0"/>
              <a:t>             </a:t>
            </a:r>
          </a:p>
          <a:p>
            <a:pPr marL="0" indent="0">
              <a:spcBef>
                <a:spcPts val="0"/>
              </a:spcBef>
              <a:buFont typeface="Wingdings" pitchFamily="2" charset="2"/>
              <a:buNone/>
              <a:defRPr/>
            </a:pPr>
            <a:r>
              <a:rPr lang="en-US" sz="1200" i="1" dirty="0" smtClean="0"/>
              <a:t>	</a:t>
            </a:r>
          </a:p>
          <a:p>
            <a:pPr marL="0" indent="0">
              <a:spcBef>
                <a:spcPts val="0"/>
              </a:spcBef>
              <a:buFont typeface="Wingdings" pitchFamily="2" charset="2"/>
              <a:buNone/>
              <a:defRPr/>
            </a:pPr>
            <a:endParaRPr lang="en-US" sz="1200" i="1" dirty="0" smtClean="0"/>
          </a:p>
          <a:p>
            <a:pPr>
              <a:buFont typeface="Wingdings" pitchFamily="2" charset="2"/>
              <a:buNone/>
              <a:defRPr/>
            </a:pPr>
            <a:endParaRPr lang="en-US" sz="1200" i="1" dirty="0" smtClean="0"/>
          </a:p>
          <a:p>
            <a:pPr>
              <a:buFont typeface="Wingdings" pitchFamily="2" charset="2"/>
              <a:buNone/>
              <a:defRPr/>
            </a:pPr>
            <a:r>
              <a:rPr lang="en-US" sz="1200" i="1" dirty="0" smtClean="0"/>
              <a:t>	</a:t>
            </a:r>
          </a:p>
          <a:p>
            <a:pPr lvl="1">
              <a:buFont typeface="Wingdings" pitchFamily="2" charset="2"/>
              <a:buNone/>
              <a:defRPr/>
            </a:pPr>
            <a:r>
              <a:rPr lang="en-US" i="1" dirty="0" smtClean="0"/>
              <a:t> </a:t>
            </a:r>
          </a:p>
          <a:p>
            <a:pPr lvl="1">
              <a:buFont typeface="Wingdings" pitchFamily="2" charset="2"/>
              <a:buNone/>
              <a:defRPr/>
            </a:pPr>
            <a:endParaRPr lang="en-US" dirty="0" smtClean="0"/>
          </a:p>
        </p:txBody>
      </p:sp>
    </p:spTree>
    <p:extLst>
      <p:ext uri="{BB962C8B-B14F-4D97-AF65-F5344CB8AC3E}">
        <p14:creationId xmlns:p14="http://schemas.microsoft.com/office/powerpoint/2010/main" xmlns="" val="2840481569"/>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Ohio Map">
            <a:hlinkClick r:id="rId3"/>
          </p:cNvPr>
          <p:cNvPicPr>
            <a:picLocks noChangeAspect="1" noChangeArrowheads="1"/>
          </p:cNvPicPr>
          <p:nvPr/>
        </p:nvPicPr>
        <p:blipFill>
          <a:blip r:embed="rId4" cstate="screen"/>
          <a:srcRect l="2577" t="7333" r="2577" b="6178"/>
          <a:stretch>
            <a:fillRect/>
          </a:stretch>
        </p:blipFill>
        <p:spPr bwMode="auto">
          <a:xfrm>
            <a:off x="609600" y="0"/>
            <a:ext cx="7848600" cy="6858000"/>
          </a:xfrm>
          <a:prstGeom prst="rect">
            <a:avLst/>
          </a:prstGeom>
          <a:noFill/>
          <a:ln w="9525">
            <a:noFill/>
            <a:miter lim="800000"/>
            <a:headEnd/>
            <a:tailEnd/>
          </a:ln>
        </p:spPr>
      </p:pic>
      <p:sp>
        <p:nvSpPr>
          <p:cNvPr id="48131" name="Title 1"/>
          <p:cNvSpPr>
            <a:spLocks noGrp="1"/>
          </p:cNvSpPr>
          <p:nvPr>
            <p:ph type="title"/>
          </p:nvPr>
        </p:nvSpPr>
        <p:spPr>
          <a:xfrm>
            <a:off x="457200" y="0"/>
            <a:ext cx="8229600" cy="914400"/>
          </a:xfrm>
        </p:spPr>
        <p:txBody>
          <a:bodyPr/>
          <a:lstStyle/>
          <a:p>
            <a:r>
              <a:rPr lang="en-US" sz="5400" b="1" i="1" smtClean="0">
                <a:latin typeface="Times New Roman" pitchFamily="18" charset="0"/>
                <a:cs typeface="Times New Roman" pitchFamily="18" charset="0"/>
              </a:rPr>
              <a:t>OHIO</a:t>
            </a:r>
          </a:p>
        </p:txBody>
      </p:sp>
      <p:sp>
        <p:nvSpPr>
          <p:cNvPr id="30724" name="Content Placeholder 2"/>
          <p:cNvSpPr>
            <a:spLocks noGrp="1"/>
          </p:cNvSpPr>
          <p:nvPr>
            <p:ph idx="1"/>
          </p:nvPr>
        </p:nvSpPr>
        <p:spPr>
          <a:xfrm>
            <a:off x="304800" y="990600"/>
            <a:ext cx="8382000" cy="5135563"/>
          </a:xfrm>
        </p:spPr>
        <p:txBody>
          <a:bodyPr/>
          <a:lstStyle/>
          <a:p>
            <a:pPr>
              <a:buFontTx/>
              <a:buNone/>
              <a:defRPr/>
            </a:pPr>
            <a:endParaRPr lang="en-US" sz="1200" i="1" dirty="0" smtClean="0"/>
          </a:p>
          <a:p>
            <a:pPr marL="0" indent="0">
              <a:spcBef>
                <a:spcPts val="0"/>
              </a:spcBef>
              <a:buFont typeface="Wingdings" pitchFamily="2" charset="2"/>
              <a:buNone/>
              <a:defRPr/>
            </a:pPr>
            <a:r>
              <a:rPr lang="en-US" sz="1200" i="1" dirty="0" smtClean="0"/>
              <a:t>             </a:t>
            </a:r>
            <a:r>
              <a:rPr lang="en-US" sz="2800" i="1" dirty="0" smtClean="0"/>
              <a:t>“Compelled”  to engage in sexual activity for hire 	“does not require that compulsion be openly 	displayed or physically exerted” - State must 	prove “that the victim’s will was overcome 	by force, fear, duress, or intimidation.” </a:t>
            </a:r>
            <a:r>
              <a:rPr lang="en-US" sz="1200" i="1" dirty="0" smtClean="0"/>
              <a:t>ORC 2905.32 (B)</a:t>
            </a:r>
          </a:p>
          <a:p>
            <a:pPr marL="0" indent="0">
              <a:spcBef>
                <a:spcPts val="0"/>
              </a:spcBef>
              <a:buFont typeface="Wingdings" pitchFamily="2" charset="2"/>
              <a:buNone/>
              <a:defRPr/>
            </a:pPr>
            <a:endParaRPr lang="en-US" sz="1200" i="1" dirty="0" smtClean="0"/>
          </a:p>
          <a:p>
            <a:pPr marL="0" indent="0">
              <a:spcBef>
                <a:spcPts val="0"/>
              </a:spcBef>
              <a:buFont typeface="Wingdings" pitchFamily="2" charset="2"/>
              <a:buNone/>
              <a:defRPr/>
            </a:pPr>
            <a:endParaRPr lang="en-US" sz="1200" i="1" dirty="0" smtClean="0"/>
          </a:p>
          <a:p>
            <a:pPr marL="0" indent="0">
              <a:spcBef>
                <a:spcPts val="0"/>
              </a:spcBef>
              <a:buFont typeface="Wingdings" pitchFamily="2" charset="2"/>
              <a:buNone/>
              <a:defRPr/>
            </a:pPr>
            <a:r>
              <a:rPr lang="en-US" sz="1200" i="1" dirty="0" smtClean="0"/>
              <a:t>             </a:t>
            </a:r>
            <a:r>
              <a:rPr lang="en-US" sz="2800" i="1" dirty="0" smtClean="0"/>
              <a:t>Compelling Prostitution (O.R.C. 2907.21)</a:t>
            </a:r>
          </a:p>
          <a:p>
            <a:pPr marL="0" indent="0">
              <a:spcBef>
                <a:spcPts val="0"/>
              </a:spcBef>
              <a:buFont typeface="Wingdings" pitchFamily="2" charset="2"/>
              <a:buNone/>
              <a:defRPr/>
            </a:pPr>
            <a:r>
              <a:rPr lang="en-US" sz="2800" i="1" dirty="0" smtClean="0"/>
              <a:t>	Uses definition of “compelled” above</a:t>
            </a:r>
          </a:p>
          <a:p>
            <a:pPr marL="0" indent="0">
              <a:spcBef>
                <a:spcPts val="0"/>
              </a:spcBef>
              <a:buFont typeface="Wingdings" pitchFamily="2" charset="2"/>
              <a:buNone/>
              <a:defRPr/>
            </a:pPr>
            <a:r>
              <a:rPr lang="en-US" sz="2800" i="1" dirty="0" smtClean="0"/>
              <a:t>	Increases penalty to </a:t>
            </a:r>
          </a:p>
          <a:p>
            <a:pPr marL="0" indent="0">
              <a:spcBef>
                <a:spcPts val="0"/>
              </a:spcBef>
              <a:buFont typeface="Wingdings" pitchFamily="2" charset="2"/>
              <a:buNone/>
              <a:defRPr/>
            </a:pPr>
            <a:r>
              <a:rPr lang="en-US" sz="2800" i="1" dirty="0" smtClean="0"/>
              <a:t>		Felony 2 if victim is 16-17 years and</a:t>
            </a:r>
          </a:p>
          <a:p>
            <a:pPr marL="0" indent="0">
              <a:spcBef>
                <a:spcPts val="0"/>
              </a:spcBef>
              <a:buFont typeface="Wingdings" pitchFamily="2" charset="2"/>
              <a:buNone/>
              <a:defRPr/>
            </a:pPr>
            <a:r>
              <a:rPr lang="en-US" sz="2800" i="1" dirty="0" smtClean="0"/>
              <a:t>		Felony 1 if the victim is under 16 years </a:t>
            </a:r>
          </a:p>
        </p:txBody>
      </p:sp>
    </p:spTree>
    <p:extLst>
      <p:ext uri="{BB962C8B-B14F-4D97-AF65-F5344CB8AC3E}">
        <p14:creationId xmlns:p14="http://schemas.microsoft.com/office/powerpoint/2010/main" xmlns="" val="3121262833"/>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j0178586"/>
          <p:cNvPicPr>
            <a:picLocks noChangeAspect="1" noChangeArrowheads="1"/>
          </p:cNvPicPr>
          <p:nvPr/>
        </p:nvPicPr>
        <p:blipFill>
          <a:blip r:embed="rId3" cstate="screen">
            <a:lum bright="70000" contrast="-70000"/>
          </a:blip>
          <a:srcRect/>
          <a:stretch>
            <a:fillRect/>
          </a:stretch>
        </p:blipFill>
        <p:spPr bwMode="auto">
          <a:xfrm>
            <a:off x="3886200" y="1752600"/>
            <a:ext cx="5257800" cy="3733800"/>
          </a:xfrm>
          <a:prstGeom prst="rect">
            <a:avLst/>
          </a:prstGeom>
          <a:noFill/>
          <a:ln w="9525">
            <a:noFill/>
            <a:miter lim="800000"/>
            <a:headEnd/>
            <a:tailEnd/>
          </a:ln>
        </p:spPr>
      </p:pic>
      <p:sp>
        <p:nvSpPr>
          <p:cNvPr id="40963" name="Title 1"/>
          <p:cNvSpPr>
            <a:spLocks noGrp="1"/>
          </p:cNvSpPr>
          <p:nvPr>
            <p:ph type="title"/>
          </p:nvPr>
        </p:nvSpPr>
        <p:spPr>
          <a:xfrm>
            <a:off x="457200" y="274638"/>
            <a:ext cx="8229600" cy="1554162"/>
          </a:xfrm>
        </p:spPr>
        <p:txBody>
          <a:bodyPr>
            <a:normAutofit fontScale="90000"/>
          </a:bodyPr>
          <a:lstStyle/>
          <a:p>
            <a:r>
              <a:rPr lang="en-US" b="1" i="1" dirty="0" smtClean="0"/>
              <a:t/>
            </a:r>
            <a:br>
              <a:rPr lang="en-US" b="1" i="1" dirty="0" smtClean="0"/>
            </a:br>
            <a:r>
              <a:rPr lang="en-US" b="1" i="1" dirty="0" smtClean="0"/>
              <a:t/>
            </a:r>
            <a:br>
              <a:rPr lang="en-US" b="1" i="1" dirty="0" smtClean="0"/>
            </a:br>
            <a:r>
              <a:rPr lang="en-US" b="1" i="1" dirty="0" smtClean="0"/>
              <a:t>Ohio Trafficking in Persons Commission  </a:t>
            </a:r>
            <a:r>
              <a:rPr lang="en-US" sz="1200" b="1" i="1" dirty="0" smtClean="0"/>
              <a:t/>
            </a:r>
            <a:br>
              <a:rPr lang="en-US" sz="1200" b="1" i="1" dirty="0" smtClean="0"/>
            </a:br>
            <a:r>
              <a:rPr lang="en-US" sz="2000" b="1" i="1" dirty="0" smtClean="0"/>
              <a:t>Created July 2009</a:t>
            </a:r>
            <a:r>
              <a:rPr lang="en-US" b="1" i="1" dirty="0" smtClean="0"/>
              <a:t/>
            </a:r>
            <a:br>
              <a:rPr lang="en-US" b="1" i="1" dirty="0" smtClean="0"/>
            </a:br>
            <a:r>
              <a:rPr lang="en-US" b="1" i="1" dirty="0" smtClean="0"/>
              <a:t>  </a:t>
            </a:r>
            <a:r>
              <a:rPr lang="en-US" sz="1100" b="1" i="1" dirty="0" smtClean="0"/>
              <a:t/>
            </a:r>
            <a:br>
              <a:rPr lang="en-US" sz="1100" b="1" i="1" dirty="0" smtClean="0"/>
            </a:br>
            <a:r>
              <a:rPr lang="en-US" b="1" i="1" dirty="0" smtClean="0"/>
              <a:t> </a:t>
            </a:r>
            <a:endParaRPr lang="en-US" dirty="0" smtClean="0"/>
          </a:p>
        </p:txBody>
      </p:sp>
      <p:pic>
        <p:nvPicPr>
          <p:cNvPr id="40964" name="Picture 1029"/>
          <p:cNvPicPr>
            <a:picLocks noChangeAspect="1" noChangeArrowheads="1"/>
          </p:cNvPicPr>
          <p:nvPr/>
        </p:nvPicPr>
        <p:blipFill>
          <a:blip r:embed="rId4" cstate="screen">
            <a:lum bright="70000" contrast="-70000"/>
          </a:blip>
          <a:srcRect/>
          <a:stretch>
            <a:fillRect/>
          </a:stretch>
        </p:blipFill>
        <p:spPr bwMode="auto">
          <a:xfrm>
            <a:off x="-23813" y="5526088"/>
            <a:ext cx="9164638" cy="1331912"/>
          </a:xfrm>
          <a:prstGeom prst="rect">
            <a:avLst/>
          </a:prstGeom>
          <a:noFill/>
          <a:ln w="9525">
            <a:noFill/>
            <a:miter lim="800000"/>
            <a:headEnd/>
            <a:tailEnd/>
          </a:ln>
        </p:spPr>
      </p:pic>
      <p:pic>
        <p:nvPicPr>
          <p:cNvPr id="6" name="Picture 4" descr="http://ts4.mm.bing.net/images/thumbnail.aspx?q=989523944795&amp;id=f15579fbfba7a9977993a909e837daa2&amp;url=http%3a%2f%2fmedicaldude.com%2fwp-content%2fuploads%2f2010%2f11%2fabuse_0-1.jpg"/>
          <p:cNvPicPr>
            <a:picLocks noChangeAspect="1" noChangeArrowheads="1"/>
          </p:cNvPicPr>
          <p:nvPr/>
        </p:nvPicPr>
        <p:blipFill>
          <a:blip r:embed="rId5" cstate="screen"/>
          <a:srcRect/>
          <a:stretch>
            <a:fillRect/>
          </a:stretch>
        </p:blipFill>
        <p:spPr bwMode="auto">
          <a:xfrm>
            <a:off x="1752600" y="2214674"/>
            <a:ext cx="6019800" cy="3977370"/>
          </a:xfrm>
          <a:prstGeom prst="rect">
            <a:avLst/>
          </a:prstGeom>
          <a:noFill/>
        </p:spPr>
      </p:pic>
    </p:spTree>
    <p:extLst>
      <p:ext uri="{BB962C8B-B14F-4D97-AF65-F5344CB8AC3E}">
        <p14:creationId xmlns:p14="http://schemas.microsoft.com/office/powerpoint/2010/main" xmlns="" val="423351212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138</a:t>
            </a:fld>
            <a:endParaRPr lang="en-US"/>
          </a:p>
        </p:txBody>
      </p:sp>
      <p:sp>
        <p:nvSpPr>
          <p:cNvPr id="3" name="Rectangle 2"/>
          <p:cNvSpPr/>
          <p:nvPr/>
        </p:nvSpPr>
        <p:spPr>
          <a:xfrm>
            <a:off x="228600" y="381000"/>
            <a:ext cx="8686800" cy="2246769"/>
          </a:xfrm>
          <a:prstGeom prst="rect">
            <a:avLst/>
          </a:prstGeom>
        </p:spPr>
        <p:txBody>
          <a:bodyPr wrap="square">
            <a:spAutoFit/>
          </a:bodyPr>
          <a:lstStyle/>
          <a:p>
            <a:r>
              <a:rPr lang="en-US" sz="2800" b="1" dirty="0" smtClean="0"/>
              <a:t>“…Ohio has a growing immigrant population… Undocumented migrants are at increased risk for trafficking and exploitation, and in Ohio about 800 of them were found exploited in factories, agriculture, constriction sites, and brothels.”</a:t>
            </a:r>
            <a:endParaRPr lang="en-US" sz="2800" b="1" dirty="0"/>
          </a:p>
        </p:txBody>
      </p:sp>
      <p:pic>
        <p:nvPicPr>
          <p:cNvPr id="4" name="Picture 3" descr="small boy.jpg"/>
          <p:cNvPicPr>
            <a:picLocks noChangeAspect="1"/>
          </p:cNvPicPr>
          <p:nvPr/>
        </p:nvPicPr>
        <p:blipFill>
          <a:blip r:embed="rId2" cstate="print"/>
          <a:stretch>
            <a:fillRect/>
          </a:stretch>
        </p:blipFill>
        <p:spPr>
          <a:xfrm>
            <a:off x="1219200" y="2743200"/>
            <a:ext cx="2438400" cy="3901440"/>
          </a:xfrm>
          <a:prstGeom prst="rect">
            <a:avLst/>
          </a:prstGeom>
        </p:spPr>
      </p:pic>
      <p:pic>
        <p:nvPicPr>
          <p:cNvPr id="5" name="Picture 4" descr="Human-Trafficking-1.jpg"/>
          <p:cNvPicPr>
            <a:picLocks noChangeAspect="1"/>
          </p:cNvPicPr>
          <p:nvPr/>
        </p:nvPicPr>
        <p:blipFill>
          <a:blip r:embed="rId3" cstate="screen"/>
          <a:stretch>
            <a:fillRect/>
          </a:stretch>
        </p:blipFill>
        <p:spPr>
          <a:xfrm>
            <a:off x="4114800" y="2743200"/>
            <a:ext cx="3886200" cy="3914635"/>
          </a:xfrm>
          <a:prstGeom prst="rect">
            <a:avLst/>
          </a:prstGeom>
        </p:spPr>
      </p:pic>
    </p:spTree>
    <p:extLst>
      <p:ext uri="{BB962C8B-B14F-4D97-AF65-F5344CB8AC3E}">
        <p14:creationId xmlns:p14="http://schemas.microsoft.com/office/powerpoint/2010/main" xmlns="" val="16832717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588" y="3175"/>
            <a:ext cx="9145588" cy="6851650"/>
            <a:chOff x="-1" y="2"/>
            <a:chExt cx="5761" cy="4316"/>
          </a:xfrm>
        </p:grpSpPr>
        <p:pic>
          <p:nvPicPr>
            <p:cNvPr id="41989" name="Picture 12" descr="j0262788"/>
            <p:cNvPicPr>
              <a:picLocks noChangeAspect="1" noChangeArrowheads="1"/>
            </p:cNvPicPr>
            <p:nvPr/>
          </p:nvPicPr>
          <p:blipFill>
            <a:blip r:embed="rId3" cstate="screen">
              <a:lum bright="70000" contrast="-70000"/>
            </a:blip>
            <a:srcRect/>
            <a:stretch>
              <a:fillRect/>
            </a:stretch>
          </p:blipFill>
          <p:spPr bwMode="auto">
            <a:xfrm>
              <a:off x="3840" y="24"/>
              <a:ext cx="1920" cy="1744"/>
            </a:xfrm>
            <a:prstGeom prst="rect">
              <a:avLst/>
            </a:prstGeom>
            <a:noFill/>
            <a:ln w="9525">
              <a:noFill/>
              <a:miter lim="800000"/>
              <a:headEnd/>
              <a:tailEnd/>
            </a:ln>
          </p:spPr>
        </p:pic>
        <p:pic>
          <p:nvPicPr>
            <p:cNvPr id="41990" name="Picture 2"/>
            <p:cNvPicPr>
              <a:picLocks noChangeAspect="1" noChangeArrowheads="1"/>
            </p:cNvPicPr>
            <p:nvPr/>
          </p:nvPicPr>
          <p:blipFill>
            <a:blip r:embed="rId4" cstate="screen">
              <a:lum bright="70000" contrast="-70000"/>
            </a:blip>
            <a:srcRect/>
            <a:stretch>
              <a:fillRect/>
            </a:stretch>
          </p:blipFill>
          <p:spPr bwMode="auto">
            <a:xfrm>
              <a:off x="3" y="2"/>
              <a:ext cx="1498" cy="2062"/>
            </a:xfrm>
            <a:prstGeom prst="rect">
              <a:avLst/>
            </a:prstGeom>
            <a:noFill/>
            <a:ln w="9525">
              <a:noFill/>
              <a:miter lim="800000"/>
              <a:headEnd/>
              <a:tailEnd/>
            </a:ln>
          </p:spPr>
        </p:pic>
        <p:pic>
          <p:nvPicPr>
            <p:cNvPr id="41991" name="Picture 4"/>
            <p:cNvPicPr>
              <a:picLocks noChangeAspect="1" noChangeArrowheads="1"/>
            </p:cNvPicPr>
            <p:nvPr/>
          </p:nvPicPr>
          <p:blipFill>
            <a:blip r:embed="rId5" cstate="screen">
              <a:lum bright="70000" contrast="-70000"/>
            </a:blip>
            <a:srcRect/>
            <a:stretch>
              <a:fillRect/>
            </a:stretch>
          </p:blipFill>
          <p:spPr bwMode="auto">
            <a:xfrm>
              <a:off x="-1" y="3481"/>
              <a:ext cx="5759" cy="837"/>
            </a:xfrm>
            <a:prstGeom prst="rect">
              <a:avLst/>
            </a:prstGeom>
            <a:noFill/>
            <a:ln w="9525">
              <a:noFill/>
              <a:miter lim="800000"/>
              <a:headEnd/>
              <a:tailEnd/>
            </a:ln>
          </p:spPr>
        </p:pic>
        <p:pic>
          <p:nvPicPr>
            <p:cNvPr id="41992" name="Picture 5" descr="j0262669"/>
            <p:cNvPicPr>
              <a:picLocks noChangeAspect="1" noChangeArrowheads="1"/>
            </p:cNvPicPr>
            <p:nvPr/>
          </p:nvPicPr>
          <p:blipFill>
            <a:blip r:embed="rId6" cstate="screen">
              <a:lum bright="70000" contrast="-70000"/>
            </a:blip>
            <a:srcRect/>
            <a:stretch>
              <a:fillRect/>
            </a:stretch>
          </p:blipFill>
          <p:spPr bwMode="auto">
            <a:xfrm>
              <a:off x="2688" y="1872"/>
              <a:ext cx="2160" cy="1520"/>
            </a:xfrm>
            <a:prstGeom prst="rect">
              <a:avLst/>
            </a:prstGeom>
            <a:noFill/>
            <a:ln w="9525">
              <a:noFill/>
              <a:miter lim="800000"/>
              <a:headEnd/>
              <a:tailEnd/>
            </a:ln>
          </p:spPr>
        </p:pic>
        <p:pic>
          <p:nvPicPr>
            <p:cNvPr id="41993" name="Picture 6" descr="j0227710"/>
            <p:cNvPicPr>
              <a:picLocks noChangeAspect="1" noChangeArrowheads="1"/>
            </p:cNvPicPr>
            <p:nvPr/>
          </p:nvPicPr>
          <p:blipFill>
            <a:blip r:embed="rId7" cstate="screen">
              <a:lum bright="70000" contrast="-70000"/>
            </a:blip>
            <a:srcRect/>
            <a:stretch>
              <a:fillRect/>
            </a:stretch>
          </p:blipFill>
          <p:spPr bwMode="auto">
            <a:xfrm>
              <a:off x="4128" y="1760"/>
              <a:ext cx="1632" cy="1696"/>
            </a:xfrm>
            <a:prstGeom prst="rect">
              <a:avLst/>
            </a:prstGeom>
            <a:noFill/>
            <a:ln w="9525">
              <a:noFill/>
              <a:miter lim="800000"/>
              <a:headEnd/>
              <a:tailEnd/>
            </a:ln>
          </p:spPr>
        </p:pic>
        <p:pic>
          <p:nvPicPr>
            <p:cNvPr id="41994" name="Picture 7" descr="j0262786"/>
            <p:cNvPicPr>
              <a:picLocks noChangeAspect="1" noChangeArrowheads="1"/>
            </p:cNvPicPr>
            <p:nvPr/>
          </p:nvPicPr>
          <p:blipFill>
            <a:blip r:embed="rId8" cstate="screen">
              <a:lum bright="70000" contrast="-70000"/>
            </a:blip>
            <a:srcRect/>
            <a:stretch>
              <a:fillRect/>
            </a:stretch>
          </p:blipFill>
          <p:spPr bwMode="auto">
            <a:xfrm>
              <a:off x="1536" y="1776"/>
              <a:ext cx="1180" cy="1728"/>
            </a:xfrm>
            <a:prstGeom prst="rect">
              <a:avLst/>
            </a:prstGeom>
            <a:noFill/>
            <a:ln w="9525">
              <a:noFill/>
              <a:miter lim="800000"/>
              <a:headEnd/>
              <a:tailEnd/>
            </a:ln>
          </p:spPr>
        </p:pic>
        <p:pic>
          <p:nvPicPr>
            <p:cNvPr id="41995" name="Picture 10" descr="j0178413"/>
            <p:cNvPicPr>
              <a:picLocks noChangeAspect="1" noChangeArrowheads="1"/>
            </p:cNvPicPr>
            <p:nvPr/>
          </p:nvPicPr>
          <p:blipFill>
            <a:blip r:embed="rId9" cstate="screen">
              <a:lum bright="70000" contrast="-70000"/>
            </a:blip>
            <a:srcRect/>
            <a:stretch>
              <a:fillRect/>
            </a:stretch>
          </p:blipFill>
          <p:spPr bwMode="auto">
            <a:xfrm>
              <a:off x="0" y="2070"/>
              <a:ext cx="1536" cy="1445"/>
            </a:xfrm>
            <a:prstGeom prst="rect">
              <a:avLst/>
            </a:prstGeom>
            <a:noFill/>
            <a:ln w="9525">
              <a:noFill/>
              <a:miter lim="800000"/>
              <a:headEnd/>
              <a:tailEnd/>
            </a:ln>
          </p:spPr>
        </p:pic>
      </p:grpSp>
      <p:sp>
        <p:nvSpPr>
          <p:cNvPr id="41987" name="Rectangle 9"/>
          <p:cNvSpPr>
            <a:spLocks noChangeArrowheads="1"/>
          </p:cNvSpPr>
          <p:nvPr/>
        </p:nvSpPr>
        <p:spPr bwMode="auto">
          <a:xfrm>
            <a:off x="0" y="381000"/>
            <a:ext cx="8915400" cy="2246313"/>
          </a:xfrm>
          <a:prstGeom prst="rect">
            <a:avLst/>
          </a:prstGeom>
          <a:noFill/>
          <a:ln w="9525">
            <a:noFill/>
            <a:miter lim="800000"/>
            <a:headEnd/>
            <a:tailEnd/>
          </a:ln>
        </p:spPr>
        <p:txBody>
          <a:bodyPr>
            <a:spAutoFit/>
          </a:bodyPr>
          <a:lstStyle/>
          <a:p>
            <a:pPr algn="ctr"/>
            <a:r>
              <a:rPr lang="en-US" sz="2800" b="1">
                <a:solidFill>
                  <a:srgbClr val="000000"/>
                </a:solidFill>
              </a:rPr>
              <a:t>Research and Analysis Subcommittee</a:t>
            </a:r>
          </a:p>
          <a:p>
            <a:pPr algn="ctr"/>
            <a:r>
              <a:rPr lang="en-US" sz="2800" b="1">
                <a:solidFill>
                  <a:srgbClr val="000000"/>
                </a:solidFill>
              </a:rPr>
              <a:t>Ohio Trafficking in Persons Study Commission</a:t>
            </a:r>
          </a:p>
          <a:p>
            <a:pPr algn="ctr"/>
            <a:r>
              <a:rPr lang="en-US" sz="2800" b="1" i="1">
                <a:solidFill>
                  <a:srgbClr val="0070C0"/>
                </a:solidFill>
              </a:rPr>
              <a:t>Report on the Prevalence of Human Trafficking </a:t>
            </a:r>
          </a:p>
          <a:p>
            <a:pPr algn="ctr"/>
            <a:r>
              <a:rPr lang="en-US" sz="2800" b="1" i="1">
                <a:solidFill>
                  <a:srgbClr val="0070C0"/>
                </a:solidFill>
              </a:rPr>
              <a:t>in Ohio</a:t>
            </a:r>
          </a:p>
          <a:p>
            <a:pPr algn="ctr"/>
            <a:r>
              <a:rPr lang="en-US" sz="2800" b="1">
                <a:solidFill>
                  <a:srgbClr val="000000"/>
                </a:solidFill>
              </a:rPr>
              <a:t>February 2010</a:t>
            </a:r>
          </a:p>
        </p:txBody>
      </p:sp>
      <p:sp>
        <p:nvSpPr>
          <p:cNvPr id="41988" name="Rectangle 10"/>
          <p:cNvSpPr>
            <a:spLocks noChangeArrowheads="1"/>
          </p:cNvSpPr>
          <p:nvPr/>
        </p:nvSpPr>
        <p:spPr bwMode="auto">
          <a:xfrm>
            <a:off x="228600" y="2971800"/>
            <a:ext cx="8686800" cy="3108325"/>
          </a:xfrm>
          <a:prstGeom prst="rect">
            <a:avLst/>
          </a:prstGeom>
          <a:noFill/>
          <a:ln w="9525">
            <a:noFill/>
            <a:miter lim="800000"/>
            <a:headEnd/>
            <a:tailEnd/>
          </a:ln>
        </p:spPr>
        <p:txBody>
          <a:bodyPr>
            <a:spAutoFit/>
          </a:bodyPr>
          <a:lstStyle/>
          <a:p>
            <a:r>
              <a:rPr lang="en-US" sz="2800" b="1" i="1" dirty="0">
                <a:solidFill>
                  <a:srgbClr val="000000"/>
                </a:solidFill>
              </a:rPr>
              <a:t>Foreign  Born Persons in Ohio</a:t>
            </a:r>
          </a:p>
          <a:p>
            <a:r>
              <a:rPr lang="en-US" sz="2800" i="1" dirty="0">
                <a:solidFill>
                  <a:srgbClr val="0070C0"/>
                </a:solidFill>
              </a:rPr>
              <a:t>	</a:t>
            </a:r>
            <a:r>
              <a:rPr lang="en-US" sz="2800" i="1" dirty="0">
                <a:solidFill>
                  <a:srgbClr val="000000"/>
                </a:solidFill>
              </a:rPr>
              <a:t>At risk for labor and/or sex trafficking	</a:t>
            </a:r>
            <a:r>
              <a:rPr lang="en-US" sz="2800" i="1" dirty="0" smtClean="0">
                <a:solidFill>
                  <a:srgbClr val="000000"/>
                </a:solidFill>
              </a:rPr>
              <a:t>           3,437</a:t>
            </a:r>
            <a:endParaRPr lang="en-US" sz="2800" i="1" dirty="0">
              <a:solidFill>
                <a:srgbClr val="000000"/>
              </a:solidFill>
            </a:endParaRPr>
          </a:p>
          <a:p>
            <a:r>
              <a:rPr lang="en-US" sz="2800" i="1" dirty="0">
                <a:solidFill>
                  <a:srgbClr val="000000"/>
                </a:solidFill>
              </a:rPr>
              <a:t>	Trafficked into labor or sex trade in Ohio	   783</a:t>
            </a:r>
          </a:p>
          <a:p>
            <a:endParaRPr lang="en-US" sz="2800" b="1" i="1" dirty="0">
              <a:solidFill>
                <a:srgbClr val="000000"/>
              </a:solidFill>
            </a:endParaRPr>
          </a:p>
          <a:p>
            <a:r>
              <a:rPr lang="en-US" sz="2800" b="1" i="1" dirty="0">
                <a:solidFill>
                  <a:srgbClr val="000000"/>
                </a:solidFill>
              </a:rPr>
              <a:t>American Youth in Ohio (ages 12-17)</a:t>
            </a:r>
          </a:p>
          <a:p>
            <a:r>
              <a:rPr lang="en-US" sz="2800" dirty="0">
                <a:solidFill>
                  <a:srgbClr val="000000"/>
                </a:solidFill>
              </a:rPr>
              <a:t>	</a:t>
            </a:r>
            <a:r>
              <a:rPr lang="en-US" sz="2800" i="1" dirty="0">
                <a:solidFill>
                  <a:srgbClr val="000000"/>
                </a:solidFill>
              </a:rPr>
              <a:t>At risk for sex trafficking			</a:t>
            </a:r>
            <a:r>
              <a:rPr lang="en-US" sz="2800" i="1" dirty="0" smtClean="0">
                <a:solidFill>
                  <a:srgbClr val="000000"/>
                </a:solidFill>
              </a:rPr>
              <a:t>          2,879</a:t>
            </a:r>
            <a:endParaRPr lang="en-US" sz="2800" i="1" dirty="0">
              <a:solidFill>
                <a:srgbClr val="000000"/>
              </a:solidFill>
            </a:endParaRPr>
          </a:p>
          <a:p>
            <a:r>
              <a:rPr lang="en-US" sz="2800" i="1" dirty="0">
                <a:solidFill>
                  <a:srgbClr val="000000"/>
                </a:solidFill>
              </a:rPr>
              <a:t>	Trafficked into sex trade			</a:t>
            </a:r>
            <a:r>
              <a:rPr lang="en-US" sz="2800" i="1" dirty="0" smtClean="0">
                <a:solidFill>
                  <a:srgbClr val="000000"/>
                </a:solidFill>
              </a:rPr>
              <a:t>          1,078</a:t>
            </a:r>
            <a:endParaRPr lang="en-US" sz="2800" dirty="0">
              <a:solidFill>
                <a:srgbClr val="000000"/>
              </a:solidFill>
            </a:endParaRPr>
          </a:p>
        </p:txBody>
      </p:sp>
    </p:spTree>
    <p:extLst>
      <p:ext uri="{BB962C8B-B14F-4D97-AF65-F5344CB8AC3E}">
        <p14:creationId xmlns:p14="http://schemas.microsoft.com/office/powerpoint/2010/main" xmlns="" val="10488192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610600" cy="6001643"/>
          </a:xfrm>
          <a:prstGeom prst="rect">
            <a:avLst/>
          </a:prstGeom>
          <a:noFill/>
        </p:spPr>
        <p:txBody>
          <a:bodyPr wrap="square" rtlCol="0">
            <a:spAutoFit/>
          </a:bodyPr>
          <a:lstStyle/>
          <a:p>
            <a:r>
              <a:rPr lang="en-US" sz="3200" b="1" dirty="0" smtClean="0">
                <a:solidFill>
                  <a:srgbClr val="C00000"/>
                </a:solidFill>
              </a:rPr>
              <a:t>Signs to look for concerning human trafficking:</a:t>
            </a:r>
          </a:p>
          <a:p>
            <a:pPr marL="285750" indent="-285750">
              <a:buFont typeface="Arial" pitchFamily="34" charset="0"/>
              <a:buChar char="•"/>
            </a:pPr>
            <a:endParaRPr lang="en-US" sz="3200" dirty="0">
              <a:solidFill>
                <a:srgbClr val="C00000"/>
              </a:solidFill>
            </a:endParaRPr>
          </a:p>
          <a:p>
            <a:pPr marL="285750" indent="-285750">
              <a:buFont typeface="Arial" pitchFamily="34" charset="0"/>
              <a:buChar char="•"/>
            </a:pPr>
            <a:r>
              <a:rPr lang="en-US" sz="3200" b="1" dirty="0" smtClean="0">
                <a:solidFill>
                  <a:srgbClr val="C00000"/>
                </a:solidFill>
              </a:rPr>
              <a:t>Person is shy, looking down when talking, not looking at you, seems afraid</a:t>
            </a:r>
          </a:p>
          <a:p>
            <a:pPr marL="285750" indent="-285750">
              <a:buFont typeface="Arial" pitchFamily="34" charset="0"/>
              <a:buChar char="•"/>
            </a:pPr>
            <a:r>
              <a:rPr lang="en-US" sz="3200" b="1" dirty="0" smtClean="0">
                <a:solidFill>
                  <a:srgbClr val="C00000"/>
                </a:solidFill>
              </a:rPr>
              <a:t>Another person answers questions for the victim</a:t>
            </a:r>
          </a:p>
          <a:p>
            <a:pPr marL="285750" indent="-285750">
              <a:buFont typeface="Arial" pitchFamily="34" charset="0"/>
              <a:buChar char="•"/>
            </a:pPr>
            <a:r>
              <a:rPr lang="en-US" sz="3200" b="1" dirty="0" smtClean="0">
                <a:solidFill>
                  <a:srgbClr val="C00000"/>
                </a:solidFill>
              </a:rPr>
              <a:t>They avoid questions, are very uneasy</a:t>
            </a:r>
          </a:p>
          <a:p>
            <a:pPr marL="285750" indent="-285750">
              <a:buFont typeface="Arial" pitchFamily="34" charset="0"/>
              <a:buChar char="•"/>
            </a:pPr>
            <a:r>
              <a:rPr lang="en-US" sz="3200" b="1" dirty="0" smtClean="0">
                <a:solidFill>
                  <a:srgbClr val="C00000"/>
                </a:solidFill>
              </a:rPr>
              <a:t>Are there visibly signs of abuse?</a:t>
            </a:r>
          </a:p>
          <a:p>
            <a:pPr marL="285750" indent="-285750">
              <a:buFont typeface="Arial" pitchFamily="34" charset="0"/>
              <a:buChar char="•"/>
            </a:pPr>
            <a:r>
              <a:rPr lang="en-US" sz="3200" b="1" dirty="0" smtClean="0">
                <a:solidFill>
                  <a:srgbClr val="C00000"/>
                </a:solidFill>
              </a:rPr>
              <a:t>Are their movements controlled by another?</a:t>
            </a:r>
          </a:p>
          <a:p>
            <a:pPr marL="285750" indent="-285750">
              <a:buFont typeface="Arial" pitchFamily="34" charset="0"/>
              <a:buChar char="•"/>
            </a:pPr>
            <a:r>
              <a:rPr lang="en-US" sz="3200" b="1" dirty="0" smtClean="0">
                <a:solidFill>
                  <a:srgbClr val="C00000"/>
                </a:solidFill>
              </a:rPr>
              <a:t>Eat an early breakfast in a restaurant. Then return and eat a late dinner. Are the same cooks there? Busboys? Waitresses?</a:t>
            </a:r>
            <a:endParaRPr lang="en-US" sz="3200" b="1" dirty="0">
              <a:solidFill>
                <a:srgbClr val="C00000"/>
              </a:solidFill>
            </a:endParaRPr>
          </a:p>
        </p:txBody>
      </p:sp>
    </p:spTree>
    <p:extLst>
      <p:ext uri="{BB962C8B-B14F-4D97-AF65-F5344CB8AC3E}">
        <p14:creationId xmlns:p14="http://schemas.microsoft.com/office/powerpoint/2010/main" xmlns="" val="27785523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715000" y="6152822"/>
            <a:ext cx="2133600" cy="476250"/>
          </a:xfrm>
        </p:spPr>
        <p:txBody>
          <a:bodyPr/>
          <a:lstStyle/>
          <a:p>
            <a:pPr>
              <a:defRPr/>
            </a:pPr>
            <a:fld id="{A855826E-CF11-4C09-8C62-7B6851EE3D96}" type="slidenum">
              <a:rPr lang="en-US" smtClean="0"/>
              <a:pPr>
                <a:defRPr/>
              </a:pPr>
              <a:t>140</a:t>
            </a:fld>
            <a:endParaRPr lang="en-US" dirty="0"/>
          </a:p>
        </p:txBody>
      </p:sp>
      <p:sp>
        <p:nvSpPr>
          <p:cNvPr id="5" name="Rectangle 4"/>
          <p:cNvSpPr/>
          <p:nvPr/>
        </p:nvSpPr>
        <p:spPr>
          <a:xfrm>
            <a:off x="5486400" y="5550822"/>
            <a:ext cx="2971800" cy="553998"/>
          </a:xfrm>
          <a:prstGeom prst="rect">
            <a:avLst/>
          </a:prstGeom>
        </p:spPr>
        <p:txBody>
          <a:bodyPr wrap="square">
            <a:spAutoFit/>
          </a:bodyPr>
          <a:lstStyle/>
          <a:p>
            <a:r>
              <a:rPr lang="en-US" sz="1000" dirty="0"/>
              <a:t>Richard </a:t>
            </a:r>
            <a:r>
              <a:rPr lang="en-US" sz="1000" dirty="0" err="1"/>
              <a:t>Cordray</a:t>
            </a:r>
            <a:r>
              <a:rPr lang="en-US" sz="1000" dirty="0"/>
              <a:t> - Ohio Attorney General </a:t>
            </a:r>
            <a:br>
              <a:rPr lang="en-US" sz="1000" dirty="0"/>
            </a:br>
            <a:r>
              <a:rPr lang="en-US" sz="1000" dirty="0"/>
              <a:t>Ohio Trafficking In Persons Study Commission </a:t>
            </a:r>
            <a:br>
              <a:rPr lang="en-US" sz="1000" dirty="0"/>
            </a:br>
            <a:r>
              <a:rPr lang="en-US" sz="1000" dirty="0"/>
              <a:t>2010 Year End Report December 15, 2010 </a:t>
            </a:r>
          </a:p>
        </p:txBody>
      </p:sp>
      <p:sp>
        <p:nvSpPr>
          <p:cNvPr id="6" name="Rectangle 5"/>
          <p:cNvSpPr/>
          <p:nvPr/>
        </p:nvSpPr>
        <p:spPr>
          <a:xfrm>
            <a:off x="467710" y="304800"/>
            <a:ext cx="8458200" cy="1754326"/>
          </a:xfrm>
          <a:prstGeom prst="rect">
            <a:avLst/>
          </a:prstGeom>
        </p:spPr>
        <p:txBody>
          <a:bodyPr wrap="square">
            <a:spAutoFit/>
          </a:bodyPr>
          <a:lstStyle/>
          <a:p>
            <a:pPr lvl="0"/>
            <a:r>
              <a:rPr lang="en-US" sz="3600" dirty="0" smtClean="0">
                <a:latin typeface="ff7"/>
              </a:rPr>
              <a:t>“...</a:t>
            </a:r>
            <a:r>
              <a:rPr lang="en-US" sz="3600" dirty="0" smtClean="0">
                <a:solidFill>
                  <a:srgbClr val="000000"/>
                </a:solidFill>
                <a:latin typeface="ff7"/>
              </a:rPr>
              <a:t>Create </a:t>
            </a:r>
            <a:r>
              <a:rPr lang="en-US" sz="3600" dirty="0">
                <a:solidFill>
                  <a:srgbClr val="000000"/>
                </a:solidFill>
                <a:latin typeface="ff7"/>
              </a:rPr>
              <a:t>a new offense to punish those who confiscate identification documents to further human trafficking. </a:t>
            </a:r>
            <a:endParaRPr lang="en-US" sz="3600" dirty="0"/>
          </a:p>
        </p:txBody>
      </p:sp>
    </p:spTree>
    <p:extLst>
      <p:ext uri="{BB962C8B-B14F-4D97-AF65-F5344CB8AC3E}">
        <p14:creationId xmlns:p14="http://schemas.microsoft.com/office/powerpoint/2010/main" xmlns="" val="181340646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141</a:t>
            </a:fld>
            <a:endParaRPr lang="en-US" dirty="0"/>
          </a:p>
        </p:txBody>
      </p:sp>
      <p:sp>
        <p:nvSpPr>
          <p:cNvPr id="5" name="Rectangle 4"/>
          <p:cNvSpPr/>
          <p:nvPr/>
        </p:nvSpPr>
        <p:spPr>
          <a:xfrm>
            <a:off x="5943600" y="5562600"/>
            <a:ext cx="2971800" cy="553998"/>
          </a:xfrm>
          <a:prstGeom prst="rect">
            <a:avLst/>
          </a:prstGeom>
        </p:spPr>
        <p:txBody>
          <a:bodyPr wrap="square">
            <a:spAutoFit/>
          </a:bodyPr>
          <a:lstStyle/>
          <a:p>
            <a:r>
              <a:rPr lang="en-US" sz="1000" dirty="0"/>
              <a:t>Richard </a:t>
            </a:r>
            <a:r>
              <a:rPr lang="en-US" sz="1000" dirty="0" err="1"/>
              <a:t>Cordray</a:t>
            </a:r>
            <a:r>
              <a:rPr lang="en-US" sz="1000" dirty="0"/>
              <a:t> - Ohio Attorney General </a:t>
            </a:r>
            <a:br>
              <a:rPr lang="en-US" sz="1000" dirty="0"/>
            </a:br>
            <a:r>
              <a:rPr lang="en-US" sz="1000" dirty="0"/>
              <a:t>Ohio Trafficking In Persons Study Commission </a:t>
            </a:r>
            <a:br>
              <a:rPr lang="en-US" sz="1000" dirty="0"/>
            </a:br>
            <a:r>
              <a:rPr lang="en-US" sz="1000" dirty="0"/>
              <a:t>2010 Year End Report December 15, 2010 </a:t>
            </a:r>
          </a:p>
        </p:txBody>
      </p:sp>
      <p:sp>
        <p:nvSpPr>
          <p:cNvPr id="7" name="Rectangle 6"/>
          <p:cNvSpPr/>
          <p:nvPr/>
        </p:nvSpPr>
        <p:spPr>
          <a:xfrm>
            <a:off x="381000" y="304800"/>
            <a:ext cx="8534400" cy="2954655"/>
          </a:xfrm>
          <a:prstGeom prst="rect">
            <a:avLst/>
          </a:prstGeom>
        </p:spPr>
        <p:txBody>
          <a:bodyPr wrap="square">
            <a:spAutoFit/>
          </a:bodyPr>
          <a:lstStyle/>
          <a:p>
            <a:pPr lvl="0"/>
            <a:r>
              <a:rPr lang="en-US" sz="2800" b="1" dirty="0">
                <a:solidFill>
                  <a:srgbClr val="000000"/>
                </a:solidFill>
                <a:latin typeface="ff3"/>
              </a:rPr>
              <a:t>Summary of Sub-Committee Findings and Recommendations: </a:t>
            </a:r>
            <a:r>
              <a:rPr lang="en-US" sz="2800" b="1" dirty="0" smtClean="0">
                <a:solidFill>
                  <a:srgbClr val="000000"/>
                </a:solidFill>
                <a:latin typeface="ff3"/>
              </a:rPr>
              <a:t/>
            </a:r>
            <a:br>
              <a:rPr lang="en-US" sz="2800" b="1" dirty="0" smtClean="0">
                <a:solidFill>
                  <a:srgbClr val="000000"/>
                </a:solidFill>
                <a:latin typeface="ff3"/>
              </a:rPr>
            </a:br>
            <a:r>
              <a:rPr lang="en-US" sz="2800" b="1" dirty="0">
                <a:solidFill>
                  <a:srgbClr val="0070C0"/>
                </a:solidFill>
                <a:latin typeface="ff3"/>
              </a:rPr>
              <a:t>Victim Services and Safe </a:t>
            </a:r>
            <a:r>
              <a:rPr lang="en-US" sz="2800" b="1" dirty="0" smtClean="0">
                <a:solidFill>
                  <a:srgbClr val="0070C0"/>
                </a:solidFill>
                <a:latin typeface="ff3"/>
              </a:rPr>
              <a:t>Locations sub-committee</a:t>
            </a:r>
            <a:br>
              <a:rPr lang="en-US" sz="2800" b="1" dirty="0" smtClean="0">
                <a:solidFill>
                  <a:srgbClr val="0070C0"/>
                </a:solidFill>
                <a:latin typeface="ff3"/>
              </a:rPr>
            </a:br>
            <a:endParaRPr lang="en-US" sz="2800" b="1" dirty="0" smtClean="0">
              <a:solidFill>
                <a:srgbClr val="0070C0"/>
              </a:solidFill>
              <a:latin typeface="ff3"/>
            </a:endParaRPr>
          </a:p>
          <a:p>
            <a:pPr lvl="0"/>
            <a:endParaRPr lang="en-US" sz="2800" b="1" dirty="0">
              <a:solidFill>
                <a:srgbClr val="0070C0"/>
              </a:solidFill>
              <a:latin typeface="ff3"/>
            </a:endParaRPr>
          </a:p>
          <a:p>
            <a:endParaRPr lang="en-US" dirty="0"/>
          </a:p>
        </p:txBody>
      </p:sp>
      <p:sp>
        <p:nvSpPr>
          <p:cNvPr id="8" name="Rectangle 7"/>
          <p:cNvSpPr/>
          <p:nvPr/>
        </p:nvSpPr>
        <p:spPr>
          <a:xfrm>
            <a:off x="381000" y="2146280"/>
            <a:ext cx="8382000" cy="3970318"/>
          </a:xfrm>
          <a:prstGeom prst="rect">
            <a:avLst/>
          </a:prstGeom>
        </p:spPr>
        <p:txBody>
          <a:bodyPr wrap="square">
            <a:spAutoFit/>
          </a:bodyPr>
          <a:lstStyle/>
          <a:p>
            <a:r>
              <a:rPr lang="en-US" sz="3600" dirty="0">
                <a:latin typeface="ff7"/>
              </a:rPr>
              <a:t>In a survey of over 200 social service organizations, only five </a:t>
            </a:r>
            <a:r>
              <a:rPr lang="en-US" sz="3600" dirty="0" smtClean="0">
                <a:latin typeface="ff7"/>
              </a:rPr>
              <a:t>reported providing </a:t>
            </a:r>
            <a:r>
              <a:rPr lang="en-US" sz="3600" dirty="0">
                <a:latin typeface="ff7"/>
              </a:rPr>
              <a:t>any human trafficking specific assistance. </a:t>
            </a:r>
            <a:r>
              <a:rPr lang="en-US" sz="3600" dirty="0" smtClean="0">
                <a:latin typeface="ff7"/>
              </a:rPr>
              <a:t/>
            </a:r>
            <a:br>
              <a:rPr lang="en-US" sz="3600" dirty="0" smtClean="0">
                <a:latin typeface="ff7"/>
              </a:rPr>
            </a:br>
            <a:r>
              <a:rPr lang="en-US" sz="3600" dirty="0" smtClean="0">
                <a:latin typeface="ff7"/>
              </a:rPr>
              <a:t>The </a:t>
            </a:r>
            <a:r>
              <a:rPr lang="en-US" sz="3600" dirty="0">
                <a:latin typeface="ff7"/>
              </a:rPr>
              <a:t>sub-committee recommended a number of ways to fill the service gaps including:</a:t>
            </a:r>
            <a:endParaRPr lang="en-US" sz="3600" dirty="0"/>
          </a:p>
        </p:txBody>
      </p:sp>
    </p:spTree>
    <p:extLst>
      <p:ext uri="{BB962C8B-B14F-4D97-AF65-F5344CB8AC3E}">
        <p14:creationId xmlns:p14="http://schemas.microsoft.com/office/powerpoint/2010/main" xmlns="" val="396038379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kwalsh\Local Settings\Temporary Internet Files\Content.IE5\XF38IIAV\MP900285135[1].jpg"/>
          <p:cNvPicPr>
            <a:picLocks noChangeAspect="1" noChangeArrowheads="1"/>
          </p:cNvPicPr>
          <p:nvPr/>
        </p:nvPicPr>
        <p:blipFill>
          <a:blip r:embed="rId3" cstate="screen"/>
          <a:srcRect/>
          <a:stretch>
            <a:fillRect/>
          </a:stretch>
        </p:blipFill>
        <p:spPr bwMode="auto">
          <a:xfrm>
            <a:off x="6016388" y="3057098"/>
            <a:ext cx="2971800" cy="3657600"/>
          </a:xfrm>
          <a:prstGeom prst="rect">
            <a:avLst/>
          </a:prstGeom>
          <a:noFill/>
          <a:ln w="9525">
            <a:noFill/>
            <a:miter lim="800000"/>
            <a:headEnd/>
            <a:tailEnd/>
          </a:ln>
        </p:spPr>
      </p:pic>
      <p:sp>
        <p:nvSpPr>
          <p:cNvPr id="44035" name="Rectangle 1"/>
          <p:cNvSpPr>
            <a:spLocks noChangeArrowheads="1"/>
          </p:cNvSpPr>
          <p:nvPr/>
        </p:nvSpPr>
        <p:spPr bwMode="auto">
          <a:xfrm>
            <a:off x="685800" y="152400"/>
            <a:ext cx="8001000" cy="830263"/>
          </a:xfrm>
          <a:prstGeom prst="rect">
            <a:avLst/>
          </a:prstGeom>
          <a:noFill/>
          <a:ln w="9525">
            <a:noFill/>
            <a:miter lim="800000"/>
            <a:headEnd/>
            <a:tailEnd/>
          </a:ln>
        </p:spPr>
        <p:txBody>
          <a:bodyPr>
            <a:spAutoFit/>
          </a:bodyPr>
          <a:lstStyle/>
          <a:p>
            <a:pPr algn="ctr"/>
            <a:r>
              <a:rPr lang="en-US" sz="2400" b="1" i="1" dirty="0">
                <a:solidFill>
                  <a:srgbClr val="0070C0"/>
                </a:solidFill>
              </a:rPr>
              <a:t>Victim Assistance and Safe Locations Subcommittee</a:t>
            </a:r>
          </a:p>
          <a:p>
            <a:pPr algn="ctr"/>
            <a:r>
              <a:rPr lang="en-US" sz="2400" b="1" i="1" dirty="0">
                <a:solidFill>
                  <a:srgbClr val="0070C0"/>
                </a:solidFill>
              </a:rPr>
              <a:t>Ohio Trafficking in Persons Study Commission</a:t>
            </a:r>
          </a:p>
        </p:txBody>
      </p:sp>
      <p:sp>
        <p:nvSpPr>
          <p:cNvPr id="44036" name="Rectangle 3"/>
          <p:cNvSpPr>
            <a:spLocks noChangeArrowheads="1"/>
          </p:cNvSpPr>
          <p:nvPr/>
        </p:nvSpPr>
        <p:spPr bwMode="auto">
          <a:xfrm>
            <a:off x="228600" y="1219200"/>
            <a:ext cx="8763000" cy="4955203"/>
          </a:xfrm>
          <a:prstGeom prst="rect">
            <a:avLst/>
          </a:prstGeom>
          <a:noFill/>
          <a:ln w="9525">
            <a:noFill/>
            <a:miter lim="800000"/>
            <a:headEnd/>
            <a:tailEnd/>
          </a:ln>
        </p:spPr>
        <p:txBody>
          <a:bodyPr>
            <a:spAutoFit/>
          </a:bodyPr>
          <a:lstStyle/>
          <a:p>
            <a:pPr algn="ctr"/>
            <a:r>
              <a:rPr lang="en-US" sz="3600" b="1" i="1" dirty="0" smtClean="0">
                <a:solidFill>
                  <a:srgbClr val="C00000"/>
                </a:solidFill>
              </a:rPr>
              <a:t>Summary of Key </a:t>
            </a:r>
            <a:r>
              <a:rPr lang="en-US" sz="3600" b="1" i="1" dirty="0">
                <a:solidFill>
                  <a:srgbClr val="C00000"/>
                </a:solidFill>
              </a:rPr>
              <a:t>Findings - June 2010</a:t>
            </a:r>
          </a:p>
          <a:p>
            <a:pPr algn="ctr"/>
            <a:endParaRPr lang="en-US" sz="2800" b="1" dirty="0">
              <a:solidFill>
                <a:srgbClr val="000000"/>
              </a:solidFill>
            </a:endParaRPr>
          </a:p>
          <a:p>
            <a:pPr>
              <a:buFont typeface="Arial" charset="0"/>
              <a:buChar char="•"/>
            </a:pPr>
            <a:r>
              <a:rPr lang="en-US" sz="2800" b="1" dirty="0">
                <a:solidFill>
                  <a:srgbClr val="000000"/>
                </a:solidFill>
              </a:rPr>
              <a:t>Overwhelming lack of education re: </a:t>
            </a:r>
            <a:r>
              <a:rPr lang="en-US" sz="2800" b="1" dirty="0" smtClean="0">
                <a:solidFill>
                  <a:srgbClr val="000000"/>
                </a:solidFill>
              </a:rPr>
              <a:t>identification, needs </a:t>
            </a:r>
            <a:r>
              <a:rPr lang="en-US" sz="2800" b="1" dirty="0">
                <a:solidFill>
                  <a:srgbClr val="000000"/>
                </a:solidFill>
              </a:rPr>
              <a:t>of trafficked persons and response protocols.</a:t>
            </a:r>
          </a:p>
          <a:p>
            <a:pPr>
              <a:buFont typeface="Arial" charset="0"/>
              <a:buChar char="•"/>
            </a:pPr>
            <a:endParaRPr lang="en-US" sz="2800" b="1" dirty="0">
              <a:solidFill>
                <a:srgbClr val="000000"/>
              </a:solidFill>
            </a:endParaRPr>
          </a:p>
          <a:p>
            <a:pPr>
              <a:buFont typeface="Arial" charset="0"/>
              <a:buChar char="•"/>
            </a:pPr>
            <a:r>
              <a:rPr lang="en-US" sz="2800" b="1" dirty="0">
                <a:solidFill>
                  <a:srgbClr val="000000"/>
                </a:solidFill>
              </a:rPr>
              <a:t>Not enough Ohio service providers equipped to meet </a:t>
            </a:r>
            <a:r>
              <a:rPr lang="en-US" sz="2800" b="1" dirty="0" smtClean="0">
                <a:solidFill>
                  <a:srgbClr val="000000"/>
                </a:solidFill>
              </a:rPr>
              <a:t>specific </a:t>
            </a:r>
            <a:r>
              <a:rPr lang="en-US" sz="2800" b="1" dirty="0">
                <a:solidFill>
                  <a:srgbClr val="000000"/>
                </a:solidFill>
              </a:rPr>
              <a:t>needs of HT victims.</a:t>
            </a:r>
          </a:p>
          <a:p>
            <a:endParaRPr lang="en-US" sz="2800" b="1" dirty="0">
              <a:solidFill>
                <a:srgbClr val="000000"/>
              </a:solidFill>
            </a:endParaRPr>
          </a:p>
          <a:p>
            <a:pPr>
              <a:buFont typeface="Arial" charset="0"/>
              <a:buChar char="•"/>
            </a:pPr>
            <a:r>
              <a:rPr lang="en-US" sz="2800" b="1" dirty="0">
                <a:solidFill>
                  <a:srgbClr val="000000"/>
                </a:solidFill>
              </a:rPr>
              <a:t>Need multidisciplinary collaboration </a:t>
            </a:r>
          </a:p>
          <a:p>
            <a:r>
              <a:rPr lang="en-US" sz="2800" b="1" dirty="0">
                <a:solidFill>
                  <a:srgbClr val="000000"/>
                </a:solidFill>
              </a:rPr>
              <a:t>	to effectively meet needs of </a:t>
            </a:r>
          </a:p>
          <a:p>
            <a:r>
              <a:rPr lang="en-US" sz="2800" b="1" dirty="0">
                <a:solidFill>
                  <a:srgbClr val="000000"/>
                </a:solidFill>
              </a:rPr>
              <a:t>	trafficked persons in Ohio.</a:t>
            </a:r>
          </a:p>
        </p:txBody>
      </p:sp>
    </p:spTree>
    <p:extLst>
      <p:ext uri="{BB962C8B-B14F-4D97-AF65-F5344CB8AC3E}">
        <p14:creationId xmlns:p14="http://schemas.microsoft.com/office/powerpoint/2010/main" xmlns="" val="599799231"/>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143</a:t>
            </a:fld>
            <a:endParaRPr lang="en-US"/>
          </a:p>
        </p:txBody>
      </p:sp>
      <p:sp>
        <p:nvSpPr>
          <p:cNvPr id="3" name="TextBox 2"/>
          <p:cNvSpPr txBox="1"/>
          <p:nvPr/>
        </p:nvSpPr>
        <p:spPr>
          <a:xfrm>
            <a:off x="304800" y="152400"/>
            <a:ext cx="8386848" cy="6370975"/>
          </a:xfrm>
          <a:prstGeom prst="rect">
            <a:avLst/>
          </a:prstGeom>
          <a:noFill/>
        </p:spPr>
        <p:txBody>
          <a:bodyPr wrap="none" rtlCol="0">
            <a:spAutoFit/>
          </a:bodyPr>
          <a:lstStyle/>
          <a:p>
            <a:r>
              <a:rPr lang="en-US" sz="2800" b="1" dirty="0" smtClean="0">
                <a:solidFill>
                  <a:srgbClr val="FF0000"/>
                </a:solidFill>
              </a:rPr>
              <a:t>Train “what to look for” in detecting human trafficking:</a:t>
            </a:r>
          </a:p>
          <a:p>
            <a:r>
              <a:rPr lang="en-US" sz="3200" b="1" dirty="0" smtClean="0"/>
              <a:t>Police</a:t>
            </a:r>
            <a:br>
              <a:rPr lang="en-US" sz="3200" b="1" dirty="0" smtClean="0"/>
            </a:br>
            <a:r>
              <a:rPr lang="en-US" sz="3200" b="1" dirty="0" smtClean="0"/>
              <a:t>Firemen</a:t>
            </a:r>
          </a:p>
          <a:p>
            <a:r>
              <a:rPr lang="en-US" sz="3200" b="1" dirty="0" smtClean="0"/>
              <a:t>Housing Inspectors</a:t>
            </a:r>
          </a:p>
          <a:p>
            <a:r>
              <a:rPr lang="en-US" sz="3200" b="1" dirty="0" smtClean="0"/>
              <a:t>Health Inspectors</a:t>
            </a:r>
          </a:p>
          <a:p>
            <a:r>
              <a:rPr lang="en-US" sz="3200" b="1" dirty="0" smtClean="0"/>
              <a:t>Zoning Inspectors</a:t>
            </a:r>
          </a:p>
          <a:p>
            <a:r>
              <a:rPr lang="en-US" sz="3200" b="1" dirty="0" smtClean="0"/>
              <a:t>Plumbers</a:t>
            </a:r>
          </a:p>
          <a:p>
            <a:r>
              <a:rPr lang="en-US" sz="3200" b="1" dirty="0" smtClean="0"/>
              <a:t>Electricians</a:t>
            </a:r>
          </a:p>
          <a:p>
            <a:r>
              <a:rPr lang="en-US" sz="2800" b="1" dirty="0" smtClean="0">
                <a:solidFill>
                  <a:srgbClr val="FF0000"/>
                </a:solidFill>
              </a:rPr>
              <a:t>Train students about human trafficking:</a:t>
            </a:r>
          </a:p>
          <a:p>
            <a:r>
              <a:rPr lang="en-US" sz="3200" b="1" dirty="0" smtClean="0"/>
              <a:t>Elementary schools</a:t>
            </a:r>
            <a:br>
              <a:rPr lang="en-US" sz="3200" b="1" dirty="0" smtClean="0"/>
            </a:br>
            <a:r>
              <a:rPr lang="en-US" sz="3200" b="1" dirty="0" smtClean="0"/>
              <a:t>Junior High Schools</a:t>
            </a:r>
          </a:p>
          <a:p>
            <a:r>
              <a:rPr lang="en-US" sz="3200" b="1" dirty="0" smtClean="0"/>
              <a:t>High Schools</a:t>
            </a:r>
          </a:p>
          <a:p>
            <a:r>
              <a:rPr lang="en-US" sz="3200" b="1" dirty="0" smtClean="0"/>
              <a:t>Colleges</a:t>
            </a:r>
            <a:endParaRPr lang="en-US" sz="3200" b="1" dirty="0"/>
          </a:p>
        </p:txBody>
      </p:sp>
    </p:spTree>
    <p:extLst>
      <p:ext uri="{BB962C8B-B14F-4D97-AF65-F5344CB8AC3E}">
        <p14:creationId xmlns:p14="http://schemas.microsoft.com/office/powerpoint/2010/main" xmlns="" val="3459993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usaMAP"/>
          <p:cNvPicPr>
            <a:picLocks noChangeAspect="1" noChangeArrowheads="1"/>
          </p:cNvPicPr>
          <p:nvPr/>
        </p:nvPicPr>
        <p:blipFill>
          <a:blip r:embed="rId3" cstate="screen">
            <a:lum bright="70000" contrast="-70000"/>
          </a:blip>
          <a:srcRect/>
          <a:stretch>
            <a:fillRect/>
          </a:stretch>
        </p:blipFill>
        <p:spPr bwMode="auto">
          <a:xfrm>
            <a:off x="0" y="381000"/>
            <a:ext cx="9144000" cy="5791200"/>
          </a:xfrm>
          <a:prstGeom prst="rect">
            <a:avLst/>
          </a:prstGeom>
          <a:noFill/>
          <a:ln w="9525">
            <a:noFill/>
            <a:miter lim="800000"/>
            <a:headEnd/>
            <a:tailEnd/>
          </a:ln>
        </p:spPr>
      </p:pic>
      <p:sp>
        <p:nvSpPr>
          <p:cNvPr id="39939" name="Title 1"/>
          <p:cNvSpPr>
            <a:spLocks noGrp="1"/>
          </p:cNvSpPr>
          <p:nvPr>
            <p:ph type="ctrTitle" idx="4294967295"/>
          </p:nvPr>
        </p:nvSpPr>
        <p:spPr>
          <a:xfrm>
            <a:off x="228600" y="228600"/>
            <a:ext cx="8686800" cy="1600200"/>
          </a:xfrm>
        </p:spPr>
        <p:txBody>
          <a:bodyPr/>
          <a:lstStyle/>
          <a:p>
            <a:pPr eaLnBrk="1" hangingPunct="1"/>
            <a:r>
              <a:rPr lang="en-US" sz="4000" b="1" smtClean="0"/>
              <a:t>State Laws Against                      Human Trafficking</a:t>
            </a:r>
          </a:p>
        </p:txBody>
      </p:sp>
      <p:sp>
        <p:nvSpPr>
          <p:cNvPr id="43012" name="Subtitle 2"/>
          <p:cNvSpPr>
            <a:spLocks noGrp="1"/>
          </p:cNvSpPr>
          <p:nvPr>
            <p:ph type="subTitle" idx="4294967295"/>
          </p:nvPr>
        </p:nvSpPr>
        <p:spPr>
          <a:xfrm>
            <a:off x="533400" y="2133600"/>
            <a:ext cx="8229600" cy="4267200"/>
          </a:xfrm>
        </p:spPr>
        <p:txBody>
          <a:bodyPr>
            <a:normAutofit lnSpcReduction="10000"/>
          </a:bodyPr>
          <a:lstStyle/>
          <a:p>
            <a:pPr marL="0" indent="0" eaLnBrk="1" hangingPunct="1">
              <a:spcBef>
                <a:spcPts val="0"/>
              </a:spcBef>
              <a:buFont typeface="Arial" pitchFamily="34" charset="0"/>
              <a:buChar char="•"/>
              <a:defRPr/>
            </a:pPr>
            <a:r>
              <a:rPr lang="en-US" i="1" dirty="0" smtClean="0"/>
              <a:t>  </a:t>
            </a:r>
            <a:r>
              <a:rPr lang="en-US" sz="2800" i="1" dirty="0" smtClean="0"/>
              <a:t>Criminal Provisions    45 States  </a:t>
            </a:r>
          </a:p>
          <a:p>
            <a:pPr eaLnBrk="1" hangingPunct="1">
              <a:spcBef>
                <a:spcPts val="0"/>
              </a:spcBef>
              <a:defRPr/>
            </a:pPr>
            <a:endParaRPr lang="en-US" sz="2800" i="1" dirty="0" smtClean="0"/>
          </a:p>
          <a:p>
            <a:pPr eaLnBrk="1" hangingPunct="1">
              <a:spcBef>
                <a:spcPts val="0"/>
              </a:spcBef>
              <a:defRPr/>
            </a:pPr>
            <a:r>
              <a:rPr lang="en-US" sz="2800" i="1" dirty="0" smtClean="0"/>
              <a:t>Victim Protection   22 States</a:t>
            </a:r>
          </a:p>
          <a:p>
            <a:pPr eaLnBrk="1" hangingPunct="1">
              <a:spcBef>
                <a:spcPts val="0"/>
              </a:spcBef>
              <a:defRPr/>
            </a:pPr>
            <a:endParaRPr lang="en-US" sz="2800" i="1" dirty="0" smtClean="0"/>
          </a:p>
          <a:p>
            <a:pPr eaLnBrk="1" hangingPunct="1">
              <a:spcBef>
                <a:spcPts val="0"/>
              </a:spcBef>
              <a:defRPr/>
            </a:pPr>
            <a:r>
              <a:rPr lang="en-US" sz="2800" i="1" dirty="0" smtClean="0"/>
              <a:t>Law Enforcement Training   12 States</a:t>
            </a:r>
          </a:p>
          <a:p>
            <a:pPr eaLnBrk="1" hangingPunct="1">
              <a:spcBef>
                <a:spcPts val="0"/>
              </a:spcBef>
              <a:defRPr/>
            </a:pPr>
            <a:endParaRPr lang="en-US" sz="2800" i="1" dirty="0" smtClean="0"/>
          </a:p>
          <a:p>
            <a:pPr eaLnBrk="1" hangingPunct="1">
              <a:spcBef>
                <a:spcPts val="0"/>
              </a:spcBef>
              <a:defRPr/>
            </a:pPr>
            <a:r>
              <a:rPr lang="en-US" sz="2800" i="1" dirty="0" smtClean="0"/>
              <a:t>Statewide Task Force on Trafficking  13 States</a:t>
            </a:r>
          </a:p>
          <a:p>
            <a:pPr eaLnBrk="1" hangingPunct="1">
              <a:spcBef>
                <a:spcPts val="0"/>
              </a:spcBef>
              <a:buFontTx/>
              <a:buNone/>
              <a:defRPr/>
            </a:pPr>
            <a:endParaRPr lang="en-US" sz="2800" i="1" dirty="0" smtClean="0"/>
          </a:p>
          <a:p>
            <a:pPr eaLnBrk="1" hangingPunct="1">
              <a:spcBef>
                <a:spcPts val="0"/>
              </a:spcBef>
              <a:defRPr/>
            </a:pPr>
            <a:r>
              <a:rPr lang="en-US" sz="2800" i="1" dirty="0" smtClean="0"/>
              <a:t>Trafficking Research Commission   14 States</a:t>
            </a:r>
          </a:p>
          <a:p>
            <a:pPr marL="0" indent="0" algn="ctr" eaLnBrk="1" hangingPunct="1">
              <a:lnSpc>
                <a:spcPct val="90000"/>
              </a:lnSpc>
              <a:buFontTx/>
              <a:buNone/>
              <a:defRPr/>
            </a:pPr>
            <a:endParaRPr lang="en-US" sz="700" dirty="0" smtClean="0"/>
          </a:p>
          <a:p>
            <a:pPr marL="0" indent="0" algn="ctr" eaLnBrk="1" hangingPunct="1">
              <a:lnSpc>
                <a:spcPct val="90000"/>
              </a:lnSpc>
              <a:buFontTx/>
              <a:buNone/>
              <a:defRPr/>
            </a:pPr>
            <a:endParaRPr lang="en-US" sz="700" dirty="0" smtClean="0"/>
          </a:p>
          <a:p>
            <a:pPr marL="0" indent="0" algn="ctr" eaLnBrk="1" hangingPunct="1">
              <a:lnSpc>
                <a:spcPct val="90000"/>
              </a:lnSpc>
              <a:buFontTx/>
              <a:buNone/>
              <a:defRPr/>
            </a:pPr>
            <a:r>
              <a:rPr lang="en-US" sz="1100" dirty="0" smtClean="0"/>
              <a:t>U.S. Policy Alert on Human Trafficking, Summary of U.S. Political Activity – August 2010           Polaris Project</a:t>
            </a: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72" y="43413"/>
            <a:ext cx="9104415" cy="6494085"/>
          </a:xfrm>
          <a:prstGeom prst="rect">
            <a:avLst/>
          </a:prstGeom>
          <a:noFill/>
        </p:spPr>
        <p:txBody>
          <a:bodyPr wrap="none" rtlCol="0">
            <a:spAutoFit/>
          </a:bodyPr>
          <a:lstStyle/>
          <a:p>
            <a:r>
              <a:rPr lang="en-US" sz="3200" b="1" dirty="0" smtClean="0">
                <a:solidFill>
                  <a:srgbClr val="FF0000"/>
                </a:solidFill>
              </a:rPr>
              <a:t>Summary of Barriers to Effective Law Enforcement</a:t>
            </a:r>
          </a:p>
          <a:p>
            <a:endParaRPr lang="en-US" sz="3200" b="1" dirty="0">
              <a:solidFill>
                <a:srgbClr val="FF0000"/>
              </a:solidFill>
            </a:endParaRPr>
          </a:p>
          <a:p>
            <a:pPr marL="514350" indent="-514350">
              <a:buFont typeface="+mj-lt"/>
              <a:buAutoNum type="arabicPeriod"/>
            </a:pPr>
            <a:r>
              <a:rPr lang="en-US" sz="3200" b="1" dirty="0" smtClean="0">
                <a:solidFill>
                  <a:srgbClr val="FF0000"/>
                </a:solidFill>
              </a:rPr>
              <a:t>Need better and more frequent training for law </a:t>
            </a:r>
            <a:br>
              <a:rPr lang="en-US" sz="3200" b="1" dirty="0" smtClean="0">
                <a:solidFill>
                  <a:srgbClr val="FF0000"/>
                </a:solidFill>
              </a:rPr>
            </a:br>
            <a:r>
              <a:rPr lang="en-US" sz="3200" b="1" dirty="0" smtClean="0">
                <a:solidFill>
                  <a:srgbClr val="FF0000"/>
                </a:solidFill>
              </a:rPr>
              <a:t>enforcement officers</a:t>
            </a:r>
          </a:p>
          <a:p>
            <a:pPr marL="514350" indent="-514350">
              <a:buFont typeface="+mj-lt"/>
              <a:buAutoNum type="arabicPeriod"/>
            </a:pPr>
            <a:r>
              <a:rPr lang="en-US" sz="3200" b="1" dirty="0" smtClean="0">
                <a:solidFill>
                  <a:srgbClr val="FF0000"/>
                </a:solidFill>
              </a:rPr>
              <a:t>Need education and awareness of human </a:t>
            </a:r>
            <a:br>
              <a:rPr lang="en-US" sz="3200" b="1" dirty="0" smtClean="0">
                <a:solidFill>
                  <a:srgbClr val="FF0000"/>
                </a:solidFill>
              </a:rPr>
            </a:br>
            <a:r>
              <a:rPr lang="en-US" sz="3200" b="1" dirty="0" smtClean="0">
                <a:solidFill>
                  <a:srgbClr val="FF0000"/>
                </a:solidFill>
              </a:rPr>
              <a:t>trafficking for our children and adults</a:t>
            </a:r>
          </a:p>
          <a:p>
            <a:pPr marL="514350" indent="-514350">
              <a:buAutoNum type="arabicPeriod" startAt="3"/>
            </a:pPr>
            <a:r>
              <a:rPr lang="en-US" sz="3200" b="1" dirty="0" smtClean="0">
                <a:solidFill>
                  <a:srgbClr val="FF0000"/>
                </a:solidFill>
              </a:rPr>
              <a:t>Lack of service organizations trained to help </a:t>
            </a:r>
            <a:br>
              <a:rPr lang="en-US" sz="3200" b="1" dirty="0" smtClean="0">
                <a:solidFill>
                  <a:srgbClr val="FF0000"/>
                </a:solidFill>
              </a:rPr>
            </a:br>
            <a:r>
              <a:rPr lang="en-US" sz="3200" b="1" dirty="0" smtClean="0">
                <a:solidFill>
                  <a:srgbClr val="FF0000"/>
                </a:solidFill>
              </a:rPr>
              <a:t>human trafficking victims</a:t>
            </a:r>
          </a:p>
          <a:p>
            <a:pPr marL="514350" indent="-514350">
              <a:buAutoNum type="arabicPeriod" startAt="3"/>
            </a:pPr>
            <a:r>
              <a:rPr lang="en-US" sz="3200" b="1" dirty="0" smtClean="0">
                <a:solidFill>
                  <a:srgbClr val="FF0000"/>
                </a:solidFill>
              </a:rPr>
              <a:t>Weak laws or lack of laws covering human</a:t>
            </a:r>
            <a:br>
              <a:rPr lang="en-US" sz="3200" b="1" dirty="0" smtClean="0">
                <a:solidFill>
                  <a:srgbClr val="FF0000"/>
                </a:solidFill>
              </a:rPr>
            </a:br>
            <a:r>
              <a:rPr lang="en-US" sz="3200" b="1" dirty="0" smtClean="0">
                <a:solidFill>
                  <a:srgbClr val="FF0000"/>
                </a:solidFill>
              </a:rPr>
              <a:t>trafficking</a:t>
            </a:r>
          </a:p>
          <a:p>
            <a:pPr marL="514350" indent="-514350">
              <a:buAutoNum type="arabicPeriod" startAt="3"/>
            </a:pPr>
            <a:r>
              <a:rPr lang="en-US" sz="3200" b="1" dirty="0" smtClean="0">
                <a:solidFill>
                  <a:srgbClr val="FF0000"/>
                </a:solidFill>
              </a:rPr>
              <a:t>Better coordination of law enforcement agencies </a:t>
            </a:r>
            <a:br>
              <a:rPr lang="en-US" sz="3200" b="1" dirty="0" smtClean="0">
                <a:solidFill>
                  <a:srgbClr val="FF0000"/>
                </a:solidFill>
              </a:rPr>
            </a:br>
            <a:r>
              <a:rPr lang="en-US" sz="3200" b="1" dirty="0" smtClean="0">
                <a:solidFill>
                  <a:srgbClr val="FF0000"/>
                </a:solidFill>
              </a:rPr>
              <a:t>working together against human trafficking</a:t>
            </a:r>
          </a:p>
          <a:p>
            <a:pPr marL="514350" indent="-514350">
              <a:buAutoNum type="arabicPeriod" startAt="3"/>
            </a:pPr>
            <a:r>
              <a:rPr lang="en-US" sz="3200" b="1" dirty="0" smtClean="0">
                <a:solidFill>
                  <a:srgbClr val="FF0000"/>
                </a:solidFill>
              </a:rPr>
              <a:t>Diplomatic Immunity</a:t>
            </a:r>
          </a:p>
        </p:txBody>
      </p:sp>
    </p:spTree>
    <p:extLst>
      <p:ext uri="{BB962C8B-B14F-4D97-AF65-F5344CB8AC3E}">
        <p14:creationId xmlns:p14="http://schemas.microsoft.com/office/powerpoint/2010/main" xmlns="" val="20881343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494085"/>
          </a:xfrm>
          <a:prstGeom prst="rect">
            <a:avLst/>
          </a:prstGeom>
          <a:noFill/>
        </p:spPr>
        <p:txBody>
          <a:bodyPr wrap="square" rtlCol="0">
            <a:spAutoFit/>
          </a:bodyPr>
          <a:lstStyle/>
          <a:p>
            <a:r>
              <a:rPr lang="en-US" sz="3200" b="1" dirty="0" smtClean="0">
                <a:solidFill>
                  <a:srgbClr val="FF0000"/>
                </a:solidFill>
              </a:rPr>
              <a:t>7. Lack of respect for women in our society, movies, music, and culture</a:t>
            </a:r>
          </a:p>
          <a:p>
            <a:r>
              <a:rPr lang="en-US" sz="3200" b="1" dirty="0" smtClean="0">
                <a:solidFill>
                  <a:srgbClr val="FF0000"/>
                </a:solidFill>
              </a:rPr>
              <a:t>8. Need severe penalties for human trafficking child sex customers</a:t>
            </a:r>
          </a:p>
          <a:p>
            <a:r>
              <a:rPr lang="en-US" sz="3200" b="1" dirty="0" smtClean="0">
                <a:solidFill>
                  <a:srgbClr val="FF0000"/>
                </a:solidFill>
              </a:rPr>
              <a:t>9. No schools required by the courts for arrested John’s</a:t>
            </a:r>
          </a:p>
          <a:p>
            <a:r>
              <a:rPr lang="en-US" sz="3200" b="1" dirty="0" smtClean="0">
                <a:solidFill>
                  <a:srgbClr val="FF0000"/>
                </a:solidFill>
              </a:rPr>
              <a:t>10. Human trafficking victims are afraid for the safety of themselves and their families; therefore, they frequently will not cooperate with authorities.</a:t>
            </a:r>
          </a:p>
          <a:p>
            <a:r>
              <a:rPr lang="en-US" sz="3200" b="1" dirty="0" smtClean="0">
                <a:solidFill>
                  <a:srgbClr val="FF0000"/>
                </a:solidFill>
              </a:rPr>
              <a:t>11. Slow court judicial process where trails of traffickers often occur a year or longer after arrest. Victims / witnesses often can not be cared for that long.</a:t>
            </a:r>
            <a:endParaRPr lang="en-US" sz="3200" b="1" dirty="0">
              <a:solidFill>
                <a:srgbClr val="FF0000"/>
              </a:solidFill>
            </a:endParaRPr>
          </a:p>
        </p:txBody>
      </p:sp>
    </p:spTree>
    <p:extLst>
      <p:ext uri="{BB962C8B-B14F-4D97-AF65-F5344CB8AC3E}">
        <p14:creationId xmlns:p14="http://schemas.microsoft.com/office/powerpoint/2010/main" xmlns="" val="138612458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863" y="152400"/>
            <a:ext cx="8534400" cy="5693866"/>
          </a:xfrm>
          <a:prstGeom prst="rect">
            <a:avLst/>
          </a:prstGeom>
          <a:noFill/>
        </p:spPr>
        <p:txBody>
          <a:bodyPr wrap="square" rtlCol="0">
            <a:spAutoFit/>
          </a:bodyPr>
          <a:lstStyle/>
          <a:p>
            <a:r>
              <a:rPr lang="en-US" sz="2800" b="1" dirty="0" smtClean="0">
                <a:solidFill>
                  <a:srgbClr val="FF0000"/>
                </a:solidFill>
                <a:latin typeface="ff7"/>
              </a:rPr>
              <a:t>12. Lack of laws to </a:t>
            </a:r>
            <a:r>
              <a:rPr lang="en-US" sz="2800" b="1" dirty="0">
                <a:solidFill>
                  <a:srgbClr val="FF0000"/>
                </a:solidFill>
                <a:latin typeface="ff7"/>
              </a:rPr>
              <a:t>punish those who confiscate identification documents to further human </a:t>
            </a:r>
            <a:r>
              <a:rPr lang="en-US" sz="2800" b="1" dirty="0" smtClean="0">
                <a:solidFill>
                  <a:srgbClr val="FF0000"/>
                </a:solidFill>
                <a:latin typeface="ff7"/>
              </a:rPr>
              <a:t>trafficking</a:t>
            </a:r>
          </a:p>
          <a:p>
            <a:r>
              <a:rPr lang="en-US" sz="2800" b="1" dirty="0" smtClean="0">
                <a:solidFill>
                  <a:srgbClr val="FF0000"/>
                </a:solidFill>
                <a:latin typeface="ff7"/>
              </a:rPr>
              <a:t>13. Lack </a:t>
            </a:r>
            <a:r>
              <a:rPr lang="en-US" sz="2800" b="1" dirty="0">
                <a:solidFill>
                  <a:srgbClr val="FF0000"/>
                </a:solidFill>
                <a:latin typeface="ff7"/>
              </a:rPr>
              <a:t>of trauma trained therapists and attorneys available to assist victims</a:t>
            </a:r>
            <a:r>
              <a:rPr lang="en-US" sz="2800" b="1" dirty="0" smtClean="0">
                <a:solidFill>
                  <a:srgbClr val="FF0000"/>
                </a:solidFill>
                <a:latin typeface="ff7"/>
              </a:rPr>
              <a:t>.</a:t>
            </a:r>
          </a:p>
          <a:p>
            <a:r>
              <a:rPr lang="en-US" sz="2800" b="1" dirty="0" smtClean="0">
                <a:solidFill>
                  <a:srgbClr val="FF0000"/>
                </a:solidFill>
                <a:latin typeface="ff7"/>
              </a:rPr>
              <a:t>14. Poor awareness </a:t>
            </a:r>
            <a:r>
              <a:rPr lang="en-US" sz="2800" b="1" dirty="0">
                <a:solidFill>
                  <a:srgbClr val="FF0000"/>
                </a:solidFill>
                <a:latin typeface="ff7"/>
              </a:rPr>
              <a:t>among the general public and key </a:t>
            </a:r>
            <a:r>
              <a:rPr lang="en-US" sz="2800" b="1" dirty="0" smtClean="0">
                <a:solidFill>
                  <a:srgbClr val="FF0000"/>
                </a:solidFill>
                <a:latin typeface="ff7"/>
              </a:rPr>
              <a:t>professionals regarding human trafficking</a:t>
            </a:r>
          </a:p>
          <a:p>
            <a:r>
              <a:rPr lang="en-US" sz="2800" b="1" dirty="0" smtClean="0">
                <a:solidFill>
                  <a:srgbClr val="FF0000"/>
                </a:solidFill>
                <a:latin typeface="ff7"/>
              </a:rPr>
              <a:t>15. Lack of awareness of professionals who might come in contact with human trafficking: firemen, health inspectors, zoning inspectors, plumbing and electrical inspectors, Post Office delivery employees</a:t>
            </a:r>
            <a:r>
              <a:rPr lang="en-US" sz="2800" b="1" smtClean="0">
                <a:solidFill>
                  <a:srgbClr val="FF0000"/>
                </a:solidFill>
                <a:latin typeface="ff7"/>
              </a:rPr>
              <a:t>, contractors</a:t>
            </a:r>
            <a:endParaRPr lang="en-US" sz="2800" b="1" dirty="0">
              <a:solidFill>
                <a:srgbClr val="FF0000"/>
              </a:solidFill>
            </a:endParaRPr>
          </a:p>
        </p:txBody>
      </p:sp>
    </p:spTree>
    <p:extLst>
      <p:ext uri="{BB962C8B-B14F-4D97-AF65-F5344CB8AC3E}">
        <p14:creationId xmlns:p14="http://schemas.microsoft.com/office/powerpoint/2010/main" xmlns="" val="424627828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228600"/>
            <a:ext cx="8763000" cy="6278642"/>
          </a:xfrm>
          <a:prstGeom prst="rect">
            <a:avLst/>
          </a:prstGeom>
          <a:noFill/>
        </p:spPr>
        <p:txBody>
          <a:bodyPr wrap="square" rtlCol="0">
            <a:spAutoFit/>
          </a:bodyPr>
          <a:lstStyle/>
          <a:p>
            <a:r>
              <a:rPr lang="en-US" sz="3200" b="1" dirty="0" smtClean="0"/>
              <a:t>Human trafficking is a problem of poor economics.</a:t>
            </a:r>
          </a:p>
          <a:p>
            <a:endParaRPr lang="en-US" sz="3200" b="1" dirty="0" smtClean="0"/>
          </a:p>
          <a:p>
            <a:r>
              <a:rPr lang="en-US" sz="3200" b="1" dirty="0" smtClean="0"/>
              <a:t>Dry up the customer, eliminate the demand for the </a:t>
            </a:r>
            <a:br>
              <a:rPr lang="en-US" sz="3200" b="1" dirty="0" smtClean="0"/>
            </a:br>
            <a:r>
              <a:rPr lang="en-US" sz="3200" b="1" dirty="0" smtClean="0"/>
              <a:t>sex trade, and the sex traffickers will be out of </a:t>
            </a:r>
            <a:br>
              <a:rPr lang="en-US" sz="3200" b="1" dirty="0" smtClean="0"/>
            </a:br>
            <a:r>
              <a:rPr lang="en-US" sz="3200" b="1" dirty="0" smtClean="0"/>
              <a:t>business.</a:t>
            </a:r>
          </a:p>
          <a:p>
            <a:endParaRPr lang="en-US" sz="3200" b="1" dirty="0" smtClean="0"/>
          </a:p>
          <a:p>
            <a:r>
              <a:rPr lang="en-US" sz="3200" b="1" dirty="0"/>
              <a:t>The customers must suffer harsh penalties. </a:t>
            </a:r>
          </a:p>
          <a:p>
            <a:endParaRPr lang="en-US" sz="3200" b="1" dirty="0" smtClean="0"/>
          </a:p>
          <a:p>
            <a:r>
              <a:rPr lang="en-US" sz="3200" b="1" dirty="0" smtClean="0"/>
              <a:t>Who are the child sex customers?  Who can afford </a:t>
            </a:r>
            <a:br>
              <a:rPr lang="en-US" sz="3200" b="1" dirty="0" smtClean="0"/>
            </a:br>
            <a:r>
              <a:rPr lang="en-US" sz="3200" b="1" dirty="0" smtClean="0"/>
              <a:t>$400 per hour to have  sex with a child? I think we </a:t>
            </a:r>
            <a:br>
              <a:rPr lang="en-US" sz="3200" b="1" dirty="0" smtClean="0"/>
            </a:br>
            <a:r>
              <a:rPr lang="en-US" sz="3200" b="1" dirty="0" smtClean="0"/>
              <a:t>will be shocked if we find out.</a:t>
            </a:r>
          </a:p>
          <a:p>
            <a:endParaRPr lang="en-US" sz="3200" b="1" dirty="0" smtClean="0"/>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149</a:t>
            </a:fld>
            <a:endParaRPr lang="en-US"/>
          </a:p>
        </p:txBody>
      </p:sp>
      <p:sp>
        <p:nvSpPr>
          <p:cNvPr id="3" name="Rectangle 2"/>
          <p:cNvSpPr/>
          <p:nvPr/>
        </p:nvSpPr>
        <p:spPr>
          <a:xfrm>
            <a:off x="381000" y="152401"/>
            <a:ext cx="8229600" cy="6832640"/>
          </a:xfrm>
          <a:prstGeom prst="rect">
            <a:avLst/>
          </a:prstGeom>
        </p:spPr>
        <p:txBody>
          <a:bodyPr wrap="square">
            <a:spAutoFit/>
          </a:bodyPr>
          <a:lstStyle/>
          <a:p>
            <a:r>
              <a:rPr lang="en-US" sz="3600" b="1" dirty="0" smtClean="0"/>
              <a:t>“…1000 American children who were forced into commercial sex </a:t>
            </a:r>
            <a:r>
              <a:rPr lang="en-US" sz="3600" b="1" i="1" dirty="0" smtClean="0"/>
              <a:t>in Ohio </a:t>
            </a:r>
            <a:r>
              <a:rPr lang="en-US" sz="3600" b="1" dirty="0" smtClean="0"/>
              <a:t>over the course of a single year.” </a:t>
            </a:r>
            <a:r>
              <a:rPr lang="en-US" sz="3600" b="1" dirty="0" smtClean="0">
                <a:solidFill>
                  <a:srgbClr val="FF0000"/>
                </a:solidFill>
              </a:rPr>
              <a:t>“…enough men in Ohio were willing to pay to rape a child to make trafficking …kids profitable and worth the risk. </a:t>
            </a:r>
            <a:r>
              <a:rPr lang="en-US" sz="3600" b="1" dirty="0" smtClean="0"/>
              <a:t>If each of those children had sex with 5 men per night, 6 nights a week, that’s over 150,000 sex acts per year. </a:t>
            </a:r>
            <a:r>
              <a:rPr lang="en-US" sz="3600" b="1" dirty="0" smtClean="0">
                <a:solidFill>
                  <a:srgbClr val="FF0000"/>
                </a:solidFill>
              </a:rPr>
              <a:t>Potentially, that's 150,000 men who are buying sex with trafficked children in Ohio.” </a:t>
            </a:r>
            <a:endParaRPr lang="en-US" sz="3200" b="1" dirty="0" smtClean="0">
              <a:solidFill>
                <a:srgbClr val="FF0000"/>
              </a:solidFill>
            </a:endParaRPr>
          </a:p>
          <a:p>
            <a:r>
              <a:rPr lang="en-US" sz="1000" dirty="0" smtClean="0"/>
              <a:t>                                                                                                                                                   Amanda </a:t>
            </a:r>
            <a:r>
              <a:rPr lang="en-US" sz="1000" dirty="0" err="1" smtClean="0"/>
              <a:t>Kloer</a:t>
            </a:r>
            <a:r>
              <a:rPr lang="en-US" sz="1000" dirty="0" smtClean="0"/>
              <a:t> Change.org Editor  - abolitionist.</a:t>
            </a:r>
            <a:endParaRPr lang="en-US" sz="7200" dirty="0" smtClean="0"/>
          </a:p>
          <a:p>
            <a:endParaRPr lang="en-US" sz="3200" dirty="0"/>
          </a:p>
        </p:txBody>
      </p:sp>
    </p:spTree>
    <p:extLst>
      <p:ext uri="{BB962C8B-B14F-4D97-AF65-F5344CB8AC3E}">
        <p14:creationId xmlns:p14="http://schemas.microsoft.com/office/powerpoint/2010/main" xmlns="" val="21930591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othamist.com/attachments/jen/2007_10_homeless.jpg"/>
          <p:cNvPicPr>
            <a:picLocks noChangeAspect="1" noChangeArrowheads="1"/>
          </p:cNvPicPr>
          <p:nvPr/>
        </p:nvPicPr>
        <p:blipFill>
          <a:blip r:embed="rId2" cstate="screen"/>
          <a:srcRect/>
          <a:stretch>
            <a:fillRect/>
          </a:stretch>
        </p:blipFill>
        <p:spPr bwMode="auto">
          <a:xfrm>
            <a:off x="228600" y="278805"/>
            <a:ext cx="8684293" cy="4978995"/>
          </a:xfrm>
          <a:prstGeom prst="rect">
            <a:avLst/>
          </a:prstGeom>
          <a:noFill/>
        </p:spPr>
      </p:pic>
    </p:spTree>
    <p:extLst>
      <p:ext uri="{BB962C8B-B14F-4D97-AF65-F5344CB8AC3E}">
        <p14:creationId xmlns:p14="http://schemas.microsoft.com/office/powerpoint/2010/main" xmlns="" val="338901914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632311"/>
          </a:xfrm>
          <a:prstGeom prst="rect">
            <a:avLst/>
          </a:prstGeom>
          <a:noFill/>
        </p:spPr>
        <p:txBody>
          <a:bodyPr wrap="square" rtlCol="0">
            <a:spAutoFit/>
          </a:bodyPr>
          <a:lstStyle/>
          <a:p>
            <a:pPr algn="ctr"/>
            <a:r>
              <a:rPr lang="en-US" sz="4000" b="1" dirty="0" smtClean="0">
                <a:solidFill>
                  <a:srgbClr val="FF0000"/>
                </a:solidFill>
              </a:rPr>
              <a:t>Who can afford to pay $400 an </a:t>
            </a:r>
            <a:br>
              <a:rPr lang="en-US" sz="4000" b="1" dirty="0" smtClean="0">
                <a:solidFill>
                  <a:srgbClr val="FF0000"/>
                </a:solidFill>
              </a:rPr>
            </a:br>
            <a:r>
              <a:rPr lang="en-US" sz="4000" b="1" dirty="0" smtClean="0">
                <a:solidFill>
                  <a:srgbClr val="FF0000"/>
                </a:solidFill>
              </a:rPr>
              <a:t>hour to rape a 10-year old girl?</a:t>
            </a:r>
          </a:p>
          <a:p>
            <a:pPr algn="ctr"/>
            <a:endParaRPr lang="en-US" sz="4000" b="1" dirty="0">
              <a:solidFill>
                <a:srgbClr val="FF0000"/>
              </a:solidFill>
            </a:endParaRPr>
          </a:p>
          <a:p>
            <a:pPr marL="571500" indent="-571500">
              <a:buFont typeface="Arial" pitchFamily="34" charset="0"/>
              <a:buChar char="•"/>
            </a:pPr>
            <a:r>
              <a:rPr lang="en-US" sz="4000" b="1" dirty="0" smtClean="0">
                <a:solidFill>
                  <a:srgbClr val="0070C0"/>
                </a:solidFill>
              </a:rPr>
              <a:t>The homeless cannot afford this</a:t>
            </a:r>
          </a:p>
          <a:p>
            <a:pPr marL="571500" indent="-571500">
              <a:buFont typeface="Arial" pitchFamily="34" charset="0"/>
              <a:buChar char="•"/>
            </a:pPr>
            <a:r>
              <a:rPr lang="en-US" sz="4000" b="1" dirty="0" smtClean="0">
                <a:solidFill>
                  <a:srgbClr val="0070C0"/>
                </a:solidFill>
              </a:rPr>
              <a:t>The poor cannot afford this</a:t>
            </a:r>
          </a:p>
          <a:p>
            <a:pPr marL="571500" indent="-571500">
              <a:buFont typeface="Arial" pitchFamily="34" charset="0"/>
              <a:buChar char="•"/>
            </a:pPr>
            <a:r>
              <a:rPr lang="en-US" sz="4000" b="1" dirty="0" smtClean="0">
                <a:solidFill>
                  <a:srgbClr val="0070C0"/>
                </a:solidFill>
              </a:rPr>
              <a:t>College students cannot even afford their books</a:t>
            </a:r>
          </a:p>
          <a:p>
            <a:pPr marL="571500" indent="-571500">
              <a:buFont typeface="Arial" pitchFamily="34" charset="0"/>
              <a:buChar char="•"/>
            </a:pPr>
            <a:r>
              <a:rPr lang="en-US" sz="4000" b="1" dirty="0" smtClean="0">
                <a:solidFill>
                  <a:srgbClr val="0070C0"/>
                </a:solidFill>
              </a:rPr>
              <a:t>Females usually do not purchase such services</a:t>
            </a:r>
            <a:endParaRPr lang="en-US" sz="3600" b="1" dirty="0">
              <a:solidFill>
                <a:srgbClr val="0070C0"/>
              </a:solidFill>
            </a:endParaRPr>
          </a:p>
        </p:txBody>
      </p:sp>
    </p:spTree>
    <p:extLst>
      <p:ext uri="{BB962C8B-B14F-4D97-AF65-F5344CB8AC3E}">
        <p14:creationId xmlns:p14="http://schemas.microsoft.com/office/powerpoint/2010/main" xmlns="" val="194676871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307" y="152400"/>
            <a:ext cx="8686800" cy="4339650"/>
          </a:xfrm>
          <a:prstGeom prst="rect">
            <a:avLst/>
          </a:prstGeom>
          <a:noFill/>
        </p:spPr>
        <p:txBody>
          <a:bodyPr wrap="square" rtlCol="0">
            <a:spAutoFit/>
          </a:bodyPr>
          <a:lstStyle/>
          <a:p>
            <a:pPr marL="285750" indent="-285750">
              <a:buFont typeface="Arial" pitchFamily="34" charset="0"/>
              <a:buChar char="•"/>
            </a:pPr>
            <a:r>
              <a:rPr lang="en-US" sz="4000" b="1" dirty="0" smtClean="0">
                <a:solidFill>
                  <a:srgbClr val="0070C0"/>
                </a:solidFill>
              </a:rPr>
              <a:t>  Children do not purchase these</a:t>
            </a:r>
          </a:p>
          <a:p>
            <a:r>
              <a:rPr lang="en-US" sz="4000" b="1" dirty="0">
                <a:solidFill>
                  <a:srgbClr val="0070C0"/>
                </a:solidFill>
              </a:rPr>
              <a:t> </a:t>
            </a:r>
            <a:r>
              <a:rPr lang="en-US" sz="4000" b="1" dirty="0" smtClean="0">
                <a:solidFill>
                  <a:srgbClr val="0070C0"/>
                </a:solidFill>
              </a:rPr>
              <a:t>    services</a:t>
            </a:r>
          </a:p>
          <a:p>
            <a:r>
              <a:rPr lang="en-US" sz="4000" b="1" dirty="0" smtClean="0">
                <a:solidFill>
                  <a:srgbClr val="FF0000"/>
                </a:solidFill>
              </a:rPr>
              <a:t>Who is left?</a:t>
            </a:r>
          </a:p>
          <a:p>
            <a:pPr marL="571500" indent="-571500">
              <a:buFont typeface="Arial" pitchFamily="34" charset="0"/>
              <a:buChar char="•"/>
            </a:pPr>
            <a:r>
              <a:rPr lang="en-US" sz="4000" b="1" dirty="0" smtClean="0">
                <a:solidFill>
                  <a:srgbClr val="0070C0"/>
                </a:solidFill>
              </a:rPr>
              <a:t>Wealthy criminals? </a:t>
            </a:r>
            <a:r>
              <a:rPr lang="en-US" sz="4000" b="1" dirty="0">
                <a:solidFill>
                  <a:srgbClr val="0070C0"/>
                </a:solidFill>
              </a:rPr>
              <a:t>Y</a:t>
            </a:r>
            <a:r>
              <a:rPr lang="en-US" sz="4000" b="1" dirty="0" smtClean="0">
                <a:solidFill>
                  <a:srgbClr val="0070C0"/>
                </a:solidFill>
              </a:rPr>
              <a:t>es, they qualify.</a:t>
            </a:r>
          </a:p>
          <a:p>
            <a:pPr marL="571500" indent="-571500">
              <a:buFont typeface="Arial" pitchFamily="34" charset="0"/>
              <a:buChar char="•"/>
            </a:pPr>
            <a:r>
              <a:rPr lang="en-US" sz="4000" b="1" dirty="0" smtClean="0">
                <a:solidFill>
                  <a:srgbClr val="0070C0"/>
                </a:solidFill>
              </a:rPr>
              <a:t>Successful male professionals, yes, </a:t>
            </a:r>
            <a:br>
              <a:rPr lang="en-US" sz="4000" b="1" dirty="0" smtClean="0">
                <a:solidFill>
                  <a:srgbClr val="0070C0"/>
                </a:solidFill>
              </a:rPr>
            </a:br>
            <a:r>
              <a:rPr lang="en-US" sz="4000" b="1" dirty="0" smtClean="0">
                <a:solidFill>
                  <a:srgbClr val="0070C0"/>
                </a:solidFill>
              </a:rPr>
              <a:t>they definitely qualify. </a:t>
            </a:r>
            <a:endParaRPr lang="en-US" sz="3600" b="1" dirty="0" smtClean="0">
              <a:solidFill>
                <a:srgbClr val="0070C0"/>
              </a:solidFill>
            </a:endParaRPr>
          </a:p>
          <a:p>
            <a:endParaRPr lang="en-US" sz="3600" b="1" dirty="0">
              <a:solidFill>
                <a:srgbClr val="0070C0"/>
              </a:solidFill>
            </a:endParaRPr>
          </a:p>
        </p:txBody>
      </p:sp>
    </p:spTree>
    <p:extLst>
      <p:ext uri="{BB962C8B-B14F-4D97-AF65-F5344CB8AC3E}">
        <p14:creationId xmlns:p14="http://schemas.microsoft.com/office/powerpoint/2010/main" xmlns="" val="383817869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72" y="304800"/>
            <a:ext cx="8666328" cy="4401205"/>
          </a:xfrm>
          <a:prstGeom prst="rect">
            <a:avLst/>
          </a:prstGeom>
        </p:spPr>
        <p:txBody>
          <a:bodyPr wrap="square">
            <a:spAutoFit/>
          </a:bodyPr>
          <a:lstStyle/>
          <a:p>
            <a:pPr lvl="0"/>
            <a:r>
              <a:rPr lang="en-US" sz="4000" b="1" dirty="0">
                <a:solidFill>
                  <a:srgbClr val="0070C0"/>
                </a:solidFill>
              </a:rPr>
              <a:t>Does this mean </a:t>
            </a:r>
            <a:r>
              <a:rPr lang="en-US" sz="4000" b="1" dirty="0" smtClean="0">
                <a:solidFill>
                  <a:srgbClr val="0070C0"/>
                </a:solidFill>
              </a:rPr>
              <a:t>some of our </a:t>
            </a:r>
            <a:r>
              <a:rPr lang="en-US" sz="4000" b="1" dirty="0">
                <a:solidFill>
                  <a:srgbClr val="0070C0"/>
                </a:solidFill>
              </a:rPr>
              <a:t>business leaders, our doctors, our lawyers, our </a:t>
            </a:r>
            <a:r>
              <a:rPr lang="en-US" sz="4000" b="1" dirty="0" smtClean="0">
                <a:solidFill>
                  <a:srgbClr val="0070C0"/>
                </a:solidFill>
              </a:rPr>
              <a:t>politicians, our </a:t>
            </a:r>
            <a:r>
              <a:rPr lang="en-US" sz="4000" b="1" dirty="0">
                <a:solidFill>
                  <a:srgbClr val="0070C0"/>
                </a:solidFill>
              </a:rPr>
              <a:t>scientists, our </a:t>
            </a:r>
            <a:r>
              <a:rPr lang="en-US" sz="4000" b="1" dirty="0" smtClean="0">
                <a:solidFill>
                  <a:srgbClr val="0070C0"/>
                </a:solidFill>
              </a:rPr>
              <a:t>entrepreneurs, our </a:t>
            </a:r>
            <a:r>
              <a:rPr lang="en-US" sz="4000" b="1" dirty="0">
                <a:solidFill>
                  <a:srgbClr val="0070C0"/>
                </a:solidFill>
              </a:rPr>
              <a:t>athletes, our </a:t>
            </a:r>
            <a:r>
              <a:rPr lang="en-US" sz="4000" b="1" dirty="0" smtClean="0">
                <a:solidFill>
                  <a:srgbClr val="0070C0"/>
                </a:solidFill>
              </a:rPr>
              <a:t>educators, our musicians and actors  </a:t>
            </a:r>
            <a:r>
              <a:rPr lang="en-US" sz="4000" b="1" dirty="0">
                <a:solidFill>
                  <a:srgbClr val="0070C0"/>
                </a:solidFill>
              </a:rPr>
              <a:t>– </a:t>
            </a:r>
            <a:r>
              <a:rPr lang="en-US" sz="4000" b="1" dirty="0" smtClean="0">
                <a:solidFill>
                  <a:srgbClr val="0070C0"/>
                </a:solidFill>
              </a:rPr>
              <a:t>are some </a:t>
            </a:r>
            <a:r>
              <a:rPr lang="en-US" sz="4000" b="1" dirty="0">
                <a:solidFill>
                  <a:srgbClr val="0070C0"/>
                </a:solidFill>
              </a:rPr>
              <a:t>of them </a:t>
            </a:r>
            <a:r>
              <a:rPr lang="en-US" sz="4000" b="1" dirty="0" smtClean="0">
                <a:solidFill>
                  <a:srgbClr val="0070C0"/>
                </a:solidFill>
              </a:rPr>
              <a:t>child sex </a:t>
            </a:r>
            <a:r>
              <a:rPr lang="en-US" sz="4000" b="1" dirty="0">
                <a:solidFill>
                  <a:srgbClr val="0070C0"/>
                </a:solidFill>
              </a:rPr>
              <a:t>trafficking customers?</a:t>
            </a:r>
          </a:p>
        </p:txBody>
      </p:sp>
    </p:spTree>
    <p:extLst>
      <p:ext uri="{BB962C8B-B14F-4D97-AF65-F5344CB8AC3E}">
        <p14:creationId xmlns:p14="http://schemas.microsoft.com/office/powerpoint/2010/main" xmlns="" val="309759982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9308"/>
            <a:ext cx="9067800" cy="6986528"/>
          </a:xfrm>
          <a:prstGeom prst="rect">
            <a:avLst/>
          </a:prstGeom>
          <a:noFill/>
        </p:spPr>
        <p:txBody>
          <a:bodyPr wrap="square" rtlCol="0">
            <a:spAutoFit/>
          </a:bodyPr>
          <a:lstStyle/>
          <a:p>
            <a:r>
              <a:rPr lang="en-US" sz="2800" dirty="0" smtClean="0"/>
              <a:t>What Can Men and Boys Do To Stop Human Trafficking?</a:t>
            </a:r>
          </a:p>
          <a:p>
            <a:endParaRPr lang="en-US" sz="1600" dirty="0" smtClean="0"/>
          </a:p>
          <a:p>
            <a:pPr marL="342900" indent="-342900">
              <a:buFont typeface="+mj-lt"/>
              <a:buAutoNum type="arabicPeriod"/>
            </a:pPr>
            <a:r>
              <a:rPr lang="en-US" sz="2800" dirty="0" smtClean="0"/>
              <a:t>Challenge the glamorization of pimps in our country.</a:t>
            </a:r>
          </a:p>
          <a:p>
            <a:pPr marL="342900" indent="-342900">
              <a:buFont typeface="+mj-lt"/>
              <a:buAutoNum type="arabicPeriod"/>
            </a:pPr>
            <a:r>
              <a:rPr lang="en-US" sz="2800" dirty="0" smtClean="0"/>
              <a:t>Realize that prostitution is not a victimless crime.</a:t>
            </a:r>
          </a:p>
          <a:p>
            <a:pPr marL="342900" indent="-342900">
              <a:buFont typeface="+mj-lt"/>
              <a:buAutoNum type="arabicPeriod"/>
            </a:pPr>
            <a:r>
              <a:rPr lang="en-US" sz="2800" dirty="0" smtClean="0"/>
              <a:t>Don’t patronize strip clubs</a:t>
            </a:r>
          </a:p>
          <a:p>
            <a:pPr marL="342900" indent="-342900">
              <a:buFont typeface="+mj-lt"/>
              <a:buAutoNum type="arabicPeriod"/>
            </a:pPr>
            <a:r>
              <a:rPr lang="en-US" sz="2800" dirty="0" smtClean="0"/>
              <a:t>Don’t consume pornography </a:t>
            </a:r>
            <a:br>
              <a:rPr lang="en-US" sz="2800" dirty="0" smtClean="0"/>
            </a:br>
            <a:r>
              <a:rPr lang="en-US" sz="2800" dirty="0" smtClean="0"/>
              <a:t>55% of the world’s pornography comes from the </a:t>
            </a:r>
            <a:br>
              <a:rPr lang="en-US" sz="2800" dirty="0" smtClean="0"/>
            </a:br>
            <a:r>
              <a:rPr lang="en-US" sz="2800" dirty="0" smtClean="0"/>
              <a:t>United States.</a:t>
            </a:r>
          </a:p>
          <a:p>
            <a:pPr marL="342900" indent="-342900">
              <a:buFont typeface="+mj-lt"/>
              <a:buAutoNum type="arabicPeriod"/>
            </a:pPr>
            <a:r>
              <a:rPr lang="en-US" sz="2800" dirty="0" smtClean="0"/>
              <a:t>Tackle male chauvinism and sexism on line</a:t>
            </a:r>
          </a:p>
          <a:p>
            <a:pPr marL="342900" indent="-342900">
              <a:buFont typeface="+mj-lt"/>
              <a:buAutoNum type="arabicPeriod"/>
            </a:pPr>
            <a:r>
              <a:rPr lang="en-US" sz="2800" dirty="0" smtClean="0"/>
              <a:t>End sex tourism</a:t>
            </a:r>
          </a:p>
          <a:p>
            <a:pPr marL="342900" indent="-342900">
              <a:buFont typeface="+mj-lt"/>
              <a:buAutoNum type="arabicPeriod"/>
            </a:pPr>
            <a:r>
              <a:rPr lang="en-US" sz="2800" dirty="0" smtClean="0"/>
              <a:t>Talk to men about men’s issues emphasizing non-</a:t>
            </a:r>
            <a:br>
              <a:rPr lang="en-US" sz="2800" dirty="0" smtClean="0"/>
            </a:br>
            <a:r>
              <a:rPr lang="en-US" sz="2800" dirty="0" smtClean="0"/>
              <a:t> violence, social justice, peaceful crisis management</a:t>
            </a:r>
          </a:p>
          <a:p>
            <a:pPr marL="342900" indent="-342900">
              <a:buFont typeface="+mj-lt"/>
              <a:buAutoNum type="arabicPeriod"/>
            </a:pPr>
            <a:r>
              <a:rPr lang="en-US" sz="2800" dirty="0" smtClean="0"/>
              <a:t> Ending violence against women</a:t>
            </a:r>
          </a:p>
          <a:p>
            <a:pPr marL="342900" indent="-342900">
              <a:buFont typeface="+mj-lt"/>
              <a:buAutoNum type="arabicPeriod"/>
            </a:pPr>
            <a:r>
              <a:rPr lang="en-US" sz="2800" dirty="0" smtClean="0"/>
              <a:t> Create the support of John’s Schools</a:t>
            </a:r>
          </a:p>
          <a:p>
            <a:pPr marL="342900" indent="-342900">
              <a:buFont typeface="+mj-lt"/>
              <a:buAutoNum type="arabicPeriod"/>
            </a:pPr>
            <a:r>
              <a:rPr lang="en-US" sz="2800" dirty="0" smtClean="0"/>
              <a:t>Raise our male children to fight oppression and respect </a:t>
            </a:r>
            <a:br>
              <a:rPr lang="en-US" sz="2800" dirty="0" smtClean="0"/>
            </a:br>
            <a:r>
              <a:rPr lang="en-US" sz="2800" dirty="0" smtClean="0"/>
              <a:t>other’s rights</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5170646"/>
          </a:xfrm>
          <a:prstGeom prst="rect">
            <a:avLst/>
          </a:prstGeom>
          <a:noFill/>
        </p:spPr>
        <p:txBody>
          <a:bodyPr wrap="square" rtlCol="0">
            <a:spAutoFit/>
          </a:bodyPr>
          <a:lstStyle/>
          <a:p>
            <a:r>
              <a:rPr lang="en-US" sz="6600" b="1" dirty="0" smtClean="0">
                <a:solidFill>
                  <a:srgbClr val="FF0000"/>
                </a:solidFill>
                <a:effectLst>
                  <a:outerShdw blurRad="38100" dist="38100" dir="2700000" algn="tl">
                    <a:srgbClr val="000000">
                      <a:alpha val="43137"/>
                    </a:srgbClr>
                  </a:outerShdw>
                </a:effectLst>
              </a:rPr>
              <a:t>Do you want to live in a world, country, or state where child slavery, murder, torture, and rape are out of control?</a:t>
            </a:r>
            <a:endParaRPr lang="en-US"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113226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772400" cy="2554545"/>
          </a:xfrm>
          <a:prstGeom prst="rect">
            <a:avLst/>
          </a:prstGeom>
          <a:noFill/>
        </p:spPr>
        <p:txBody>
          <a:bodyPr wrap="square" rtlCol="0">
            <a:spAutoFit/>
          </a:bodyPr>
          <a:lstStyle/>
          <a:p>
            <a:pPr algn="ctr"/>
            <a:r>
              <a:rPr lang="en-US" sz="7200" b="1" dirty="0" smtClean="0">
                <a:solidFill>
                  <a:srgbClr val="FF0000"/>
                </a:solidFill>
                <a:effectLst>
                  <a:outerShdw blurRad="63500" sx="102000" sy="102000" algn="ctr" rotWithShape="0">
                    <a:prstClr val="black">
                      <a:alpha val="40000"/>
                    </a:prstClr>
                  </a:outerShdw>
                </a:effectLst>
              </a:rPr>
              <a:t>Well, you do live </a:t>
            </a:r>
            <a:br>
              <a:rPr lang="en-US" sz="7200" b="1" dirty="0" smtClean="0">
                <a:solidFill>
                  <a:srgbClr val="FF0000"/>
                </a:solidFill>
                <a:effectLst>
                  <a:outerShdw blurRad="63500" sx="102000" sy="102000" algn="ctr" rotWithShape="0">
                    <a:prstClr val="black">
                      <a:alpha val="40000"/>
                    </a:prstClr>
                  </a:outerShdw>
                </a:effectLst>
              </a:rPr>
            </a:br>
            <a:r>
              <a:rPr lang="en-US" sz="7200" b="1" dirty="0" smtClean="0">
                <a:solidFill>
                  <a:srgbClr val="FF0000"/>
                </a:solidFill>
                <a:effectLst>
                  <a:outerShdw blurRad="63500" sx="102000" sy="102000" algn="ctr" rotWithShape="0">
                    <a:prstClr val="black">
                      <a:alpha val="40000"/>
                    </a:prstClr>
                  </a:outerShdw>
                </a:effectLst>
              </a:rPr>
              <a:t>in such a world</a:t>
            </a:r>
            <a:r>
              <a:rPr lang="en-US" sz="8800" dirty="0" smtClean="0">
                <a:solidFill>
                  <a:srgbClr val="FF0000"/>
                </a:solidFill>
                <a:effectLst>
                  <a:outerShdw blurRad="63500" sx="102000" sy="102000" algn="ctr" rotWithShape="0">
                    <a:prstClr val="black">
                      <a:alpha val="40000"/>
                    </a:prstClr>
                  </a:outerShdw>
                </a:effectLst>
              </a:rPr>
              <a:t>!</a:t>
            </a:r>
            <a:endParaRPr lang="en-US" sz="4000" dirty="0">
              <a:solidFill>
                <a:srgbClr val="FF000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xmlns="" val="1782115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nimalpictures1.com/data/media/90/Ostrich-9.jpg"/>
          <p:cNvPicPr>
            <a:picLocks noChangeAspect="1" noChangeArrowheads="1"/>
          </p:cNvPicPr>
          <p:nvPr/>
        </p:nvPicPr>
        <p:blipFill>
          <a:blip r:embed="rId2" cstate="screen"/>
          <a:srcRect/>
          <a:stretch>
            <a:fillRect/>
          </a:stretch>
        </p:blipFill>
        <p:spPr bwMode="auto">
          <a:xfrm>
            <a:off x="533400" y="1447800"/>
            <a:ext cx="7771686" cy="5111378"/>
          </a:xfrm>
          <a:prstGeom prst="rect">
            <a:avLst/>
          </a:prstGeom>
          <a:noFill/>
        </p:spPr>
      </p:pic>
      <p:sp>
        <p:nvSpPr>
          <p:cNvPr id="3" name="TextBox 2"/>
          <p:cNvSpPr txBox="1"/>
          <p:nvPr/>
        </p:nvSpPr>
        <p:spPr>
          <a:xfrm>
            <a:off x="152400" y="381000"/>
            <a:ext cx="8789394" cy="646331"/>
          </a:xfrm>
          <a:prstGeom prst="rect">
            <a:avLst/>
          </a:prstGeom>
          <a:noFill/>
        </p:spPr>
        <p:txBody>
          <a:bodyPr wrap="none" rtlCol="0">
            <a:spAutoFit/>
          </a:bodyPr>
          <a:lstStyle/>
          <a:p>
            <a:r>
              <a:rPr lang="en-US" sz="3600" b="1" dirty="0" smtClean="0">
                <a:solidFill>
                  <a:srgbClr val="FF0000"/>
                </a:solidFill>
                <a:effectLst>
                  <a:outerShdw blurRad="63500" sx="102000" sy="102000" algn="ctr" rotWithShape="0">
                    <a:prstClr val="black">
                      <a:alpha val="40000"/>
                    </a:prstClr>
                  </a:outerShdw>
                </a:effectLst>
              </a:rPr>
              <a:t>We Need To Get Our Heads Out Of The Sand!</a:t>
            </a:r>
            <a:endParaRPr lang="en-US" sz="3600" b="1" dirty="0">
              <a:solidFill>
                <a:srgbClr val="FF000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xmlns="" val="170132515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5029200" cy="5909310"/>
          </a:xfrm>
          <a:prstGeom prst="rect">
            <a:avLst/>
          </a:prstGeom>
          <a:noFill/>
        </p:spPr>
        <p:txBody>
          <a:bodyPr wrap="square" rtlCol="0">
            <a:spAutoFit/>
          </a:bodyPr>
          <a:lstStyle/>
          <a:p>
            <a:r>
              <a:rPr lang="en-US" sz="5400" b="1" dirty="0" smtClean="0">
                <a:solidFill>
                  <a:srgbClr val="FF0000"/>
                </a:solidFill>
                <a:effectLst>
                  <a:outerShdw blurRad="63500" sx="102000" sy="102000" algn="ctr" rotWithShape="0">
                    <a:prstClr val="black">
                      <a:alpha val="40000"/>
                    </a:prstClr>
                  </a:outerShdw>
                </a:effectLst>
              </a:rPr>
              <a:t>We need to address these horrors, get </a:t>
            </a:r>
            <a:br>
              <a:rPr lang="en-US" sz="5400" b="1" dirty="0" smtClean="0">
                <a:solidFill>
                  <a:srgbClr val="FF0000"/>
                </a:solidFill>
                <a:effectLst>
                  <a:outerShdw blurRad="63500" sx="102000" sy="102000" algn="ctr" rotWithShape="0">
                    <a:prstClr val="black">
                      <a:alpha val="40000"/>
                    </a:prstClr>
                  </a:outerShdw>
                </a:effectLst>
              </a:rPr>
            </a:br>
            <a:r>
              <a:rPr lang="en-US" sz="5400" b="1" dirty="0" smtClean="0">
                <a:solidFill>
                  <a:srgbClr val="FF0000"/>
                </a:solidFill>
                <a:effectLst>
                  <a:outerShdw blurRad="63500" sx="102000" sy="102000" algn="ctr" rotWithShape="0">
                    <a:prstClr val="black">
                      <a:alpha val="40000"/>
                    </a:prstClr>
                  </a:outerShdw>
                </a:effectLst>
              </a:rPr>
              <a:t>our face out the sand, and start putting teeth into our efforts.</a:t>
            </a:r>
            <a:endParaRPr lang="en-US" sz="5400" b="1" dirty="0">
              <a:solidFill>
                <a:srgbClr val="FF0000"/>
              </a:solidFill>
              <a:effectLst>
                <a:outerShdw blurRad="63500" sx="102000" sy="102000" algn="ctr" rotWithShape="0">
                  <a:prstClr val="black">
                    <a:alpha val="40000"/>
                  </a:prstClr>
                </a:outerShdw>
              </a:effectLst>
            </a:endParaRPr>
          </a:p>
        </p:txBody>
      </p:sp>
      <p:pic>
        <p:nvPicPr>
          <p:cNvPr id="5" name="Picture 4" descr="ostrich teeth bigger.jpg"/>
          <p:cNvPicPr>
            <a:picLocks noChangeAspect="1"/>
          </p:cNvPicPr>
          <p:nvPr/>
        </p:nvPicPr>
        <p:blipFill>
          <a:blip r:embed="rId2" cstate="print"/>
          <a:stretch>
            <a:fillRect/>
          </a:stretch>
        </p:blipFill>
        <p:spPr>
          <a:xfrm>
            <a:off x="5410200" y="533400"/>
            <a:ext cx="3507129" cy="5514535"/>
          </a:xfrm>
          <a:prstGeom prst="rect">
            <a:avLst/>
          </a:prstGeom>
        </p:spPr>
      </p:pic>
    </p:spTree>
    <p:extLst>
      <p:ext uri="{BB962C8B-B14F-4D97-AF65-F5344CB8AC3E}">
        <p14:creationId xmlns:p14="http://schemas.microsoft.com/office/powerpoint/2010/main" xmlns="" val="39669564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H02927J"/>
          <p:cNvPicPr>
            <a:picLocks noChangeAspect="1" noChangeArrowheads="1"/>
          </p:cNvPicPr>
          <p:nvPr/>
        </p:nvPicPr>
        <p:blipFill>
          <a:blip r:embed="rId3" cstate="screen">
            <a:lum bright="70000" contrast="-70000"/>
          </a:blip>
          <a:srcRect/>
          <a:stretch>
            <a:fillRect/>
          </a:stretch>
        </p:blipFill>
        <p:spPr bwMode="auto">
          <a:xfrm>
            <a:off x="2667000" y="1219200"/>
            <a:ext cx="6477000" cy="4300538"/>
          </a:xfrm>
          <a:prstGeom prst="rect">
            <a:avLst/>
          </a:prstGeom>
          <a:noFill/>
          <a:ln w="9525">
            <a:noFill/>
            <a:miter lim="800000"/>
            <a:headEnd/>
            <a:tailEnd/>
          </a:ln>
        </p:spPr>
      </p:pic>
      <p:sp>
        <p:nvSpPr>
          <p:cNvPr id="52227" name="Rectangle 3"/>
          <p:cNvSpPr>
            <a:spLocks noGrp="1" noChangeArrowheads="1"/>
          </p:cNvSpPr>
          <p:nvPr>
            <p:ph type="body" idx="1"/>
          </p:nvPr>
        </p:nvSpPr>
        <p:spPr>
          <a:xfrm>
            <a:off x="2209800" y="1066800"/>
            <a:ext cx="6553200" cy="990600"/>
          </a:xfrm>
        </p:spPr>
        <p:txBody>
          <a:bodyPr/>
          <a:lstStyle/>
          <a:p>
            <a:pPr algn="ctr">
              <a:buFontTx/>
              <a:buNone/>
            </a:pPr>
            <a:r>
              <a:rPr lang="en-US" sz="4800" b="1" dirty="0" smtClean="0"/>
              <a:t>  </a:t>
            </a:r>
          </a:p>
          <a:p>
            <a:pPr algn="ctr">
              <a:buFontTx/>
              <a:buNone/>
            </a:pPr>
            <a:endParaRPr lang="en-US" sz="3600" b="1" dirty="0" smtClean="0"/>
          </a:p>
          <a:p>
            <a:pPr algn="ctr">
              <a:buFontTx/>
              <a:buNone/>
            </a:pPr>
            <a:endParaRPr lang="en-US" sz="3600" b="1" dirty="0" smtClean="0"/>
          </a:p>
          <a:p>
            <a:pPr algn="ctr">
              <a:buFontTx/>
              <a:buNone/>
            </a:pPr>
            <a:endParaRPr lang="en-US" sz="3600" b="1" dirty="0" smtClean="0"/>
          </a:p>
          <a:p>
            <a:pPr algn="ctr">
              <a:buFontTx/>
              <a:buNone/>
            </a:pPr>
            <a:endParaRPr lang="en-US" sz="3600" dirty="0" smtClean="0"/>
          </a:p>
        </p:txBody>
      </p:sp>
      <p:pic>
        <p:nvPicPr>
          <p:cNvPr id="52228" name="Picture 4"/>
          <p:cNvPicPr>
            <a:picLocks noChangeAspect="1" noChangeArrowheads="1"/>
          </p:cNvPicPr>
          <p:nvPr/>
        </p:nvPicPr>
        <p:blipFill>
          <a:blip r:embed="rId4" cstate="screen">
            <a:lum bright="70000" contrast="-70000"/>
          </a:blip>
          <a:srcRect/>
          <a:stretch>
            <a:fillRect/>
          </a:stretch>
        </p:blipFill>
        <p:spPr bwMode="auto">
          <a:xfrm>
            <a:off x="4763" y="3175"/>
            <a:ext cx="2378075" cy="3273425"/>
          </a:xfrm>
          <a:prstGeom prst="rect">
            <a:avLst/>
          </a:prstGeom>
          <a:noFill/>
          <a:ln w="9525">
            <a:noFill/>
            <a:miter lim="800000"/>
            <a:headEnd/>
            <a:tailEnd/>
          </a:ln>
        </p:spPr>
      </p:pic>
      <p:pic>
        <p:nvPicPr>
          <p:cNvPr id="52229" name="Picture 5"/>
          <p:cNvPicPr>
            <a:picLocks noChangeAspect="1" noChangeArrowheads="1"/>
          </p:cNvPicPr>
          <p:nvPr/>
        </p:nvPicPr>
        <p:blipFill>
          <a:blip r:embed="rId5" cstate="screen">
            <a:lum bright="70000" contrast="-70000"/>
          </a:blip>
          <a:srcRect/>
          <a:stretch>
            <a:fillRect/>
          </a:stretch>
        </p:blipFill>
        <p:spPr bwMode="auto">
          <a:xfrm>
            <a:off x="-1588" y="5526088"/>
            <a:ext cx="9142413" cy="1328737"/>
          </a:xfrm>
          <a:prstGeom prst="rect">
            <a:avLst/>
          </a:prstGeom>
          <a:noFill/>
          <a:ln w="9525">
            <a:noFill/>
            <a:miter lim="800000"/>
            <a:headEnd/>
            <a:tailEnd/>
          </a:ln>
        </p:spPr>
      </p:pic>
      <p:pic>
        <p:nvPicPr>
          <p:cNvPr id="52230" name="Picture 6" descr="Migrant workers BBC 1"/>
          <p:cNvPicPr>
            <a:picLocks noChangeAspect="1" noChangeArrowheads="1"/>
          </p:cNvPicPr>
          <p:nvPr/>
        </p:nvPicPr>
        <p:blipFill>
          <a:blip r:embed="rId6" cstate="screen">
            <a:lum bright="70000" contrast="-70000"/>
          </a:blip>
          <a:srcRect/>
          <a:stretch>
            <a:fillRect/>
          </a:stretch>
        </p:blipFill>
        <p:spPr bwMode="auto">
          <a:xfrm>
            <a:off x="0" y="3200400"/>
            <a:ext cx="2743200" cy="2297113"/>
          </a:xfrm>
          <a:prstGeom prst="rect">
            <a:avLst/>
          </a:prstGeom>
          <a:noFill/>
          <a:ln w="9525" algn="in">
            <a:noFill/>
            <a:miter lim="800000"/>
            <a:headEnd/>
            <a:tailEnd/>
          </a:ln>
        </p:spPr>
      </p:pic>
      <p:sp>
        <p:nvSpPr>
          <p:cNvPr id="52231" name="Text Box 7"/>
          <p:cNvSpPr txBox="1">
            <a:spLocks noChangeArrowheads="1"/>
          </p:cNvSpPr>
          <p:nvPr/>
        </p:nvSpPr>
        <p:spPr bwMode="auto">
          <a:xfrm>
            <a:off x="381000" y="3595688"/>
            <a:ext cx="8153400" cy="579437"/>
          </a:xfrm>
          <a:prstGeom prst="rect">
            <a:avLst/>
          </a:prstGeom>
          <a:noFill/>
          <a:ln w="9525">
            <a:noFill/>
            <a:miter lim="800000"/>
            <a:headEnd/>
            <a:tailEnd/>
          </a:ln>
        </p:spPr>
        <p:txBody>
          <a:bodyPr>
            <a:spAutoFit/>
          </a:bodyPr>
          <a:lstStyle/>
          <a:p>
            <a:pPr algn="ctr">
              <a:spcBef>
                <a:spcPct val="50000"/>
              </a:spcBef>
            </a:pPr>
            <a:endParaRPr lang="en-US" sz="3200" dirty="0"/>
          </a:p>
        </p:txBody>
      </p:sp>
      <p:sp>
        <p:nvSpPr>
          <p:cNvPr id="52232" name="Text Box 8"/>
          <p:cNvSpPr txBox="1">
            <a:spLocks noChangeArrowheads="1"/>
          </p:cNvSpPr>
          <p:nvPr/>
        </p:nvSpPr>
        <p:spPr bwMode="auto">
          <a:xfrm>
            <a:off x="2362200" y="304800"/>
            <a:ext cx="6324600" cy="1554163"/>
          </a:xfrm>
          <a:prstGeom prst="rect">
            <a:avLst/>
          </a:prstGeom>
          <a:noFill/>
          <a:ln w="9525">
            <a:noFill/>
            <a:miter lim="800000"/>
            <a:headEnd/>
            <a:tailEnd/>
          </a:ln>
        </p:spPr>
        <p:txBody>
          <a:bodyPr>
            <a:spAutoFit/>
          </a:bodyPr>
          <a:lstStyle/>
          <a:p>
            <a:pPr>
              <a:spcBef>
                <a:spcPct val="50000"/>
              </a:spcBef>
            </a:pPr>
            <a:r>
              <a:rPr lang="en-US" sz="3200" b="1" dirty="0">
                <a:solidFill>
                  <a:schemeClr val="tx2"/>
                </a:solidFill>
              </a:rPr>
              <a:t>Getting Victims of Human Trafficking the Help They Need</a:t>
            </a:r>
            <a:br>
              <a:rPr lang="en-US" sz="3200" b="1" dirty="0">
                <a:solidFill>
                  <a:schemeClr val="tx2"/>
                </a:solidFill>
              </a:rPr>
            </a:br>
            <a:endParaRPr lang="en-US" sz="3200" b="1" dirty="0">
              <a:solidFill>
                <a:schemeClr val="tx2"/>
              </a:solidFill>
            </a:endParaRPr>
          </a:p>
        </p:txBody>
      </p:sp>
      <p:sp>
        <p:nvSpPr>
          <p:cNvPr id="52233" name="Text Box 9"/>
          <p:cNvSpPr txBox="1">
            <a:spLocks noChangeArrowheads="1"/>
          </p:cNvSpPr>
          <p:nvPr/>
        </p:nvSpPr>
        <p:spPr bwMode="auto">
          <a:xfrm>
            <a:off x="0" y="1447800"/>
            <a:ext cx="9144000" cy="3231654"/>
          </a:xfrm>
          <a:prstGeom prst="rect">
            <a:avLst/>
          </a:prstGeom>
          <a:noFill/>
          <a:ln w="9525">
            <a:noFill/>
            <a:miter lim="800000"/>
            <a:headEnd/>
            <a:tailEnd/>
          </a:ln>
        </p:spPr>
        <p:txBody>
          <a:bodyPr>
            <a:spAutoFit/>
          </a:bodyPr>
          <a:lstStyle/>
          <a:p>
            <a:r>
              <a:rPr lang="en-US" dirty="0" smtClean="0"/>
              <a:t> </a:t>
            </a:r>
          </a:p>
          <a:p>
            <a:pPr algn="ctr"/>
            <a:r>
              <a:rPr lang="en-US" sz="9600" b="1" dirty="0" smtClean="0">
                <a:solidFill>
                  <a:srgbClr val="FF0000"/>
                </a:solidFill>
              </a:rPr>
              <a:t>1.888.3737.888</a:t>
            </a:r>
          </a:p>
          <a:p>
            <a:endParaRPr lang="en-US" dirty="0"/>
          </a:p>
          <a:p>
            <a:pPr lvl="1">
              <a:buFontTx/>
              <a:buChar char="•"/>
            </a:pPr>
            <a:endParaRPr lang="en-US" dirty="0"/>
          </a:p>
          <a:p>
            <a:r>
              <a:rPr lang="en-US" dirty="0" smtClean="0"/>
              <a:t>.</a:t>
            </a:r>
            <a:endParaRPr lang="en-US" sz="2400" b="1" dirty="0"/>
          </a:p>
          <a:p>
            <a:pPr algn="ctr">
              <a:spcBef>
                <a:spcPct val="50000"/>
              </a:spcBef>
            </a:pPr>
            <a:endParaRPr lang="en-US" sz="2400" dirty="0"/>
          </a:p>
        </p:txBody>
      </p:sp>
      <p:sp>
        <p:nvSpPr>
          <p:cNvPr id="52234" name="Slide Number Placeholder 9"/>
          <p:cNvSpPr>
            <a:spLocks noGrp="1"/>
          </p:cNvSpPr>
          <p:nvPr>
            <p:ph type="sldNum" sz="quarter" idx="12"/>
          </p:nvPr>
        </p:nvSpPr>
        <p:spPr>
          <a:noFill/>
        </p:spPr>
        <p:txBody>
          <a:bodyPr/>
          <a:lstStyle/>
          <a:p>
            <a:fld id="{F21BB6DB-8450-4640-A4BB-E89BC6F264DB}" type="slidenum">
              <a:rPr lang="en-US" smtClean="0"/>
              <a:pPr/>
              <a:t>158</a:t>
            </a:fld>
            <a:endParaRPr lang="en-US" dirty="0" smtClean="0"/>
          </a:p>
        </p:txBody>
      </p:sp>
    </p:spTree>
    <p:extLst>
      <p:ext uri="{BB962C8B-B14F-4D97-AF65-F5344CB8AC3E}">
        <p14:creationId xmlns:p14="http://schemas.microsoft.com/office/powerpoint/2010/main" xmlns="" val="3177076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159</a:t>
            </a:fld>
            <a:endParaRPr lang="en-US" dirty="0"/>
          </a:p>
        </p:txBody>
      </p:sp>
      <p:pic>
        <p:nvPicPr>
          <p:cNvPr id="3" name="Picture 2" descr="http://www.legalrightsinstitute.org/images/489_LRI_Stop_Slavery1_copy.jpg"/>
          <p:cNvPicPr>
            <a:picLocks noChangeAspect="1" noChangeArrowheads="1"/>
          </p:cNvPicPr>
          <p:nvPr/>
        </p:nvPicPr>
        <p:blipFill>
          <a:blip r:embed="rId2" cstate="screen"/>
          <a:srcRect/>
          <a:stretch>
            <a:fillRect/>
          </a:stretch>
        </p:blipFill>
        <p:spPr bwMode="auto">
          <a:xfrm>
            <a:off x="533400" y="533400"/>
            <a:ext cx="8153400" cy="5429252"/>
          </a:xfrm>
          <a:prstGeom prst="rect">
            <a:avLst/>
          </a:prstGeom>
          <a:noFill/>
        </p:spPr>
      </p:pic>
    </p:spTree>
    <p:extLst>
      <p:ext uri="{BB962C8B-B14F-4D97-AF65-F5344CB8AC3E}">
        <p14:creationId xmlns:p14="http://schemas.microsoft.com/office/powerpoint/2010/main" xmlns="" val="6695044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16</a:t>
            </a:fld>
            <a:endParaRPr lang="en-US" dirty="0"/>
          </a:p>
        </p:txBody>
      </p:sp>
      <p:sp>
        <p:nvSpPr>
          <p:cNvPr id="5" name="Rectangle 4"/>
          <p:cNvSpPr/>
          <p:nvPr/>
        </p:nvSpPr>
        <p:spPr>
          <a:xfrm>
            <a:off x="76200" y="533400"/>
            <a:ext cx="8915400" cy="5262979"/>
          </a:xfrm>
          <a:prstGeom prst="rect">
            <a:avLst/>
          </a:prstGeom>
        </p:spPr>
        <p:txBody>
          <a:bodyPr wrap="square">
            <a:spAutoFit/>
          </a:bodyPr>
          <a:lstStyle/>
          <a:p>
            <a:r>
              <a:rPr lang="en-US" sz="4800" i="1" dirty="0"/>
              <a:t>According to </a:t>
            </a:r>
            <a:r>
              <a:rPr lang="en-US" sz="4800" i="1" dirty="0" smtClean="0"/>
              <a:t>Runawayteens.org, “One in seven </a:t>
            </a:r>
            <a:r>
              <a:rPr lang="en-US" sz="4800" i="1" dirty="0"/>
              <a:t>kids between the ages of 10 and 18 will run away at </a:t>
            </a:r>
            <a:r>
              <a:rPr lang="en-US" sz="4800" i="1" dirty="0" smtClean="0"/>
              <a:t>some point</a:t>
            </a:r>
            <a:r>
              <a:rPr lang="en-US" sz="4800" i="1" dirty="0"/>
              <a:t>. There are </a:t>
            </a:r>
            <a:r>
              <a:rPr lang="en-US" sz="4800" i="1" dirty="0" smtClean="0"/>
              <a:t>1 to </a:t>
            </a:r>
            <a:r>
              <a:rPr lang="en-US" sz="4800" i="1" dirty="0"/>
              <a:t>3 million runaway and homeless </a:t>
            </a:r>
            <a:r>
              <a:rPr lang="en-US" sz="4800" i="1" dirty="0" smtClean="0"/>
              <a:t>kids living </a:t>
            </a:r>
            <a:r>
              <a:rPr lang="en-US" sz="4800" i="1" dirty="0"/>
              <a:t>on the streets in the United States."</a:t>
            </a:r>
            <a:endParaRPr lang="en-US" sz="4800" dirty="0"/>
          </a:p>
        </p:txBody>
      </p:sp>
    </p:spTree>
    <p:extLst>
      <p:ext uri="{BB962C8B-B14F-4D97-AF65-F5344CB8AC3E}">
        <p14:creationId xmlns:p14="http://schemas.microsoft.com/office/powerpoint/2010/main" xmlns="" val="41711104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6324600" cy="1323439"/>
          </a:xfrm>
          <a:prstGeom prst="rect">
            <a:avLst/>
          </a:prstGeom>
          <a:noFill/>
        </p:spPr>
        <p:txBody>
          <a:bodyPr wrap="square" rtlCol="0">
            <a:spAutoFit/>
          </a:bodyPr>
          <a:lstStyle/>
          <a:p>
            <a:r>
              <a:rPr lang="en-US" sz="8000" b="1" dirty="0" smtClean="0">
                <a:solidFill>
                  <a:srgbClr val="FF0000"/>
                </a:solidFill>
                <a:effectLst>
                  <a:outerShdw blurRad="50800" dist="38100" dir="10800000" algn="r" rotWithShape="0">
                    <a:prstClr val="black">
                      <a:alpha val="40000"/>
                    </a:prstClr>
                  </a:outerShdw>
                </a:effectLst>
              </a:rPr>
              <a:t>Thank you---</a:t>
            </a:r>
            <a:endParaRPr lang="en-US" sz="8000" b="1" dirty="0">
              <a:solidFill>
                <a:srgbClr val="FF0000"/>
              </a:solidFill>
              <a:effectLst>
                <a:outerShdw blurRad="50800" dist="38100" dir="10800000" algn="r" rotWithShape="0">
                  <a:prstClr val="black">
                    <a:alpha val="40000"/>
                  </a:prstClr>
                </a:outerShdw>
              </a:effectLst>
            </a:endParaRPr>
          </a:p>
        </p:txBody>
      </p:sp>
      <p:pic>
        <p:nvPicPr>
          <p:cNvPr id="129026" name="Picture 2" descr="kids at work"/>
          <p:cNvPicPr>
            <a:picLocks noChangeAspect="1" noChangeArrowheads="1"/>
          </p:cNvPicPr>
          <p:nvPr/>
        </p:nvPicPr>
        <p:blipFill>
          <a:blip r:embed="rId2" cstate="screen"/>
          <a:srcRect/>
          <a:stretch>
            <a:fillRect/>
          </a:stretch>
        </p:blipFill>
        <p:spPr bwMode="auto">
          <a:xfrm>
            <a:off x="4343400" y="1752600"/>
            <a:ext cx="4286250" cy="2905125"/>
          </a:xfrm>
          <a:prstGeom prst="rect">
            <a:avLst/>
          </a:prstGeom>
          <a:noFill/>
        </p:spPr>
      </p:pic>
      <p:pic>
        <p:nvPicPr>
          <p:cNvPr id="5" name="Picture 2" descr="http://fieldnotes.unicefusa.org/child%20labor.JPG"/>
          <p:cNvPicPr>
            <a:picLocks noChangeAspect="1" noChangeArrowheads="1"/>
          </p:cNvPicPr>
          <p:nvPr/>
        </p:nvPicPr>
        <p:blipFill>
          <a:blip r:embed="rId3" cstate="screen"/>
          <a:srcRect/>
          <a:stretch>
            <a:fillRect/>
          </a:stretch>
        </p:blipFill>
        <p:spPr bwMode="auto">
          <a:xfrm>
            <a:off x="609600" y="3352800"/>
            <a:ext cx="4674798" cy="3114675"/>
          </a:xfrm>
          <a:prstGeom prst="rect">
            <a:avLst/>
          </a:prstGeom>
          <a:noFill/>
        </p:spPr>
      </p:pic>
    </p:spTree>
    <p:extLst>
      <p:ext uri="{BB962C8B-B14F-4D97-AF65-F5344CB8AC3E}">
        <p14:creationId xmlns:p14="http://schemas.microsoft.com/office/powerpoint/2010/main" xmlns="" val="2763874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17</a:t>
            </a:fld>
            <a:endParaRPr lang="en-US" dirty="0"/>
          </a:p>
        </p:txBody>
      </p:sp>
      <p:pic>
        <p:nvPicPr>
          <p:cNvPr id="1026" name="Picture 2" descr="http://ts2.mm.bing.net/images/thumbnail.aspx?q=1185080607249&amp;id=6ba4aadd13fa82bcddeee86feb899ec3&amp;url=http%3a%2f%2fwww.wallpaperweb.org%2fwallpaper%2fBuildings%2f1600x1200%2fDowntown_Los_Angeles_Californ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0"/>
            <a:ext cx="7162800" cy="5372100"/>
          </a:xfrm>
          <a:prstGeom prst="rect">
            <a:avLst/>
          </a:prstGeom>
          <a:noFill/>
          <a:extLst>
            <a:ext uri="{909E8E84-426E-40DD-AFC4-6F175D3DCCD1}">
              <a14:hiddenFill xmlns:a14="http://schemas.microsoft.com/office/drawing/2010/main" xmlns="">
                <a:solidFill>
                  <a:srgbClr val="FFFFFF"/>
                </a:solidFill>
              </a14:hiddenFill>
            </a:ext>
          </a:extLst>
        </p:spPr>
      </p:pic>
      <p:pic>
        <p:nvPicPr>
          <p:cNvPr id="146434" name="Picture 2" descr="http://ts1.mm.bing.net/images/thumbnail.aspx?q=1021248155436&amp;id=8d0787c7fa23a88593e101ce12a36f33&amp;url=http%3a%2f%2fwww.laprogressive.com%2fwp-content%2fuploads%2f2009%2f06%2fhomeless.gif"/>
          <p:cNvPicPr>
            <a:picLocks noChangeAspect="1" noChangeArrowheads="1"/>
          </p:cNvPicPr>
          <p:nvPr/>
        </p:nvPicPr>
        <p:blipFill>
          <a:blip r:embed="rId3" cstate="screen"/>
          <a:srcRect/>
          <a:stretch>
            <a:fillRect/>
          </a:stretch>
        </p:blipFill>
        <p:spPr bwMode="auto">
          <a:xfrm>
            <a:off x="228600" y="2743200"/>
            <a:ext cx="3657600" cy="2976750"/>
          </a:xfrm>
          <a:prstGeom prst="rect">
            <a:avLst/>
          </a:prstGeom>
          <a:noFill/>
        </p:spPr>
      </p:pic>
      <p:pic>
        <p:nvPicPr>
          <p:cNvPr id="146438" name="Picture 6" descr="http://ts2.mm.bing.net/images/thumbnail.aspx?q=1017870954089&amp;id=6c60c1d2db8294728022d858a3b1156e&amp;url=http%3a%2f%2fblindgossip.com%2fwp-content%2fuploads%2f2010%2f04%2fhomeless-teen.jpg"/>
          <p:cNvPicPr>
            <a:picLocks noChangeAspect="1" noChangeArrowheads="1"/>
          </p:cNvPicPr>
          <p:nvPr/>
        </p:nvPicPr>
        <p:blipFill>
          <a:blip r:embed="rId4" cstate="screen"/>
          <a:srcRect l="3089"/>
          <a:stretch>
            <a:fillRect/>
          </a:stretch>
        </p:blipFill>
        <p:spPr bwMode="auto">
          <a:xfrm>
            <a:off x="4038600" y="3733800"/>
            <a:ext cx="2390775" cy="2857500"/>
          </a:xfrm>
          <a:prstGeom prst="rect">
            <a:avLst/>
          </a:prstGeom>
          <a:noFill/>
        </p:spPr>
      </p:pic>
      <p:pic>
        <p:nvPicPr>
          <p:cNvPr id="146436" name="Picture 4" descr="http://ts4.mm.bing.net/images/thumbnail.aspx?q=1055513260227&amp;id=bb0e25c7b056ec76fd5e95e985ebd733&amp;url=http%3a%2f%2fwww.usc.edu%2fdept%2fchepa%2f2005-9-7-hmlss.jpg"/>
          <p:cNvPicPr>
            <a:picLocks noChangeAspect="1" noChangeArrowheads="1"/>
          </p:cNvPicPr>
          <p:nvPr/>
        </p:nvPicPr>
        <p:blipFill>
          <a:blip r:embed="rId5" cstate="screen"/>
          <a:srcRect/>
          <a:stretch>
            <a:fillRect/>
          </a:stretch>
        </p:blipFill>
        <p:spPr bwMode="auto">
          <a:xfrm>
            <a:off x="6553200" y="1981200"/>
            <a:ext cx="2359651" cy="3581400"/>
          </a:xfrm>
          <a:prstGeom prst="rect">
            <a:avLst/>
          </a:prstGeom>
          <a:noFill/>
        </p:spPr>
      </p:pic>
    </p:spTree>
    <p:extLst>
      <p:ext uri="{BB962C8B-B14F-4D97-AF65-F5344CB8AC3E}">
        <p14:creationId xmlns:p14="http://schemas.microsoft.com/office/powerpoint/2010/main" xmlns="" val="4145400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493" y="533400"/>
            <a:ext cx="8382000" cy="3416320"/>
          </a:xfrm>
          <a:prstGeom prst="rect">
            <a:avLst/>
          </a:prstGeom>
        </p:spPr>
        <p:txBody>
          <a:bodyPr wrap="square">
            <a:spAutoFit/>
          </a:bodyPr>
          <a:lstStyle/>
          <a:p>
            <a:r>
              <a:rPr lang="en-US" sz="5400" dirty="0"/>
              <a:t>In the City of Los Angeles alone, </a:t>
            </a:r>
            <a:r>
              <a:rPr lang="en-US" sz="5400" dirty="0" smtClean="0"/>
              <a:t>over </a:t>
            </a:r>
            <a:r>
              <a:rPr lang="en-US" sz="5400" dirty="0"/>
              <a:t>4,000 new children find the </a:t>
            </a:r>
            <a:r>
              <a:rPr lang="en-US" sz="5400" dirty="0" smtClean="0"/>
              <a:t>streets </a:t>
            </a:r>
            <a:r>
              <a:rPr lang="en-US" sz="5400" dirty="0"/>
              <a:t>every year.</a:t>
            </a:r>
          </a:p>
        </p:txBody>
      </p:sp>
    </p:spTree>
    <p:extLst>
      <p:ext uri="{BB962C8B-B14F-4D97-AF65-F5344CB8AC3E}">
        <p14:creationId xmlns:p14="http://schemas.microsoft.com/office/powerpoint/2010/main" xmlns="" val="2088273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ts3.mm.bing.net/images/thumbnail.aspx?q=994302500670&amp;id=65b98b3de468dd4eb3de69f6657d7a81&amp;url=http%3a%2f%2fnursinglink.monster.com%2fnfs%2fnursinglink%2fattachment_images%2f0011%2f9207%2fRunawayGirl_crop380w.jpg%3f1251501954"/>
          <p:cNvPicPr>
            <a:picLocks noChangeAspect="1" noChangeArrowheads="1"/>
          </p:cNvPicPr>
          <p:nvPr/>
        </p:nvPicPr>
        <p:blipFill>
          <a:blip r:embed="rId2" cstate="screen"/>
          <a:srcRect/>
          <a:stretch>
            <a:fillRect/>
          </a:stretch>
        </p:blipFill>
        <p:spPr bwMode="auto">
          <a:xfrm>
            <a:off x="4495800" y="3124200"/>
            <a:ext cx="4297867" cy="2819400"/>
          </a:xfrm>
          <a:prstGeom prst="rect">
            <a:avLst/>
          </a:prstGeom>
          <a:noFill/>
        </p:spPr>
      </p:pic>
      <p:pic>
        <p:nvPicPr>
          <p:cNvPr id="4" name="Picture 4" descr="http://ts2.mm.bing.net/images/thumbnail.aspx?q=994121561245&amp;id=30c4637bfb67ab6f9f20e73bb5f48f98&amp;url=http%3a%2f%2ffromtvtoreality.files.wordpress.com%2f2010%2f11%2fteenage-runaway1.jpg"/>
          <p:cNvPicPr>
            <a:picLocks noChangeAspect="1" noChangeArrowheads="1"/>
          </p:cNvPicPr>
          <p:nvPr/>
        </p:nvPicPr>
        <p:blipFill>
          <a:blip r:embed="rId3" cstate="screen"/>
          <a:srcRect/>
          <a:stretch>
            <a:fillRect/>
          </a:stretch>
        </p:blipFill>
        <p:spPr bwMode="auto">
          <a:xfrm>
            <a:off x="1752600" y="685800"/>
            <a:ext cx="7033836" cy="2133600"/>
          </a:xfrm>
          <a:prstGeom prst="rect">
            <a:avLst/>
          </a:prstGeom>
          <a:noFill/>
        </p:spPr>
      </p:pic>
      <p:pic>
        <p:nvPicPr>
          <p:cNvPr id="2" name="Picture 2" descr="http://img.thesun.co.uk/multimedia/archive/00930/kid-280_930268a.jpg"/>
          <p:cNvPicPr>
            <a:picLocks noChangeAspect="1" noChangeArrowheads="1"/>
          </p:cNvPicPr>
          <p:nvPr/>
        </p:nvPicPr>
        <p:blipFill>
          <a:blip r:embed="rId4" cstate="screen"/>
          <a:srcRect/>
          <a:stretch>
            <a:fillRect/>
          </a:stretch>
        </p:blipFill>
        <p:spPr bwMode="auto">
          <a:xfrm>
            <a:off x="838200" y="1853291"/>
            <a:ext cx="3429000" cy="4776109"/>
          </a:xfrm>
          <a:prstGeom prst="rect">
            <a:avLst/>
          </a:prstGeom>
          <a:noFill/>
        </p:spPr>
      </p:pic>
    </p:spTree>
    <p:extLst>
      <p:ext uri="{BB962C8B-B14F-4D97-AF65-F5344CB8AC3E}">
        <p14:creationId xmlns:p14="http://schemas.microsoft.com/office/powerpoint/2010/main" xmlns="" val="1551472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2</a:t>
            </a:fld>
            <a:endParaRPr lang="en-US" dirty="0"/>
          </a:p>
        </p:txBody>
      </p:sp>
      <p:sp>
        <p:nvSpPr>
          <p:cNvPr id="5" name="TextBox 4"/>
          <p:cNvSpPr txBox="1"/>
          <p:nvPr/>
        </p:nvSpPr>
        <p:spPr>
          <a:xfrm>
            <a:off x="457200" y="381000"/>
            <a:ext cx="8305800" cy="3477875"/>
          </a:xfrm>
          <a:prstGeom prst="rect">
            <a:avLst/>
          </a:prstGeom>
          <a:noFill/>
        </p:spPr>
        <p:txBody>
          <a:bodyPr wrap="square" rtlCol="0">
            <a:spAutoFit/>
          </a:bodyPr>
          <a:lstStyle/>
          <a:p>
            <a:r>
              <a:rPr lang="en-US" sz="4400" dirty="0" smtClean="0"/>
              <a:t>During the 450 years of the Atlantic slave trade, there were a total of </a:t>
            </a:r>
            <a:r>
              <a:rPr lang="en-US" sz="4400" u="sng" dirty="0" smtClean="0"/>
              <a:t>11,313,000</a:t>
            </a:r>
            <a:r>
              <a:rPr lang="en-US" sz="4400" dirty="0" smtClean="0"/>
              <a:t> slaves in bondage over that entire time period.</a:t>
            </a:r>
            <a:endParaRPr lang="en-US" sz="4400" dirty="0"/>
          </a:p>
        </p:txBody>
      </p:sp>
      <p:pic>
        <p:nvPicPr>
          <p:cNvPr id="6" name="Picture 5" descr="chains.jpg"/>
          <p:cNvPicPr>
            <a:picLocks noChangeAspect="1"/>
          </p:cNvPicPr>
          <p:nvPr/>
        </p:nvPicPr>
        <p:blipFill>
          <a:blip r:embed="rId2" cstate="screen">
            <a:lum bright="48000"/>
          </a:blip>
          <a:stretch>
            <a:fillRect/>
          </a:stretch>
        </p:blipFill>
        <p:spPr>
          <a:xfrm>
            <a:off x="4800600" y="3352800"/>
            <a:ext cx="3411605" cy="2895600"/>
          </a:xfrm>
          <a:prstGeom prst="rect">
            <a:avLst/>
          </a:prstGeom>
        </p:spPr>
      </p:pic>
    </p:spTree>
    <p:extLst>
      <p:ext uri="{BB962C8B-B14F-4D97-AF65-F5344CB8AC3E}">
        <p14:creationId xmlns:p14="http://schemas.microsoft.com/office/powerpoint/2010/main" xmlns="" val="3859567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20</a:t>
            </a:fld>
            <a:endParaRPr lang="en-US" dirty="0"/>
          </a:p>
        </p:txBody>
      </p:sp>
      <p:sp>
        <p:nvSpPr>
          <p:cNvPr id="5" name="TextBox 4"/>
          <p:cNvSpPr txBox="1"/>
          <p:nvPr/>
        </p:nvSpPr>
        <p:spPr>
          <a:xfrm>
            <a:off x="77094" y="228600"/>
            <a:ext cx="8533506" cy="5632311"/>
          </a:xfrm>
          <a:prstGeom prst="rect">
            <a:avLst/>
          </a:prstGeom>
          <a:noFill/>
        </p:spPr>
        <p:txBody>
          <a:bodyPr wrap="square" rtlCol="0">
            <a:spAutoFit/>
          </a:bodyPr>
          <a:lstStyle/>
          <a:p>
            <a:r>
              <a:rPr lang="en-US" sz="6000" dirty="0" smtClean="0"/>
              <a:t>After a child in the United States runs away from home, the average </a:t>
            </a:r>
          </a:p>
          <a:p>
            <a:r>
              <a:rPr lang="en-US" sz="6000" dirty="0" smtClean="0"/>
              <a:t>amount of time before she/he is spotted by a child trafficker is...</a:t>
            </a:r>
          </a:p>
        </p:txBody>
      </p:sp>
    </p:spTree>
    <p:extLst>
      <p:ext uri="{BB962C8B-B14F-4D97-AF65-F5344CB8AC3E}">
        <p14:creationId xmlns:p14="http://schemas.microsoft.com/office/powerpoint/2010/main" xmlns="" val="26606046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21</a:t>
            </a:fld>
            <a:endParaRPr lang="en-US" dirty="0"/>
          </a:p>
        </p:txBody>
      </p:sp>
      <p:sp>
        <p:nvSpPr>
          <p:cNvPr id="3" name="TextBox 2"/>
          <p:cNvSpPr txBox="1"/>
          <p:nvPr/>
        </p:nvSpPr>
        <p:spPr>
          <a:xfrm>
            <a:off x="1143000" y="304800"/>
            <a:ext cx="6955750" cy="1569660"/>
          </a:xfrm>
          <a:prstGeom prst="rect">
            <a:avLst/>
          </a:prstGeom>
          <a:noFill/>
        </p:spPr>
        <p:txBody>
          <a:bodyPr wrap="none" rtlCol="0">
            <a:spAutoFit/>
          </a:bodyPr>
          <a:lstStyle/>
          <a:p>
            <a:r>
              <a:rPr lang="en-US" sz="9600" b="1" dirty="0" smtClean="0">
                <a:solidFill>
                  <a:srgbClr val="FF0000"/>
                </a:solidFill>
              </a:rPr>
              <a:t>…38 hours!</a:t>
            </a:r>
            <a:endParaRPr lang="en-US" sz="9600" b="1" dirty="0">
              <a:solidFill>
                <a:srgbClr val="FF0000"/>
              </a:solidFill>
            </a:endParaRPr>
          </a:p>
        </p:txBody>
      </p:sp>
      <p:pic>
        <p:nvPicPr>
          <p:cNvPr id="129026" name="Picture 2" descr="http://ts4.mm.bing.net/images/thumbnail.aspx?q=994810400131&amp;id=d4c3cbf54a522654fd946580decdf33c&amp;url=http%3a%2f%2fcf.ltkcdn.net%2fteens%2fimages%2fstd%2f68565-418x287-Teenrunaway.jpg"/>
          <p:cNvPicPr>
            <a:picLocks noChangeAspect="1" noChangeArrowheads="1"/>
          </p:cNvPicPr>
          <p:nvPr/>
        </p:nvPicPr>
        <p:blipFill>
          <a:blip r:embed="rId2" cstate="screen"/>
          <a:srcRect/>
          <a:stretch>
            <a:fillRect/>
          </a:stretch>
        </p:blipFill>
        <p:spPr bwMode="auto">
          <a:xfrm>
            <a:off x="4495800" y="1813112"/>
            <a:ext cx="4368800" cy="2987488"/>
          </a:xfrm>
          <a:prstGeom prst="rect">
            <a:avLst/>
          </a:prstGeom>
          <a:noFill/>
        </p:spPr>
      </p:pic>
      <p:pic>
        <p:nvPicPr>
          <p:cNvPr id="129030" name="Picture 6" descr="http://i.acdn.us/image/A1304/1304156/300_1304156.jpg"/>
          <p:cNvPicPr>
            <a:picLocks noChangeAspect="1" noChangeArrowheads="1"/>
          </p:cNvPicPr>
          <p:nvPr/>
        </p:nvPicPr>
        <p:blipFill>
          <a:blip r:embed="rId3" cstate="screen"/>
          <a:srcRect/>
          <a:stretch>
            <a:fillRect/>
          </a:stretch>
        </p:blipFill>
        <p:spPr bwMode="auto">
          <a:xfrm>
            <a:off x="457200" y="2438400"/>
            <a:ext cx="2857500" cy="3962401"/>
          </a:xfrm>
          <a:prstGeom prst="rect">
            <a:avLst/>
          </a:prstGeom>
          <a:noFill/>
        </p:spPr>
      </p:pic>
      <p:pic>
        <p:nvPicPr>
          <p:cNvPr id="129032" name="Picture 8" descr="http://ts3.mm.bing.net/images/thumbnail.aspx?q=1131312972414&amp;id=0570a95b0e69e500d8dbd18c95bb6f42&amp;url=http%3a%2f%2fwww.examiner.com%2fimages%2fblog%2freplicate%2fEXID44156%2fimages%2fhomeless_teen(1).jpg"/>
          <p:cNvPicPr>
            <a:picLocks noChangeAspect="1" noChangeArrowheads="1"/>
          </p:cNvPicPr>
          <p:nvPr/>
        </p:nvPicPr>
        <p:blipFill>
          <a:blip r:embed="rId4" cstate="screen"/>
          <a:srcRect/>
          <a:stretch>
            <a:fillRect/>
          </a:stretch>
        </p:blipFill>
        <p:spPr bwMode="auto">
          <a:xfrm>
            <a:off x="3505200" y="3124199"/>
            <a:ext cx="3175000" cy="2761589"/>
          </a:xfrm>
          <a:prstGeom prst="rect">
            <a:avLst/>
          </a:prstGeom>
          <a:noFill/>
        </p:spPr>
      </p:pic>
    </p:spTree>
    <p:extLst>
      <p:ext uri="{BB962C8B-B14F-4D97-AF65-F5344CB8AC3E}">
        <p14:creationId xmlns:p14="http://schemas.microsoft.com/office/powerpoint/2010/main" xmlns="" val="16539781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22</a:t>
            </a:fld>
            <a:endParaRPr lang="en-US" dirty="0"/>
          </a:p>
        </p:txBody>
      </p:sp>
      <p:sp>
        <p:nvSpPr>
          <p:cNvPr id="5" name="TextBox 4"/>
          <p:cNvSpPr txBox="1"/>
          <p:nvPr/>
        </p:nvSpPr>
        <p:spPr>
          <a:xfrm>
            <a:off x="304800" y="228600"/>
            <a:ext cx="8458200" cy="6032421"/>
          </a:xfrm>
          <a:prstGeom prst="rect">
            <a:avLst/>
          </a:prstGeom>
          <a:noFill/>
        </p:spPr>
        <p:txBody>
          <a:bodyPr wrap="square" rtlCol="0">
            <a:spAutoFit/>
          </a:bodyPr>
          <a:lstStyle/>
          <a:p>
            <a:pPr algn="ctr"/>
            <a:r>
              <a:rPr lang="en-US" sz="4000" b="1" dirty="0" smtClean="0">
                <a:solidFill>
                  <a:srgbClr val="C00000"/>
                </a:solidFill>
              </a:rPr>
              <a:t>The Youth Sex Trade</a:t>
            </a:r>
            <a:br>
              <a:rPr lang="en-US" sz="4000" b="1" dirty="0" smtClean="0">
                <a:solidFill>
                  <a:srgbClr val="C00000"/>
                </a:solidFill>
              </a:rPr>
            </a:br>
            <a:r>
              <a:rPr lang="en-US" sz="4000" b="1" dirty="0" smtClean="0">
                <a:solidFill>
                  <a:srgbClr val="C00000"/>
                </a:solidFill>
              </a:rPr>
              <a:t>Things You Need To Know</a:t>
            </a:r>
          </a:p>
          <a:p>
            <a:endParaRPr lang="en-US" dirty="0"/>
          </a:p>
          <a:p>
            <a:pPr marL="285750" indent="-285750">
              <a:buFont typeface="Arial" pitchFamily="34" charset="0"/>
              <a:buChar char="•"/>
            </a:pPr>
            <a:r>
              <a:rPr lang="en-US" sz="3200" dirty="0" smtClean="0"/>
              <a:t>Prostitution is not only for money, but also</a:t>
            </a:r>
            <a:br>
              <a:rPr lang="en-US" sz="3200" dirty="0" smtClean="0"/>
            </a:br>
            <a:r>
              <a:rPr lang="en-US" sz="3200" dirty="0" smtClean="0"/>
              <a:t>for food, drugs, shelter, or even a ride</a:t>
            </a:r>
          </a:p>
          <a:p>
            <a:pPr marL="285750" indent="-285750">
              <a:buFont typeface="Arial" pitchFamily="34" charset="0"/>
              <a:buChar char="•"/>
            </a:pPr>
            <a:r>
              <a:rPr lang="en-US" sz="3200" dirty="0" smtClean="0"/>
              <a:t>Average age children are forced into</a:t>
            </a:r>
            <a:br>
              <a:rPr lang="en-US" sz="3200" dirty="0" smtClean="0"/>
            </a:br>
            <a:r>
              <a:rPr lang="en-US" sz="3200" dirty="0" smtClean="0"/>
              <a:t>the sex trade is 14 years and as young as 8 years old</a:t>
            </a:r>
          </a:p>
          <a:p>
            <a:pPr marL="285750" indent="-285750">
              <a:buFont typeface="Arial" pitchFamily="34" charset="0"/>
              <a:buChar char="•"/>
            </a:pPr>
            <a:r>
              <a:rPr lang="en-US" sz="3200" dirty="0" smtClean="0"/>
              <a:t>Youth forced into the sex trade face violence, rape, drugs, HIV, AIDS, pregnancies, lack of food and shelter, and death.</a:t>
            </a:r>
          </a:p>
          <a:p>
            <a:pPr marL="285750" indent="-285750">
              <a:buFont typeface="Arial" pitchFamily="34" charset="0"/>
              <a:buChar char="•"/>
            </a:pPr>
            <a:r>
              <a:rPr lang="en-US" sz="3200" dirty="0" smtClean="0"/>
              <a:t>Boys are victims as well as girls</a:t>
            </a:r>
          </a:p>
        </p:txBody>
      </p:sp>
    </p:spTree>
    <p:extLst>
      <p:ext uri="{BB962C8B-B14F-4D97-AF65-F5344CB8AC3E}">
        <p14:creationId xmlns:p14="http://schemas.microsoft.com/office/powerpoint/2010/main" xmlns="" val="35918812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23</a:t>
            </a:fld>
            <a:endParaRPr lang="en-US" dirty="0"/>
          </a:p>
        </p:txBody>
      </p:sp>
      <p:sp>
        <p:nvSpPr>
          <p:cNvPr id="5" name="TextBox 4"/>
          <p:cNvSpPr txBox="1"/>
          <p:nvPr/>
        </p:nvSpPr>
        <p:spPr>
          <a:xfrm>
            <a:off x="228600" y="169889"/>
            <a:ext cx="8686800" cy="5970865"/>
          </a:xfrm>
          <a:prstGeom prst="rect">
            <a:avLst/>
          </a:prstGeom>
          <a:noFill/>
        </p:spPr>
        <p:txBody>
          <a:bodyPr wrap="square" rtlCol="0">
            <a:spAutoFit/>
          </a:bodyPr>
          <a:lstStyle/>
          <a:p>
            <a:pPr algn="ctr"/>
            <a:r>
              <a:rPr lang="en-US" sz="2400" dirty="0" smtClean="0"/>
              <a:t>  </a:t>
            </a:r>
            <a:r>
              <a:rPr lang="en-US" sz="4000" b="1" dirty="0" smtClean="0">
                <a:solidFill>
                  <a:srgbClr val="C00000"/>
                </a:solidFill>
              </a:rPr>
              <a:t>Things Pimps Don’t Want You To Know</a:t>
            </a:r>
          </a:p>
          <a:p>
            <a:pPr marL="285750" indent="-285750">
              <a:buFont typeface="Arial" pitchFamily="34" charset="0"/>
              <a:buChar char="•"/>
            </a:pPr>
            <a:endParaRPr lang="en-US" sz="3600" b="1" dirty="0">
              <a:solidFill>
                <a:srgbClr val="C00000"/>
              </a:solidFill>
            </a:endParaRPr>
          </a:p>
          <a:p>
            <a:pPr marL="285750" indent="-285750">
              <a:buFont typeface="Arial" pitchFamily="34" charset="0"/>
              <a:buChar char="•"/>
            </a:pPr>
            <a:r>
              <a:rPr lang="en-US" sz="3200" dirty="0" smtClean="0"/>
              <a:t>Pimps don’t care about the youth working for them; they are simply a tool to make money.</a:t>
            </a:r>
          </a:p>
          <a:p>
            <a:pPr marL="285750" indent="-285750">
              <a:buFont typeface="Arial" pitchFamily="34" charset="0"/>
              <a:buChar char="•"/>
            </a:pPr>
            <a:r>
              <a:rPr lang="en-US" sz="3200" dirty="0" smtClean="0"/>
              <a:t>Pimps use drugs, coercion, and violence to control their trafficked victims.</a:t>
            </a:r>
          </a:p>
          <a:p>
            <a:pPr marL="285750" indent="-285750">
              <a:buFont typeface="Arial" pitchFamily="34" charset="0"/>
              <a:buChar char="•"/>
            </a:pPr>
            <a:r>
              <a:rPr lang="en-US" sz="3200" dirty="0" smtClean="0"/>
              <a:t>Youth forced into the sex trade live with daily violence. They are beaten by pimps and customers and are often killed. They are completely disposable</a:t>
            </a:r>
            <a:r>
              <a:rPr lang="en-US" sz="3200" dirty="0"/>
              <a:t> </a:t>
            </a:r>
            <a:r>
              <a:rPr lang="en-US" sz="3200" dirty="0" smtClean="0"/>
              <a:t>with other victims easily obtainable.</a:t>
            </a:r>
          </a:p>
          <a:p>
            <a:endParaRPr lang="en-US" dirty="0"/>
          </a:p>
        </p:txBody>
      </p:sp>
    </p:spTree>
    <p:extLst>
      <p:ext uri="{BB962C8B-B14F-4D97-AF65-F5344CB8AC3E}">
        <p14:creationId xmlns:p14="http://schemas.microsoft.com/office/powerpoint/2010/main" xmlns="" val="15869526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24</a:t>
            </a:fld>
            <a:endParaRPr lang="en-US" dirty="0"/>
          </a:p>
        </p:txBody>
      </p:sp>
      <p:sp>
        <p:nvSpPr>
          <p:cNvPr id="3" name="Rectangle 2"/>
          <p:cNvSpPr/>
          <p:nvPr/>
        </p:nvSpPr>
        <p:spPr>
          <a:xfrm>
            <a:off x="0" y="0"/>
            <a:ext cx="8991600" cy="6063198"/>
          </a:xfrm>
          <a:prstGeom prst="rect">
            <a:avLst/>
          </a:prstGeom>
        </p:spPr>
        <p:txBody>
          <a:bodyPr wrap="square">
            <a:spAutoFit/>
          </a:bodyPr>
          <a:lstStyle/>
          <a:p>
            <a:r>
              <a:rPr lang="en-US" sz="3600" b="1" i="1" dirty="0">
                <a:solidFill>
                  <a:srgbClr val="FF0000"/>
                </a:solidFill>
              </a:rPr>
              <a:t>In the USA:</a:t>
            </a:r>
            <a:endParaRPr lang="en-US" sz="3600" i="1" dirty="0">
              <a:solidFill>
                <a:srgbClr val="FF0000"/>
              </a:solidFill>
            </a:endParaRPr>
          </a:p>
          <a:p>
            <a:pPr lvl="0"/>
            <a:endParaRPr lang="en-US" sz="2800" i="1" dirty="0" smtClean="0"/>
          </a:p>
          <a:p>
            <a:pPr lvl="0">
              <a:buFont typeface="Arial" pitchFamily="34" charset="0"/>
              <a:buChar char="•"/>
            </a:pPr>
            <a:r>
              <a:rPr lang="en-US" sz="3600" b="1" i="1" dirty="0" smtClean="0"/>
              <a:t>100,000 </a:t>
            </a:r>
            <a:r>
              <a:rPr lang="en-US" sz="3600" b="1" i="1" dirty="0"/>
              <a:t>children and young women are sex trafficked every day. </a:t>
            </a:r>
            <a:endParaRPr lang="en-US" sz="3600" b="1" i="1" dirty="0" smtClean="0"/>
          </a:p>
          <a:p>
            <a:pPr lvl="0"/>
            <a:endParaRPr lang="en-US" sz="3600" b="1" i="1" dirty="0"/>
          </a:p>
          <a:p>
            <a:pPr lvl="0">
              <a:buFont typeface="Arial" pitchFamily="34" charset="0"/>
              <a:buChar char="•"/>
            </a:pPr>
            <a:r>
              <a:rPr lang="en-US" sz="3600" b="1" i="1" dirty="0"/>
              <a:t>12 is the average age of entry into pornography and prostitution in the U.S</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a:t>Pimps commonly sell minor girls for $400.00 an hour on America’s streets.</a:t>
            </a:r>
          </a:p>
          <a:p>
            <a:pPr lvl="0">
              <a:buFont typeface="Arial" pitchFamily="34" charset="0"/>
              <a:buChar char="•"/>
            </a:pPr>
            <a:endParaRPr lang="en-US" sz="3600" i="1" dirty="0"/>
          </a:p>
        </p:txBody>
      </p:sp>
      <p:sp>
        <p:nvSpPr>
          <p:cNvPr id="4" name="TextBox 3"/>
          <p:cNvSpPr txBox="1"/>
          <p:nvPr/>
        </p:nvSpPr>
        <p:spPr>
          <a:xfrm>
            <a:off x="47244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extLst>
      <p:ext uri="{BB962C8B-B14F-4D97-AF65-F5344CB8AC3E}">
        <p14:creationId xmlns:p14="http://schemas.microsoft.com/office/powerpoint/2010/main" xmlns="" val="3759729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25</a:t>
            </a:fld>
            <a:endParaRPr lang="en-US" dirty="0"/>
          </a:p>
        </p:txBody>
      </p:sp>
      <p:sp>
        <p:nvSpPr>
          <p:cNvPr id="3" name="Rectangle 2"/>
          <p:cNvSpPr/>
          <p:nvPr/>
        </p:nvSpPr>
        <p:spPr>
          <a:xfrm>
            <a:off x="0" y="0"/>
            <a:ext cx="9144000" cy="6186309"/>
          </a:xfrm>
          <a:prstGeom prst="rect">
            <a:avLst/>
          </a:prstGeom>
        </p:spPr>
        <p:txBody>
          <a:bodyPr wrap="square">
            <a:spAutoFit/>
          </a:bodyPr>
          <a:lstStyle/>
          <a:p>
            <a:r>
              <a:rPr lang="en-US" sz="3600" b="1" i="1" dirty="0" smtClean="0">
                <a:solidFill>
                  <a:srgbClr val="FF0000"/>
                </a:solidFill>
              </a:rPr>
              <a:t>In the USA:</a:t>
            </a:r>
          </a:p>
          <a:p>
            <a:endParaRPr lang="en-US" sz="3600" i="1" dirty="0" smtClean="0">
              <a:solidFill>
                <a:srgbClr val="FF0000"/>
              </a:solidFill>
            </a:endParaRPr>
          </a:p>
          <a:p>
            <a:pPr>
              <a:buFont typeface="Arial" pitchFamily="34" charset="0"/>
              <a:buChar char="•"/>
            </a:pPr>
            <a:r>
              <a:rPr lang="en-US" sz="3600" b="1" i="1" dirty="0" smtClean="0"/>
              <a:t>Minors are sold an average of 10-15 times a day, 6 days a week, totaling between 9,360 and 14,040 sex acts a year (minimum of $3,744,000 a year). </a:t>
            </a:r>
          </a:p>
          <a:p>
            <a:pPr>
              <a:buFont typeface="Arial" pitchFamily="34" charset="0"/>
              <a:buChar char="•"/>
            </a:pPr>
            <a:endParaRPr lang="en-US" sz="3600" b="1" i="1" dirty="0"/>
          </a:p>
          <a:p>
            <a:pPr lvl="0">
              <a:buFont typeface="Arial" pitchFamily="34" charset="0"/>
              <a:buChar char="•"/>
            </a:pPr>
            <a:r>
              <a:rPr lang="en-US" sz="3600" b="1" i="1" dirty="0" smtClean="0"/>
              <a:t>The girls received none of the money.</a:t>
            </a:r>
          </a:p>
          <a:p>
            <a:pPr lvl="0"/>
            <a:endParaRPr lang="en-US" sz="3600" b="1" i="1" dirty="0" smtClean="0"/>
          </a:p>
          <a:p>
            <a:pPr lvl="0">
              <a:buFont typeface="Arial" pitchFamily="34" charset="0"/>
              <a:buChar char="•"/>
            </a:pPr>
            <a:r>
              <a:rPr lang="en-US" sz="3600" b="1" i="1" dirty="0" smtClean="0"/>
              <a:t>Under 5% are boys.</a:t>
            </a:r>
          </a:p>
          <a:p>
            <a:endParaRPr lang="en-US" sz="3600" dirty="0"/>
          </a:p>
        </p:txBody>
      </p:sp>
      <p:sp>
        <p:nvSpPr>
          <p:cNvPr id="4" name="TextBox 3"/>
          <p:cNvSpPr txBox="1"/>
          <p:nvPr/>
        </p:nvSpPr>
        <p:spPr>
          <a:xfrm>
            <a:off x="46482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extLst>
      <p:ext uri="{BB962C8B-B14F-4D97-AF65-F5344CB8AC3E}">
        <p14:creationId xmlns:p14="http://schemas.microsoft.com/office/powerpoint/2010/main" xmlns="" val="2414854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26</a:t>
            </a:fld>
            <a:endParaRPr lang="en-US" dirty="0"/>
          </a:p>
        </p:txBody>
      </p:sp>
      <p:sp>
        <p:nvSpPr>
          <p:cNvPr id="3" name="Rectangle 2"/>
          <p:cNvSpPr/>
          <p:nvPr/>
        </p:nvSpPr>
        <p:spPr>
          <a:xfrm>
            <a:off x="152400" y="1"/>
            <a:ext cx="8991600" cy="5632311"/>
          </a:xfrm>
          <a:prstGeom prst="rect">
            <a:avLst/>
          </a:prstGeom>
        </p:spPr>
        <p:txBody>
          <a:bodyPr wrap="square">
            <a:spAutoFit/>
          </a:bodyPr>
          <a:lstStyle/>
          <a:p>
            <a:pPr lvl="0"/>
            <a:endParaRPr lang="en-US" sz="3600" i="1" dirty="0"/>
          </a:p>
          <a:p>
            <a:pPr lvl="0">
              <a:buFont typeface="Arial" pitchFamily="34" charset="0"/>
              <a:buChar char="•"/>
            </a:pPr>
            <a:endParaRPr lang="en-US" sz="3600" i="1" dirty="0" smtClean="0"/>
          </a:p>
          <a:p>
            <a:pPr lvl="0">
              <a:buFont typeface="Arial" pitchFamily="34" charset="0"/>
              <a:buChar char="•"/>
            </a:pPr>
            <a:r>
              <a:rPr lang="en-US" sz="3600" b="1" i="1" dirty="0" smtClean="0"/>
              <a:t>May </a:t>
            </a:r>
            <a:r>
              <a:rPr lang="en-US" sz="3600" b="1" i="1" dirty="0"/>
              <a:t>be runaways, kids who have been abandoned, but many are lured or coerced by clever predators</a:t>
            </a:r>
            <a:r>
              <a:rPr lang="en-US" sz="3600" b="1" i="1" dirty="0" smtClean="0"/>
              <a:t>.</a:t>
            </a:r>
          </a:p>
          <a:p>
            <a:pPr lvl="0"/>
            <a:endParaRPr lang="en-US" sz="3600" b="1" i="1" dirty="0"/>
          </a:p>
          <a:p>
            <a:pPr lvl="0">
              <a:buFont typeface="Arial" pitchFamily="34" charset="0"/>
              <a:buChar char="•"/>
            </a:pPr>
            <a:r>
              <a:rPr lang="en-US" sz="3600" b="1" i="1" dirty="0"/>
              <a:t>Traffickers are finding that American children are easier to recruit and sell than foreign victims because there is no need to cross the border.</a:t>
            </a:r>
            <a:r>
              <a:rPr lang="en-US" sz="3600" i="1" dirty="0"/>
              <a:t> </a:t>
            </a:r>
          </a:p>
        </p:txBody>
      </p:sp>
      <p:sp>
        <p:nvSpPr>
          <p:cNvPr id="4" name="Rectangle 3"/>
          <p:cNvSpPr/>
          <p:nvPr/>
        </p:nvSpPr>
        <p:spPr>
          <a:xfrm>
            <a:off x="152400" y="152400"/>
            <a:ext cx="2672526" cy="646331"/>
          </a:xfrm>
          <a:prstGeom prst="rect">
            <a:avLst/>
          </a:prstGeom>
        </p:spPr>
        <p:txBody>
          <a:bodyPr wrap="none">
            <a:spAutoFit/>
          </a:bodyPr>
          <a:lstStyle/>
          <a:p>
            <a:r>
              <a:rPr lang="en-US" sz="3600" b="1" i="1" dirty="0" smtClean="0">
                <a:solidFill>
                  <a:srgbClr val="FF0000"/>
                </a:solidFill>
              </a:rPr>
              <a:t>In the USA:</a:t>
            </a:r>
          </a:p>
        </p:txBody>
      </p:sp>
      <p:sp>
        <p:nvSpPr>
          <p:cNvPr id="5" name="TextBox 4"/>
          <p:cNvSpPr txBox="1"/>
          <p:nvPr/>
        </p:nvSpPr>
        <p:spPr>
          <a:xfrm>
            <a:off x="46482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extLst>
      <p:ext uri="{BB962C8B-B14F-4D97-AF65-F5344CB8AC3E}">
        <p14:creationId xmlns:p14="http://schemas.microsoft.com/office/powerpoint/2010/main" xmlns="" val="3022599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27</a:t>
            </a:fld>
            <a:endParaRPr lang="en-US" dirty="0"/>
          </a:p>
        </p:txBody>
      </p:sp>
      <p:sp>
        <p:nvSpPr>
          <p:cNvPr id="3" name="Rectangle 2"/>
          <p:cNvSpPr/>
          <p:nvPr/>
        </p:nvSpPr>
        <p:spPr>
          <a:xfrm>
            <a:off x="0" y="0"/>
            <a:ext cx="9144000" cy="5632311"/>
          </a:xfrm>
          <a:prstGeom prst="rect">
            <a:avLst/>
          </a:prstGeom>
        </p:spPr>
        <p:txBody>
          <a:bodyPr wrap="square">
            <a:spAutoFit/>
          </a:bodyPr>
          <a:lstStyle/>
          <a:p>
            <a:pPr lvl="0">
              <a:buFont typeface="Arial" pitchFamily="34" charset="0"/>
              <a:buChar char="•"/>
            </a:pPr>
            <a:endParaRPr lang="en-US" sz="3600" i="1" dirty="0" smtClean="0"/>
          </a:p>
          <a:p>
            <a:pPr lvl="0"/>
            <a:r>
              <a:rPr lang="en-US" sz="3600" b="1" i="1" dirty="0"/>
              <a:t> </a:t>
            </a:r>
          </a:p>
          <a:p>
            <a:pPr lvl="0">
              <a:buFont typeface="Arial" pitchFamily="34" charset="0"/>
              <a:buChar char="•"/>
            </a:pPr>
            <a:r>
              <a:rPr lang="en-US" sz="3600" b="1" i="1" dirty="0"/>
              <a:t>Nationally 450,000 children run away from home each year.  </a:t>
            </a:r>
            <a:endParaRPr lang="en-US" sz="3600" b="1" i="1" dirty="0" smtClean="0"/>
          </a:p>
          <a:p>
            <a:pPr lvl="0"/>
            <a:endParaRPr lang="en-US" sz="3600" b="1" i="1" dirty="0"/>
          </a:p>
          <a:p>
            <a:pPr lvl="0">
              <a:buFont typeface="Arial" pitchFamily="34" charset="0"/>
              <a:buChar char="•"/>
            </a:pPr>
            <a:r>
              <a:rPr lang="en-US" sz="3600" b="1" i="1" dirty="0"/>
              <a:t>1 out of every 3 teens on the street will be lured toward prostitution within </a:t>
            </a:r>
            <a:r>
              <a:rPr lang="en-US" sz="3600" b="1" i="1" dirty="0" smtClean="0"/>
              <a:t>38 </a:t>
            </a:r>
            <a:r>
              <a:rPr lang="en-US" sz="3600" b="1" i="1" dirty="0"/>
              <a:t>hours of leaving home. Statistically, this means at least 150,000 children lured into prostitution each year</a:t>
            </a:r>
            <a:r>
              <a:rPr lang="en-US" sz="3600" b="1" i="1" dirty="0" smtClean="0"/>
              <a:t>.</a:t>
            </a:r>
            <a:endParaRPr lang="en-US" sz="3600" b="1" i="1" dirty="0"/>
          </a:p>
        </p:txBody>
      </p:sp>
      <p:sp>
        <p:nvSpPr>
          <p:cNvPr id="4" name="Rectangle 3"/>
          <p:cNvSpPr/>
          <p:nvPr/>
        </p:nvSpPr>
        <p:spPr>
          <a:xfrm>
            <a:off x="228600" y="0"/>
            <a:ext cx="2672526" cy="646331"/>
          </a:xfrm>
          <a:prstGeom prst="rect">
            <a:avLst/>
          </a:prstGeom>
        </p:spPr>
        <p:txBody>
          <a:bodyPr wrap="none">
            <a:spAutoFit/>
          </a:bodyPr>
          <a:lstStyle/>
          <a:p>
            <a:r>
              <a:rPr lang="en-US" sz="3600" b="1" i="1" dirty="0" smtClean="0">
                <a:solidFill>
                  <a:srgbClr val="FF0000"/>
                </a:solidFill>
              </a:rPr>
              <a:t>In the USA:</a:t>
            </a:r>
            <a:endParaRPr lang="en-US" sz="3600" i="1" dirty="0">
              <a:solidFill>
                <a:srgbClr val="FF0000"/>
              </a:solidFill>
            </a:endParaRPr>
          </a:p>
        </p:txBody>
      </p:sp>
      <p:sp>
        <p:nvSpPr>
          <p:cNvPr id="5" name="TextBox 4"/>
          <p:cNvSpPr txBox="1"/>
          <p:nvPr/>
        </p:nvSpPr>
        <p:spPr>
          <a:xfrm>
            <a:off x="4953000" y="6488668"/>
            <a:ext cx="3647152" cy="369332"/>
          </a:xfrm>
          <a:prstGeom prst="rect">
            <a:avLst/>
          </a:prstGeom>
          <a:noFill/>
        </p:spPr>
        <p:txBody>
          <a:bodyPr wrap="none" rtlCol="0">
            <a:spAutoFit/>
          </a:bodyPr>
          <a:lstStyle/>
          <a:p>
            <a:r>
              <a:rPr lang="en-US" dirty="0" smtClean="0"/>
              <a:t>Source: Setting the Captives Free</a:t>
            </a:r>
            <a:endParaRPr lang="en-US" dirty="0"/>
          </a:p>
        </p:txBody>
      </p:sp>
    </p:spTree>
    <p:extLst>
      <p:ext uri="{BB962C8B-B14F-4D97-AF65-F5344CB8AC3E}">
        <p14:creationId xmlns:p14="http://schemas.microsoft.com/office/powerpoint/2010/main" xmlns="" val="29517074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28</a:t>
            </a:fld>
            <a:endParaRPr lang="en-US" dirty="0"/>
          </a:p>
        </p:txBody>
      </p:sp>
      <p:sp>
        <p:nvSpPr>
          <p:cNvPr id="4" name="Rectangle 3"/>
          <p:cNvSpPr/>
          <p:nvPr/>
        </p:nvSpPr>
        <p:spPr>
          <a:xfrm>
            <a:off x="0" y="0"/>
            <a:ext cx="9144000" cy="6740307"/>
          </a:xfrm>
          <a:prstGeom prst="rect">
            <a:avLst/>
          </a:prstGeom>
        </p:spPr>
        <p:txBody>
          <a:bodyPr wrap="square">
            <a:spAutoFit/>
          </a:bodyPr>
          <a:lstStyle/>
          <a:p>
            <a:pPr lvl="0">
              <a:buFont typeface="Arial" pitchFamily="34" charset="0"/>
              <a:buChar char="•"/>
            </a:pPr>
            <a:r>
              <a:rPr lang="en-US" sz="3600" b="1" i="1" dirty="0"/>
              <a:t>12 is the average age of entry into porn and prostitution, but their ages are often mislabeled</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a:t>The sale of child pornography has become a $3 billion dollar industry</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a:t>Over 100,000 websites offer child pornography</a:t>
            </a:r>
            <a:r>
              <a:rPr lang="en-US" sz="3600" b="1" i="1" dirty="0" smtClean="0"/>
              <a:t>.</a:t>
            </a:r>
          </a:p>
          <a:p>
            <a:pPr lvl="0"/>
            <a:endParaRPr lang="en-US" sz="3600" b="1" i="1" dirty="0"/>
          </a:p>
          <a:p>
            <a:pPr lvl="0">
              <a:buFont typeface="Arial" pitchFamily="34" charset="0"/>
              <a:buChar char="•"/>
            </a:pPr>
            <a:r>
              <a:rPr lang="en-US" sz="3600" b="1" i="1" dirty="0"/>
              <a:t>55 percent of internet child pornography comes from the U.S.</a:t>
            </a:r>
          </a:p>
        </p:txBody>
      </p:sp>
      <p:sp>
        <p:nvSpPr>
          <p:cNvPr id="5" name="TextBox 4"/>
          <p:cNvSpPr txBox="1"/>
          <p:nvPr/>
        </p:nvSpPr>
        <p:spPr>
          <a:xfrm>
            <a:off x="46482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extLst>
      <p:ext uri="{BB962C8B-B14F-4D97-AF65-F5344CB8AC3E}">
        <p14:creationId xmlns:p14="http://schemas.microsoft.com/office/powerpoint/2010/main" xmlns="" val="3248158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dirty="0"/>
          </a:p>
        </p:txBody>
      </p:sp>
      <p:sp>
        <p:nvSpPr>
          <p:cNvPr id="3" name="Rectangle 2"/>
          <p:cNvSpPr/>
          <p:nvPr/>
        </p:nvSpPr>
        <p:spPr>
          <a:xfrm>
            <a:off x="0" y="0"/>
            <a:ext cx="9144000" cy="6740307"/>
          </a:xfrm>
          <a:prstGeom prst="rect">
            <a:avLst/>
          </a:prstGeom>
        </p:spPr>
        <p:txBody>
          <a:bodyPr wrap="square">
            <a:spAutoFit/>
          </a:bodyPr>
          <a:lstStyle/>
          <a:p>
            <a:pPr lvl="0"/>
            <a:endParaRPr lang="en-US" sz="3600" i="1" dirty="0"/>
          </a:p>
          <a:p>
            <a:pPr lvl="0">
              <a:buFont typeface="Arial" pitchFamily="34" charset="0"/>
              <a:buChar char="•"/>
            </a:pPr>
            <a:r>
              <a:rPr lang="en-US" sz="3600" b="1" i="1" dirty="0"/>
              <a:t>1 out of 5 pornographic images is of a child</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smtClean="0"/>
              <a:t>It </a:t>
            </a:r>
            <a:r>
              <a:rPr lang="en-US" sz="3600" b="1" i="1" dirty="0"/>
              <a:t>is estimated that as many as 300,000 American children are working as prostitutes in the U.S.A. </a:t>
            </a:r>
            <a:endParaRPr lang="en-US" sz="3600" b="1" i="1" dirty="0" smtClean="0"/>
          </a:p>
          <a:p>
            <a:pPr lvl="0">
              <a:buFont typeface="Arial" pitchFamily="34" charset="0"/>
              <a:buChar char="•"/>
            </a:pPr>
            <a:endParaRPr lang="en-US" sz="3600" b="1" i="1" dirty="0"/>
          </a:p>
          <a:p>
            <a:pPr lvl="0">
              <a:buFont typeface="Arial" pitchFamily="34" charset="0"/>
              <a:buChar char="•"/>
            </a:pPr>
            <a:r>
              <a:rPr lang="en-US" sz="3600" b="1" i="1" dirty="0" smtClean="0"/>
              <a:t>In Kansas this year, many trafficked slaves, age 30 to 80, including handicapped and mentally ill, were enslaved as farm workers. </a:t>
            </a:r>
            <a:br>
              <a:rPr lang="en-US" sz="3600" b="1" i="1" dirty="0" smtClean="0"/>
            </a:br>
            <a:r>
              <a:rPr lang="en-US" sz="3600" b="1" i="1" dirty="0" smtClean="0"/>
              <a:t>All were Caucasian.</a:t>
            </a:r>
            <a:endParaRPr lang="en-US" sz="3600" b="1" i="1" dirty="0"/>
          </a:p>
          <a:p>
            <a:r>
              <a:rPr lang="en-US" i="1" dirty="0"/>
              <a:t/>
            </a:r>
            <a:br>
              <a:rPr lang="en-US" i="1" dirty="0"/>
            </a:br>
            <a:endParaRPr lang="en-US" i="1" dirty="0"/>
          </a:p>
        </p:txBody>
      </p:sp>
      <p:sp>
        <p:nvSpPr>
          <p:cNvPr id="4" name="TextBox 3"/>
          <p:cNvSpPr txBox="1"/>
          <p:nvPr/>
        </p:nvSpPr>
        <p:spPr>
          <a:xfrm>
            <a:off x="5257800" y="6488668"/>
            <a:ext cx="3647152" cy="369332"/>
          </a:xfrm>
          <a:prstGeom prst="rect">
            <a:avLst/>
          </a:prstGeom>
          <a:noFill/>
        </p:spPr>
        <p:txBody>
          <a:bodyPr wrap="none" rtlCol="0">
            <a:spAutoFit/>
          </a:bodyPr>
          <a:lstStyle/>
          <a:p>
            <a:r>
              <a:rPr lang="en-US" dirty="0" smtClean="0"/>
              <a:t>Source: Setting the Captives Free</a:t>
            </a:r>
            <a:endParaRPr lang="en-US" dirty="0"/>
          </a:p>
        </p:txBody>
      </p:sp>
    </p:spTree>
    <p:extLst>
      <p:ext uri="{BB962C8B-B14F-4D97-AF65-F5344CB8AC3E}">
        <p14:creationId xmlns:p14="http://schemas.microsoft.com/office/powerpoint/2010/main" xmlns="" val="42716712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2585323"/>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Today, now, at this moment, there are 27 million slaves barely living in the world!</a:t>
            </a:r>
            <a:endParaRPr lang="en-US" sz="5400" dirty="0">
              <a:effectLst>
                <a:outerShdw blurRad="38100" dist="38100" dir="2700000" algn="tl">
                  <a:srgbClr val="000000">
                    <a:alpha val="43137"/>
                  </a:srgbClr>
                </a:outerShdw>
              </a:effectLst>
            </a:endParaRPr>
          </a:p>
        </p:txBody>
      </p:sp>
      <p:sp>
        <p:nvSpPr>
          <p:cNvPr id="5" name="TextBox 4"/>
          <p:cNvSpPr txBox="1"/>
          <p:nvPr/>
        </p:nvSpPr>
        <p:spPr>
          <a:xfrm>
            <a:off x="5105400" y="2667000"/>
            <a:ext cx="3783408" cy="430887"/>
          </a:xfrm>
          <a:prstGeom prst="rect">
            <a:avLst/>
          </a:prstGeom>
          <a:noFill/>
        </p:spPr>
        <p:txBody>
          <a:bodyPr wrap="none" rtlCol="0">
            <a:spAutoFit/>
          </a:bodyPr>
          <a:lstStyle/>
          <a:p>
            <a:r>
              <a:rPr lang="en-US" sz="1050" dirty="0" smtClean="0"/>
              <a:t>Kevin Bales, President, Free the Slaves, Inc</a:t>
            </a:r>
            <a:r>
              <a:rPr lang="en-US" sz="1100" dirty="0" smtClean="0"/>
              <a:t>.</a:t>
            </a:r>
            <a:br>
              <a:rPr lang="en-US" sz="1100" dirty="0" smtClean="0"/>
            </a:br>
            <a:r>
              <a:rPr lang="en-US" sz="1100" dirty="0" smtClean="0"/>
              <a:t>“Modern Slavery, The Secret World of 27 Million People”</a:t>
            </a:r>
            <a:endParaRPr lang="en-US" sz="1100" dirty="0"/>
          </a:p>
        </p:txBody>
      </p:sp>
      <p:pic>
        <p:nvPicPr>
          <p:cNvPr id="6" name="Picture 5" descr="boy_carrying_water_by_henri_ismail.jpg"/>
          <p:cNvPicPr>
            <a:picLocks noChangeAspect="1"/>
          </p:cNvPicPr>
          <p:nvPr/>
        </p:nvPicPr>
        <p:blipFill>
          <a:blip r:embed="rId2" cstate="screen"/>
          <a:stretch>
            <a:fillRect/>
          </a:stretch>
        </p:blipFill>
        <p:spPr>
          <a:xfrm>
            <a:off x="2438400" y="3352800"/>
            <a:ext cx="4419600" cy="2950083"/>
          </a:xfrm>
          <a:prstGeom prst="rect">
            <a:avLst/>
          </a:prstGeom>
        </p:spPr>
      </p:pic>
      <p:sp>
        <p:nvSpPr>
          <p:cNvPr id="7" name="TextBox 6"/>
          <p:cNvSpPr txBox="1"/>
          <p:nvPr/>
        </p:nvSpPr>
        <p:spPr>
          <a:xfrm>
            <a:off x="4343400" y="6400800"/>
            <a:ext cx="2667000" cy="261610"/>
          </a:xfrm>
          <a:prstGeom prst="rect">
            <a:avLst/>
          </a:prstGeom>
          <a:noFill/>
        </p:spPr>
        <p:txBody>
          <a:bodyPr wrap="square" rtlCol="0">
            <a:spAutoFit/>
          </a:bodyPr>
          <a:lstStyle/>
          <a:p>
            <a:r>
              <a:rPr lang="en-US" sz="1050" dirty="0" smtClean="0"/>
              <a:t>Photo by Henri Ismail - World Press.com</a:t>
            </a:r>
            <a:endParaRPr lang="en-US" sz="1050" dirty="0"/>
          </a:p>
        </p:txBody>
      </p:sp>
    </p:spTree>
    <p:extLst>
      <p:ext uri="{BB962C8B-B14F-4D97-AF65-F5344CB8AC3E}">
        <p14:creationId xmlns:p14="http://schemas.microsoft.com/office/powerpoint/2010/main" xmlns="" val="9233595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3.bp.blogspot.com/_NaPs1oGHTx8/RwZYeGXCiCI/AAAAAAAAABU/6eXiv3ZvQmw/s400/live-show+pic.jpg"/>
          <p:cNvPicPr>
            <a:picLocks noChangeAspect="1" noChangeArrowheads="1"/>
          </p:cNvPicPr>
          <p:nvPr/>
        </p:nvPicPr>
        <p:blipFill>
          <a:blip r:embed="rId2" cstate="screen"/>
          <a:srcRect/>
          <a:stretch>
            <a:fillRect/>
          </a:stretch>
        </p:blipFill>
        <p:spPr bwMode="auto">
          <a:xfrm>
            <a:off x="1219200" y="1447800"/>
            <a:ext cx="6705600" cy="4693920"/>
          </a:xfrm>
          <a:prstGeom prst="rect">
            <a:avLst/>
          </a:prstGeom>
          <a:noFill/>
        </p:spPr>
      </p:pic>
      <p:sp>
        <p:nvSpPr>
          <p:cNvPr id="3" name="TextBox 2"/>
          <p:cNvSpPr txBox="1"/>
          <p:nvPr/>
        </p:nvSpPr>
        <p:spPr>
          <a:xfrm>
            <a:off x="762000" y="304800"/>
            <a:ext cx="8005268" cy="461665"/>
          </a:xfrm>
          <a:prstGeom prst="rect">
            <a:avLst/>
          </a:prstGeom>
          <a:noFill/>
        </p:spPr>
        <p:txBody>
          <a:bodyPr wrap="none" rtlCol="0">
            <a:spAutoFit/>
          </a:bodyPr>
          <a:lstStyle/>
          <a:p>
            <a:r>
              <a:rPr lang="en-US" sz="2400" dirty="0" smtClean="0"/>
              <a:t>Florida Coalition Against Human Trafficking Ad Campaign</a:t>
            </a:r>
            <a:endParaRPr lang="en-US" sz="2400" dirty="0"/>
          </a:p>
        </p:txBody>
      </p:sp>
    </p:spTree>
    <p:extLst>
      <p:ext uri="{BB962C8B-B14F-4D97-AF65-F5344CB8AC3E}">
        <p14:creationId xmlns:p14="http://schemas.microsoft.com/office/powerpoint/2010/main" xmlns="" val="34688410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31</a:t>
            </a:fld>
            <a:endParaRPr lang="en-US" dirty="0"/>
          </a:p>
        </p:txBody>
      </p:sp>
      <p:pic>
        <p:nvPicPr>
          <p:cNvPr id="5" name="Picture 4" descr="where victimes come from.jpg"/>
          <p:cNvPicPr>
            <a:picLocks noChangeAspect="1"/>
          </p:cNvPicPr>
          <p:nvPr/>
        </p:nvPicPr>
        <p:blipFill>
          <a:blip r:embed="rId2" cstate="screen"/>
          <a:stretch>
            <a:fillRect/>
          </a:stretch>
        </p:blipFill>
        <p:spPr>
          <a:xfrm>
            <a:off x="381000" y="287340"/>
            <a:ext cx="8305800" cy="6226199"/>
          </a:xfrm>
          <a:prstGeom prst="rect">
            <a:avLst/>
          </a:prstGeom>
        </p:spPr>
      </p:pic>
    </p:spTree>
    <p:extLst>
      <p:ext uri="{BB962C8B-B14F-4D97-AF65-F5344CB8AC3E}">
        <p14:creationId xmlns:p14="http://schemas.microsoft.com/office/powerpoint/2010/main" xmlns="" val="3171988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5024013"/>
          </a:xfrm>
          <a:prstGeom prst="rect">
            <a:avLst/>
          </a:prstGeom>
        </p:spPr>
      </p:pic>
    </p:spTree>
    <p:extLst>
      <p:ext uri="{BB962C8B-B14F-4D97-AF65-F5344CB8AC3E}">
        <p14:creationId xmlns:p14="http://schemas.microsoft.com/office/powerpoint/2010/main" xmlns="" val="39951506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33</a:t>
            </a:fld>
            <a:endParaRPr lang="en-US" dirty="0"/>
          </a:p>
        </p:txBody>
      </p:sp>
      <p:sp>
        <p:nvSpPr>
          <p:cNvPr id="5" name="Rectangle 4"/>
          <p:cNvSpPr/>
          <p:nvPr/>
        </p:nvSpPr>
        <p:spPr>
          <a:xfrm>
            <a:off x="609600" y="304800"/>
            <a:ext cx="8077200" cy="1446550"/>
          </a:xfrm>
          <a:prstGeom prst="rect">
            <a:avLst/>
          </a:prstGeom>
        </p:spPr>
        <p:txBody>
          <a:bodyPr wrap="square">
            <a:spAutoFit/>
          </a:bodyPr>
          <a:lstStyle/>
          <a:p>
            <a:pPr algn="ctr"/>
            <a:r>
              <a:rPr lang="en-US" sz="4400" b="1" dirty="0" smtClean="0">
                <a:solidFill>
                  <a:srgbClr val="C00000"/>
                </a:solidFill>
              </a:rPr>
              <a:t>The New Hotbed of Human Trafficking Is ... Ohio</a:t>
            </a:r>
            <a:endParaRPr lang="en-US" sz="4400" b="1" dirty="0">
              <a:solidFill>
                <a:srgbClr val="C00000"/>
              </a:solidFill>
            </a:endParaRPr>
          </a:p>
        </p:txBody>
      </p:sp>
      <p:sp>
        <p:nvSpPr>
          <p:cNvPr id="7" name="Rectangle 6"/>
          <p:cNvSpPr/>
          <p:nvPr/>
        </p:nvSpPr>
        <p:spPr>
          <a:xfrm>
            <a:off x="762000" y="2551837"/>
            <a:ext cx="7848600" cy="3046988"/>
          </a:xfrm>
          <a:prstGeom prst="rect">
            <a:avLst/>
          </a:prstGeom>
        </p:spPr>
        <p:txBody>
          <a:bodyPr wrap="square">
            <a:spAutoFit/>
          </a:bodyPr>
          <a:lstStyle/>
          <a:p>
            <a:r>
              <a:rPr lang="en-US" sz="3200" dirty="0" smtClean="0"/>
              <a:t>“1800 people are trafficked in Ohio every year. This includes 800 immigrants who are exploited in commercial sex and factory work, as well as about 1000 American-born children who are forced into prostitution.” </a:t>
            </a:r>
            <a:endParaRPr lang="en-US" sz="3200" dirty="0"/>
          </a:p>
        </p:txBody>
      </p:sp>
      <p:sp>
        <p:nvSpPr>
          <p:cNvPr id="8" name="Rectangle 7"/>
          <p:cNvSpPr/>
          <p:nvPr/>
        </p:nvSpPr>
        <p:spPr>
          <a:xfrm>
            <a:off x="3657600" y="5867400"/>
            <a:ext cx="4442306" cy="369332"/>
          </a:xfrm>
          <a:prstGeom prst="rect">
            <a:avLst/>
          </a:prstGeom>
        </p:spPr>
        <p:txBody>
          <a:bodyPr wrap="none">
            <a:spAutoFit/>
          </a:bodyPr>
          <a:lstStyle/>
          <a:p>
            <a:r>
              <a:rPr lang="en-US" dirty="0" smtClean="0"/>
              <a:t>Trafficking in Persons Study Commission </a:t>
            </a:r>
            <a:endParaRPr lang="en-US" dirty="0"/>
          </a:p>
        </p:txBody>
      </p:sp>
    </p:spTree>
    <p:extLst>
      <p:ext uri="{BB962C8B-B14F-4D97-AF65-F5344CB8AC3E}">
        <p14:creationId xmlns:p14="http://schemas.microsoft.com/office/powerpoint/2010/main" xmlns="" val="18860058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34</a:t>
            </a:fld>
            <a:endParaRPr lang="en-US" dirty="0"/>
          </a:p>
        </p:txBody>
      </p:sp>
      <p:sp>
        <p:nvSpPr>
          <p:cNvPr id="3" name="Rectangle 2"/>
          <p:cNvSpPr/>
          <p:nvPr/>
        </p:nvSpPr>
        <p:spPr>
          <a:xfrm>
            <a:off x="381000" y="228600"/>
            <a:ext cx="8382000" cy="5755422"/>
          </a:xfrm>
          <a:prstGeom prst="rect">
            <a:avLst/>
          </a:prstGeom>
        </p:spPr>
        <p:txBody>
          <a:bodyPr wrap="square">
            <a:spAutoFit/>
          </a:bodyPr>
          <a:lstStyle/>
          <a:p>
            <a:pPr algn="ctr"/>
            <a:r>
              <a:rPr lang="en-US" sz="4000" b="1" dirty="0" smtClean="0">
                <a:solidFill>
                  <a:srgbClr val="C00000"/>
                </a:solidFill>
              </a:rPr>
              <a:t>Why Does Ohio Support Human Trafficking?</a:t>
            </a:r>
          </a:p>
          <a:p>
            <a:endParaRPr lang="en-US" sz="3200" dirty="0" smtClean="0"/>
          </a:p>
          <a:p>
            <a:r>
              <a:rPr lang="en-US" sz="3200" dirty="0" smtClean="0"/>
              <a:t>“…weak laws on human trafficking, a growing demand for cheap labor, and Ohio's proximity to the Canadian border as the key reasons modern-day slavery thrives in the state.”</a:t>
            </a:r>
            <a:br>
              <a:rPr lang="en-US" sz="3200" dirty="0" smtClean="0"/>
            </a:br>
            <a:endParaRPr lang="en-US" sz="3200" dirty="0" smtClean="0"/>
          </a:p>
          <a:p>
            <a:r>
              <a:rPr lang="en-US" sz="3200" dirty="0" smtClean="0"/>
              <a:t>Toledo, Cleveland, Columbus, Dayton, and Cincinnati have interstate highways crossing the U.S.A.</a:t>
            </a:r>
            <a:endParaRPr lang="en-US" sz="3200" dirty="0"/>
          </a:p>
        </p:txBody>
      </p:sp>
      <p:sp>
        <p:nvSpPr>
          <p:cNvPr id="4" name="Rectangle 3"/>
          <p:cNvSpPr/>
          <p:nvPr/>
        </p:nvSpPr>
        <p:spPr>
          <a:xfrm>
            <a:off x="3657600" y="6172200"/>
            <a:ext cx="4442306" cy="369332"/>
          </a:xfrm>
          <a:prstGeom prst="rect">
            <a:avLst/>
          </a:prstGeom>
        </p:spPr>
        <p:txBody>
          <a:bodyPr wrap="none">
            <a:spAutoFit/>
          </a:bodyPr>
          <a:lstStyle/>
          <a:p>
            <a:r>
              <a:rPr lang="en-US" dirty="0" smtClean="0"/>
              <a:t>Trafficking in Persons Study Commission </a:t>
            </a:r>
            <a:endParaRPr lang="en-US" dirty="0"/>
          </a:p>
        </p:txBody>
      </p:sp>
    </p:spTree>
    <p:extLst>
      <p:ext uri="{BB962C8B-B14F-4D97-AF65-F5344CB8AC3E}">
        <p14:creationId xmlns:p14="http://schemas.microsoft.com/office/powerpoint/2010/main" xmlns="" val="15366335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35</a:t>
            </a:fld>
            <a:endParaRPr lang="en-US" dirty="0"/>
          </a:p>
        </p:txBody>
      </p:sp>
      <p:pic>
        <p:nvPicPr>
          <p:cNvPr id="3" name="Picture 2" descr="ohio highway map.gif"/>
          <p:cNvPicPr>
            <a:picLocks noChangeAspect="1"/>
          </p:cNvPicPr>
          <p:nvPr/>
        </p:nvPicPr>
        <p:blipFill>
          <a:blip r:embed="rId2" cstate="print"/>
          <a:stretch>
            <a:fillRect/>
          </a:stretch>
        </p:blipFill>
        <p:spPr>
          <a:xfrm>
            <a:off x="0" y="152400"/>
            <a:ext cx="6248400" cy="6518115"/>
          </a:xfrm>
          <a:prstGeom prst="rect">
            <a:avLst/>
          </a:prstGeom>
        </p:spPr>
      </p:pic>
      <p:sp>
        <p:nvSpPr>
          <p:cNvPr id="4" name="TextBox 3"/>
          <p:cNvSpPr txBox="1"/>
          <p:nvPr/>
        </p:nvSpPr>
        <p:spPr>
          <a:xfrm>
            <a:off x="6248400" y="168322"/>
            <a:ext cx="2667000" cy="6247864"/>
          </a:xfrm>
          <a:prstGeom prst="rect">
            <a:avLst/>
          </a:prstGeom>
          <a:noFill/>
        </p:spPr>
        <p:txBody>
          <a:bodyPr wrap="square" rtlCol="0">
            <a:spAutoFit/>
          </a:bodyPr>
          <a:lstStyle/>
          <a:p>
            <a:r>
              <a:rPr lang="en-US" sz="1600" b="1" dirty="0" smtClean="0">
                <a:solidFill>
                  <a:srgbClr val="C00000"/>
                </a:solidFill>
              </a:rPr>
              <a:t>I-90 </a:t>
            </a:r>
            <a:r>
              <a:rPr lang="en-US" sz="1600" b="1" dirty="0" smtClean="0"/>
              <a:t/>
            </a:r>
            <a:br>
              <a:rPr lang="en-US" sz="1600" b="1" dirty="0" smtClean="0"/>
            </a:br>
            <a:r>
              <a:rPr lang="en-US" sz="1600" b="1" dirty="0" smtClean="0"/>
              <a:t>Boston, MA to Seattle, WA</a:t>
            </a:r>
          </a:p>
          <a:p>
            <a:endParaRPr lang="en-US" sz="1600" b="1" dirty="0" smtClean="0"/>
          </a:p>
          <a:p>
            <a:r>
              <a:rPr lang="en-US" sz="1600" b="1" dirty="0" smtClean="0">
                <a:solidFill>
                  <a:srgbClr val="C00000"/>
                </a:solidFill>
              </a:rPr>
              <a:t>I-80</a:t>
            </a:r>
            <a:r>
              <a:rPr lang="en-US" sz="1600" b="1" dirty="0" smtClean="0"/>
              <a:t/>
            </a:r>
            <a:br>
              <a:rPr lang="en-US" sz="1600" b="1" dirty="0" smtClean="0"/>
            </a:br>
            <a:r>
              <a:rPr lang="en-US" sz="1600" b="1" dirty="0" smtClean="0"/>
              <a:t>New York to California</a:t>
            </a:r>
          </a:p>
          <a:p>
            <a:endParaRPr lang="en-US" sz="1600" b="1" dirty="0" smtClean="0"/>
          </a:p>
          <a:p>
            <a:r>
              <a:rPr lang="en-US" sz="1600" b="1" dirty="0" smtClean="0">
                <a:solidFill>
                  <a:srgbClr val="C00000"/>
                </a:solidFill>
              </a:rPr>
              <a:t>I-70</a:t>
            </a:r>
            <a:r>
              <a:rPr lang="en-US" sz="1600" b="1" dirty="0" smtClean="0"/>
              <a:t/>
            </a:r>
            <a:br>
              <a:rPr lang="en-US" sz="1600" b="1" dirty="0" smtClean="0"/>
            </a:br>
            <a:r>
              <a:rPr lang="en-US" sz="1600" b="1" dirty="0" smtClean="0"/>
              <a:t>Baltimore, MD to</a:t>
            </a:r>
          </a:p>
          <a:p>
            <a:r>
              <a:rPr lang="en-US" sz="1600" b="1" dirty="0" smtClean="0"/>
              <a:t>Cove Fort, Utah</a:t>
            </a:r>
          </a:p>
          <a:p>
            <a:endParaRPr lang="en-US" sz="1600" b="1" dirty="0" smtClean="0"/>
          </a:p>
          <a:p>
            <a:r>
              <a:rPr lang="en-US" sz="1600" b="1" dirty="0" smtClean="0">
                <a:solidFill>
                  <a:srgbClr val="C00000"/>
                </a:solidFill>
              </a:rPr>
              <a:t>I-75</a:t>
            </a:r>
            <a:r>
              <a:rPr lang="en-US" sz="1600" b="1" dirty="0" smtClean="0"/>
              <a:t/>
            </a:r>
            <a:br>
              <a:rPr lang="en-US" sz="1600" b="1" dirty="0" smtClean="0"/>
            </a:br>
            <a:r>
              <a:rPr lang="en-US" sz="1600" b="1" dirty="0" smtClean="0"/>
              <a:t>Northern Michigan to Miami, FL</a:t>
            </a:r>
          </a:p>
          <a:p>
            <a:endParaRPr lang="en-US" sz="1600" b="1" dirty="0" smtClean="0"/>
          </a:p>
          <a:p>
            <a:r>
              <a:rPr lang="en-US" sz="1600" b="1" dirty="0" smtClean="0">
                <a:solidFill>
                  <a:srgbClr val="C00000"/>
                </a:solidFill>
              </a:rPr>
              <a:t>I-74</a:t>
            </a:r>
            <a:r>
              <a:rPr lang="en-US" sz="1600" b="1" dirty="0" smtClean="0"/>
              <a:t/>
            </a:r>
            <a:br>
              <a:rPr lang="en-US" sz="1600" b="1" dirty="0" smtClean="0"/>
            </a:br>
            <a:r>
              <a:rPr lang="en-US" sz="1600" b="1" dirty="0" smtClean="0"/>
              <a:t>Davenport, Iowa to</a:t>
            </a:r>
          </a:p>
          <a:p>
            <a:r>
              <a:rPr lang="en-US" sz="1600" b="1" dirty="0" smtClean="0"/>
              <a:t>Greensboro, SC</a:t>
            </a:r>
            <a:br>
              <a:rPr lang="en-US" sz="1600" b="1" dirty="0" smtClean="0"/>
            </a:br>
            <a:endParaRPr lang="en-US" sz="1600" b="1" dirty="0" smtClean="0"/>
          </a:p>
          <a:p>
            <a:r>
              <a:rPr lang="en-US" sz="1600" b="1" dirty="0" smtClean="0">
                <a:solidFill>
                  <a:srgbClr val="C00000"/>
                </a:solidFill>
              </a:rPr>
              <a:t>I-77</a:t>
            </a:r>
            <a:r>
              <a:rPr lang="en-US" sz="1600" b="1" dirty="0" smtClean="0"/>
              <a:t/>
            </a:r>
            <a:br>
              <a:rPr lang="en-US" sz="1600" b="1" dirty="0" smtClean="0"/>
            </a:br>
            <a:r>
              <a:rPr lang="en-US" sz="1600" b="1" dirty="0" smtClean="0"/>
              <a:t>Cleveland to</a:t>
            </a:r>
          </a:p>
          <a:p>
            <a:r>
              <a:rPr lang="en-US" sz="1600" b="1" dirty="0" smtClean="0"/>
              <a:t>South Carolina</a:t>
            </a:r>
            <a:br>
              <a:rPr lang="en-US" sz="1600" b="1" dirty="0" smtClean="0"/>
            </a:br>
            <a:endParaRPr lang="en-US" sz="1600" b="1" dirty="0" smtClean="0"/>
          </a:p>
          <a:p>
            <a:r>
              <a:rPr lang="en-US" sz="1600" b="1" dirty="0" smtClean="0">
                <a:solidFill>
                  <a:srgbClr val="C00000"/>
                </a:solidFill>
              </a:rPr>
              <a:t>I-71</a:t>
            </a:r>
            <a:r>
              <a:rPr lang="en-US" sz="1600" b="1" dirty="0" smtClean="0"/>
              <a:t/>
            </a:r>
            <a:br>
              <a:rPr lang="en-US" sz="1600" b="1" dirty="0" smtClean="0"/>
            </a:br>
            <a:r>
              <a:rPr lang="en-US" sz="1600" b="1" dirty="0" smtClean="0"/>
              <a:t>Cleveland to</a:t>
            </a:r>
          </a:p>
          <a:p>
            <a:r>
              <a:rPr lang="en-US" sz="1600" b="1" dirty="0" smtClean="0"/>
              <a:t>Louisville, KY</a:t>
            </a:r>
            <a:endParaRPr lang="en-US" sz="1600" b="1" dirty="0"/>
          </a:p>
        </p:txBody>
      </p:sp>
    </p:spTree>
    <p:extLst>
      <p:ext uri="{BB962C8B-B14F-4D97-AF65-F5344CB8AC3E}">
        <p14:creationId xmlns:p14="http://schemas.microsoft.com/office/powerpoint/2010/main" xmlns="" val="10008307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 y="228600"/>
            <a:ext cx="8974636" cy="2154436"/>
          </a:xfrm>
          <a:prstGeom prst="rect">
            <a:avLst/>
          </a:prstGeom>
          <a:noFill/>
        </p:spPr>
        <p:txBody>
          <a:bodyPr wrap="none" rtlCol="0">
            <a:spAutoFit/>
          </a:bodyPr>
          <a:lstStyle/>
          <a:p>
            <a:r>
              <a:rPr lang="en-US" sz="5400" dirty="0" smtClean="0"/>
              <a:t>Investigating Human Trafficking</a:t>
            </a:r>
          </a:p>
          <a:p>
            <a:pPr algn="ctr"/>
            <a:r>
              <a:rPr lang="en-US" sz="8000" dirty="0" smtClean="0">
                <a:solidFill>
                  <a:srgbClr val="C00000"/>
                </a:solidFill>
              </a:rPr>
              <a:t>Laws of the Land</a:t>
            </a:r>
            <a:endParaRPr lang="en-US" sz="8000" dirty="0">
              <a:solidFill>
                <a:srgbClr val="C00000"/>
              </a:solidFill>
            </a:endParaRPr>
          </a:p>
        </p:txBody>
      </p:sp>
      <p:pic>
        <p:nvPicPr>
          <p:cNvPr id="2050" name="Picture 2" descr="http://ts2.mm.bing.net/images/thumbnail.aspx?q=1168816805773&amp;id=7ddb42761274154424caf18ee42b7633&amp;url=http%3a%2f%2fwww.clker.com%2fcliparts%2f4%2fb%2fb%2f1%2f12231396322000101003Scale_of_justice_2.svg.h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1052" y="2667000"/>
            <a:ext cx="3571581" cy="3482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2140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37081"/>
            <a:ext cx="8534400"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Fourth Amendment to the U.S. Constitution: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“The right of the people to be secure in their persons, houses, papers, and effects, against </a:t>
            </a:r>
            <a:r>
              <a:rPr kumimoji="0" lang="en-US" sz="3600" b="0" i="0" u="sng" strike="noStrike" cap="none" normalizeH="0" baseline="0" dirty="0" smtClean="0">
                <a:ln>
                  <a:noFill/>
                </a:ln>
                <a:solidFill>
                  <a:schemeClr val="tx1"/>
                </a:solidFill>
                <a:effectLst/>
                <a:latin typeface="Arial" charset="0"/>
              </a:rPr>
              <a:t>unreasonable searches and seizures</a:t>
            </a:r>
            <a:r>
              <a:rPr kumimoji="0" lang="en-US" sz="3600" b="0" i="0" u="none" strike="noStrike" cap="none" normalizeH="0" baseline="0" dirty="0" smtClean="0">
                <a:ln>
                  <a:noFill/>
                </a:ln>
                <a:solidFill>
                  <a:schemeClr val="tx1"/>
                </a:solidFill>
                <a:effectLst/>
                <a:latin typeface="Arial" charset="0"/>
              </a:rPr>
              <a:t>, shall not be violated, and no Warrants shall issue, </a:t>
            </a:r>
            <a:r>
              <a:rPr kumimoji="0" lang="en-US" sz="3600" b="0" i="0" u="none" strike="noStrike" cap="none" normalizeH="0" baseline="0" dirty="0" smtClean="0">
                <a:ln>
                  <a:noFill/>
                </a:ln>
                <a:solidFill>
                  <a:srgbClr val="FF0000"/>
                </a:solidFill>
                <a:effectLst/>
                <a:latin typeface="Arial" charset="0"/>
              </a:rPr>
              <a:t>but upon probable cause</a:t>
            </a:r>
            <a:r>
              <a:rPr kumimoji="0" lang="en-US" sz="3600" b="0" i="0" u="none" strike="noStrike" cap="none" normalizeH="0" baseline="0" dirty="0" smtClean="0">
                <a:ln>
                  <a:noFill/>
                </a:ln>
                <a:solidFill>
                  <a:schemeClr val="tx1"/>
                </a:solidFill>
                <a:effectLst/>
                <a:latin typeface="Arial" charset="0"/>
              </a:rPr>
              <a:t>, </a:t>
            </a:r>
            <a:r>
              <a:rPr kumimoji="0" lang="en-US" sz="3600" b="0" i="0" u="none" strike="noStrike" cap="none" normalizeH="0" baseline="0" dirty="0" smtClean="0">
                <a:ln>
                  <a:noFill/>
                </a:ln>
                <a:solidFill>
                  <a:srgbClr val="FF0000"/>
                </a:solidFill>
                <a:effectLst/>
                <a:latin typeface="Arial" charset="0"/>
              </a:rPr>
              <a:t>supported by Oath or affirmation</a:t>
            </a:r>
            <a:r>
              <a:rPr kumimoji="0" lang="en-US" sz="3600" b="0" i="0" u="none" strike="noStrike" cap="none" normalizeH="0" baseline="0" dirty="0" smtClean="0">
                <a:ln>
                  <a:noFill/>
                </a:ln>
                <a:solidFill>
                  <a:schemeClr val="tx1"/>
                </a:solidFill>
                <a:effectLst/>
                <a:latin typeface="Arial" charset="0"/>
              </a:rPr>
              <a:t>, and particularly describing the place to be searched, and the persons or things to be seized.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7200"/>
            <a:ext cx="6645987" cy="1107996"/>
          </a:xfrm>
          <a:prstGeom prst="rect">
            <a:avLst/>
          </a:prstGeom>
          <a:noFill/>
        </p:spPr>
        <p:txBody>
          <a:bodyPr wrap="none" rtlCol="0">
            <a:spAutoFit/>
          </a:bodyPr>
          <a:lstStyle/>
          <a:p>
            <a:r>
              <a:rPr lang="en-US" sz="6600" dirty="0" smtClean="0">
                <a:solidFill>
                  <a:srgbClr val="0070C0"/>
                </a:solidFill>
              </a:rPr>
              <a:t>Search and Seizure</a:t>
            </a:r>
            <a:endParaRPr lang="en-US" sz="6600" dirty="0">
              <a:solidFill>
                <a:srgbClr val="0070C0"/>
              </a:solidFill>
            </a:endParaRPr>
          </a:p>
        </p:txBody>
      </p:sp>
      <p:pic>
        <p:nvPicPr>
          <p:cNvPr id="3076" name="Picture 4" descr="http://ts4.mm.bing.net/images/thumbnail.aspx?q=1131186162143&amp;id=e2edd8a074da23dcbac4cd0af9f45996&amp;url=http%3a%2f%2fwww.dwiblog.org%2fwp-content%2fuploads%2f2009%2f07%2fofficer_searc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49789" y="1704974"/>
            <a:ext cx="3674187" cy="241271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blog.nj.com/njv_guest_blog/2009/05/large_police-search-seiz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768" y="1704974"/>
            <a:ext cx="4314825" cy="286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ts2.mm.bing.net/images/thumbnail.aspx?q=1251890504957&amp;id=1cf2240c57fa824115ac8f7d0cbfbd58&amp;url=http%3a%2f%2fwww.a2zli.com%2fJustice-Law.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4202679"/>
            <a:ext cx="2231978" cy="223197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2.mm.bing.net/images/thumbnail.aspx?q=1238278212741&amp;id=bd6474d2b829897c6d9cd8d9113d8628&amp;url=http%3a%2f%2f1.bp.blogspot.com%2f_68sk2PaFt3Q%2fSl8n81IoRcI%2fAAAAAAAAEUw%2fAlnMPEC9uc0%2fs1600%2fDisable%2bFile%2bIndexing%2bIn%2bWindows%2b%2bSpeed%2bUp%2bWindows%2bBy%2bDisabling%2bSearch%2bIndex%2b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143" y="2044890"/>
            <a:ext cx="4116314" cy="41163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42143" y="27688"/>
            <a:ext cx="7720319" cy="1323439"/>
          </a:xfrm>
          <a:prstGeom prst="rect">
            <a:avLst/>
          </a:prstGeom>
          <a:noFill/>
        </p:spPr>
        <p:txBody>
          <a:bodyPr wrap="none" rtlCol="0">
            <a:spAutoFit/>
          </a:bodyPr>
          <a:lstStyle/>
          <a:p>
            <a:r>
              <a:rPr lang="en-US" sz="8000" dirty="0" smtClean="0">
                <a:solidFill>
                  <a:srgbClr val="0070C0"/>
                </a:solidFill>
              </a:rPr>
              <a:t>Police May Search</a:t>
            </a:r>
            <a:endParaRPr lang="en-US" sz="8000" dirty="0">
              <a:solidFill>
                <a:srgbClr val="0070C0"/>
              </a:solidFill>
            </a:endParaRPr>
          </a:p>
        </p:txBody>
      </p:sp>
      <p:sp>
        <p:nvSpPr>
          <p:cNvPr id="3" name="TextBox 2"/>
          <p:cNvSpPr txBox="1"/>
          <p:nvPr/>
        </p:nvSpPr>
        <p:spPr>
          <a:xfrm>
            <a:off x="4458458" y="1530234"/>
            <a:ext cx="4533142" cy="5016758"/>
          </a:xfrm>
          <a:prstGeom prst="rect">
            <a:avLst/>
          </a:prstGeom>
          <a:noFill/>
        </p:spPr>
        <p:txBody>
          <a:bodyPr wrap="square" rtlCol="0">
            <a:spAutoFit/>
          </a:bodyPr>
          <a:lstStyle/>
          <a:p>
            <a:pPr marL="285750" indent="-285750">
              <a:buFont typeface="Arial" pitchFamily="34" charset="0"/>
              <a:buChar char="•"/>
            </a:pPr>
            <a:r>
              <a:rPr lang="en-US" sz="3200" b="1" dirty="0" smtClean="0"/>
              <a:t>Probable Cause</a:t>
            </a:r>
          </a:p>
          <a:p>
            <a:pPr marL="285750" indent="-285750">
              <a:buFont typeface="Arial" pitchFamily="34" charset="0"/>
              <a:buChar char="•"/>
            </a:pPr>
            <a:r>
              <a:rPr lang="en-US" sz="3200" b="1" dirty="0" smtClean="0"/>
              <a:t>Consent to search</a:t>
            </a:r>
          </a:p>
          <a:p>
            <a:pPr marL="285750" indent="-285750">
              <a:buFont typeface="Arial" pitchFamily="34" charset="0"/>
              <a:buChar char="•"/>
            </a:pPr>
            <a:r>
              <a:rPr lang="en-US" sz="3200" b="1" dirty="0" smtClean="0"/>
              <a:t>In Plain View</a:t>
            </a:r>
          </a:p>
          <a:p>
            <a:pPr marL="285750" indent="-285750">
              <a:buFont typeface="Arial" pitchFamily="34" charset="0"/>
              <a:buChar char="•"/>
            </a:pPr>
            <a:r>
              <a:rPr lang="en-US" sz="3200" b="1" dirty="0" smtClean="0"/>
              <a:t>Incidental to </a:t>
            </a:r>
            <a:r>
              <a:rPr lang="en-US" sz="3200" b="1" dirty="0"/>
              <a:t>A</a:t>
            </a:r>
            <a:r>
              <a:rPr lang="en-US" sz="3200" b="1" dirty="0" smtClean="0"/>
              <a:t>n Arrest</a:t>
            </a:r>
          </a:p>
          <a:p>
            <a:pPr marL="285750" indent="-285750">
              <a:buFont typeface="Arial" pitchFamily="34" charset="0"/>
              <a:buChar char="•"/>
            </a:pPr>
            <a:r>
              <a:rPr lang="en-US" sz="3200" b="1" dirty="0" smtClean="0"/>
              <a:t>Exigent Circumstances</a:t>
            </a:r>
          </a:p>
          <a:p>
            <a:pPr marL="285750" indent="-285750">
              <a:buFont typeface="Arial" pitchFamily="34" charset="0"/>
              <a:buChar char="•"/>
            </a:pPr>
            <a:r>
              <a:rPr lang="en-US" sz="3200" b="1" dirty="0" smtClean="0"/>
              <a:t>Stop and Frisk</a:t>
            </a:r>
          </a:p>
          <a:p>
            <a:pPr marL="285750" indent="-285750">
              <a:buFont typeface="Arial" pitchFamily="34" charset="0"/>
              <a:buChar char="•"/>
            </a:pPr>
            <a:r>
              <a:rPr lang="en-US" sz="3200" b="1" dirty="0" smtClean="0"/>
              <a:t>Curtilage</a:t>
            </a:r>
          </a:p>
          <a:p>
            <a:pPr marL="285750" indent="-285750">
              <a:buFont typeface="Arial" pitchFamily="34" charset="0"/>
              <a:buChar char="•"/>
            </a:pPr>
            <a:r>
              <a:rPr lang="en-US" sz="3200" b="1" dirty="0" smtClean="0"/>
              <a:t>Open fields</a:t>
            </a:r>
          </a:p>
          <a:p>
            <a:pPr marL="285750" indent="-285750">
              <a:buFont typeface="Arial" pitchFamily="34" charset="0"/>
              <a:buChar char="•"/>
            </a:pPr>
            <a:r>
              <a:rPr lang="en-US" sz="3200" b="1" dirty="0" smtClean="0"/>
              <a:t>Motor Vehicles</a:t>
            </a:r>
            <a:endParaRPr lang="en-US" sz="3200" b="1" dirty="0"/>
          </a:p>
          <a:p>
            <a:pPr marL="285750" indent="-285750">
              <a:buFont typeface="Arial" pitchFamily="34" charset="0"/>
              <a:buChar char="•"/>
            </a:pPr>
            <a:r>
              <a:rPr lang="en-US" sz="3200" b="1" dirty="0" smtClean="0"/>
              <a:t>Border Search</a:t>
            </a:r>
            <a:endParaRPr lang="en-US" b="1" dirty="0" smtClean="0"/>
          </a:p>
        </p:txBody>
      </p:sp>
    </p:spTree>
    <p:extLst>
      <p:ext uri="{BB962C8B-B14F-4D97-AF65-F5344CB8AC3E}">
        <p14:creationId xmlns:p14="http://schemas.microsoft.com/office/powerpoint/2010/main" xmlns="" val="2274766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in and ball.jpg"/>
          <p:cNvPicPr>
            <a:picLocks noChangeAspect="1"/>
          </p:cNvPicPr>
          <p:nvPr/>
        </p:nvPicPr>
        <p:blipFill>
          <a:blip r:embed="rId3" cstate="screen">
            <a:duotone>
              <a:schemeClr val="accent3">
                <a:shade val="45000"/>
                <a:satMod val="135000"/>
              </a:schemeClr>
              <a:prstClr val="white"/>
            </a:duotone>
          </a:blip>
          <a:stretch>
            <a:fillRect/>
          </a:stretch>
        </p:blipFill>
        <p:spPr>
          <a:xfrm>
            <a:off x="152400" y="185589"/>
            <a:ext cx="8839200" cy="6462439"/>
          </a:xfrm>
          <a:prstGeom prst="rect">
            <a:avLst/>
          </a:prstGeom>
        </p:spPr>
      </p:pic>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4</a:t>
            </a:fld>
            <a:endParaRPr lang="en-US" dirty="0"/>
          </a:p>
        </p:txBody>
      </p:sp>
      <p:sp>
        <p:nvSpPr>
          <p:cNvPr id="3" name="Rectangle 2"/>
          <p:cNvSpPr/>
          <p:nvPr/>
        </p:nvSpPr>
        <p:spPr>
          <a:xfrm>
            <a:off x="304800" y="304800"/>
            <a:ext cx="8610600" cy="3785652"/>
          </a:xfrm>
          <a:prstGeom prst="rect">
            <a:avLst/>
          </a:prstGeom>
        </p:spPr>
        <p:txBody>
          <a:bodyPr wrap="square">
            <a:spAutoFit/>
          </a:bodyPr>
          <a:lstStyle/>
          <a:p>
            <a:pPr algn="ctr"/>
            <a:r>
              <a:rPr lang="en-US" sz="4800" b="1" dirty="0" smtClean="0">
                <a:solidFill>
                  <a:srgbClr val="FF0000"/>
                </a:solidFill>
                <a:effectLst>
                  <a:outerShdw blurRad="38100" dist="38100" dir="2700000" algn="tl">
                    <a:srgbClr val="000000">
                      <a:alpha val="43137"/>
                    </a:srgbClr>
                  </a:outerShdw>
                </a:effectLst>
              </a:rPr>
              <a:t>That is more than twice as many slaves </a:t>
            </a:r>
            <a:r>
              <a:rPr lang="en-US" sz="4800" b="1" u="sng" dirty="0" smtClean="0">
                <a:solidFill>
                  <a:srgbClr val="FF0000"/>
                </a:solidFill>
                <a:effectLst>
                  <a:outerShdw blurRad="38100" dist="38100" dir="2700000" algn="tl">
                    <a:srgbClr val="000000">
                      <a:alpha val="43137"/>
                    </a:srgbClr>
                  </a:outerShdw>
                </a:effectLst>
              </a:rPr>
              <a:t>alive NOW </a:t>
            </a:r>
            <a:r>
              <a:rPr lang="en-US" sz="4800" b="1" dirty="0" smtClean="0">
                <a:solidFill>
                  <a:srgbClr val="FF0000"/>
                </a:solidFill>
                <a:effectLst>
                  <a:outerShdw blurRad="38100" dist="38100" dir="2700000" algn="tl">
                    <a:srgbClr val="000000">
                      <a:alpha val="43137"/>
                    </a:srgbClr>
                  </a:outerShdw>
                </a:effectLst>
              </a:rPr>
              <a:t>than were seized from Africa during the entire 450 years of the transatlantic slave trade!</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518174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7929"/>
            <a:ext cx="8763000" cy="6186309"/>
          </a:xfrm>
          <a:prstGeom prst="rect">
            <a:avLst/>
          </a:prstGeom>
        </p:spPr>
        <p:txBody>
          <a:bodyPr wrap="square">
            <a:spAutoFit/>
          </a:bodyPr>
          <a:lstStyle/>
          <a:p>
            <a:r>
              <a:rPr lang="en-US" sz="4400" b="1" dirty="0" smtClean="0"/>
              <a:t>Probable Cause</a:t>
            </a:r>
          </a:p>
          <a:p>
            <a:r>
              <a:rPr lang="en-US" sz="4400" dirty="0" smtClean="0"/>
              <a:t>Probable cause is an officer's reasonable belief of a certain fact. The law only requires the officer's belief to be reasonable, based on everything within the officer's knowledge. Probable cause is an objective standard based on the facts known and observed by the officer. </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7693"/>
            <a:ext cx="8762999" cy="6740307"/>
          </a:xfrm>
          <a:prstGeom prst="rect">
            <a:avLst/>
          </a:prstGeom>
        </p:spPr>
        <p:txBody>
          <a:bodyPr wrap="square">
            <a:spAutoFit/>
          </a:bodyPr>
          <a:lstStyle/>
          <a:p>
            <a:r>
              <a:rPr lang="en-US" sz="4800" b="1" dirty="0" smtClean="0"/>
              <a:t>Search</a:t>
            </a:r>
          </a:p>
          <a:p>
            <a:r>
              <a:rPr lang="en-US" sz="4800" dirty="0" smtClean="0"/>
              <a:t>An officer has probable cause to search if the facts and circumstances known to the searching officer justify the officer's reasonable belief that the area to be searched contains evidence or instruments of a crime.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153400" cy="6247864"/>
          </a:xfrm>
          <a:prstGeom prst="rect">
            <a:avLst/>
          </a:prstGeom>
        </p:spPr>
        <p:txBody>
          <a:bodyPr wrap="square">
            <a:spAutoFit/>
          </a:bodyPr>
          <a:lstStyle/>
          <a:p>
            <a:r>
              <a:rPr lang="en-US" sz="4000" b="1" i="1" dirty="0" err="1" smtClean="0"/>
              <a:t>Mapp</a:t>
            </a:r>
            <a:r>
              <a:rPr lang="en-US" sz="4000" b="1" i="1" dirty="0" smtClean="0"/>
              <a:t> v. Ohio</a:t>
            </a:r>
            <a:r>
              <a:rPr lang="en-US" sz="4000" dirty="0" smtClean="0"/>
              <a:t>, 367 </a:t>
            </a:r>
            <a:r>
              <a:rPr lang="en-US" sz="4000" dirty="0" smtClean="0">
                <a:hlinkClick r:id="rId2" action="ppaction://hlinkfile" tooltip="United States Reports"/>
              </a:rPr>
              <a:t>U.S.</a:t>
            </a:r>
            <a:r>
              <a:rPr lang="en-US" sz="4000" dirty="0" smtClean="0"/>
              <a:t> </a:t>
            </a:r>
            <a:r>
              <a:rPr lang="en-US" sz="4000" dirty="0" smtClean="0">
                <a:hlinkClick r:id="rId3"/>
              </a:rPr>
              <a:t>643</a:t>
            </a:r>
            <a:r>
              <a:rPr lang="en-US" sz="4000" dirty="0" smtClean="0"/>
              <a:t> (1961), was a </a:t>
            </a:r>
            <a:r>
              <a:rPr lang="en-US" sz="4000" dirty="0" smtClean="0">
                <a:hlinkClick r:id="rId4" action="ppaction://hlinkfile" tooltip="Landmark case"/>
              </a:rPr>
              <a:t>landmark case</a:t>
            </a:r>
            <a:r>
              <a:rPr lang="en-US" sz="4000" dirty="0" smtClean="0"/>
              <a:t> in </a:t>
            </a:r>
            <a:r>
              <a:rPr lang="en-US" sz="4000" dirty="0" smtClean="0">
                <a:hlinkClick r:id="rId5" action="ppaction://hlinkfile" tooltip="Criminal procedure"/>
              </a:rPr>
              <a:t>criminal procedure</a:t>
            </a:r>
            <a:r>
              <a:rPr lang="en-US" sz="4000" dirty="0" smtClean="0"/>
              <a:t>, in which the </a:t>
            </a:r>
            <a:r>
              <a:rPr lang="en-US" sz="4000" dirty="0" smtClean="0">
                <a:hlinkClick r:id="rId6" action="ppaction://hlinkfile" tooltip="Supreme Court of the United States"/>
              </a:rPr>
              <a:t>United States Supreme Court</a:t>
            </a:r>
            <a:r>
              <a:rPr lang="en-US" sz="4000" dirty="0" smtClean="0"/>
              <a:t> decided that evidence obtained in violation of the </a:t>
            </a:r>
            <a:r>
              <a:rPr lang="en-US" sz="4000" dirty="0" smtClean="0">
                <a:hlinkClick r:id="rId7" action="ppaction://hlinkfile" tooltip="Fourth Amendment to the United States Constitution"/>
              </a:rPr>
              <a:t>Fourth Amendment</a:t>
            </a:r>
            <a:r>
              <a:rPr lang="en-US" sz="4000" dirty="0" smtClean="0"/>
              <a:t>, which protects against "unreasonable searches and seizures," may not be used in criminal prosecutions in </a:t>
            </a:r>
            <a:r>
              <a:rPr lang="en-US" sz="4000" dirty="0" smtClean="0">
                <a:hlinkClick r:id="rId8" action="ppaction://hlinkfile" tooltip="State court (United States)"/>
              </a:rPr>
              <a:t>state courts</a:t>
            </a:r>
            <a:r>
              <a:rPr lang="en-US" sz="4000" dirty="0" smtClean="0"/>
              <a:t>, as well as </a:t>
            </a:r>
            <a:r>
              <a:rPr lang="en-US" sz="4000" dirty="0" smtClean="0">
                <a:hlinkClick r:id="rId9" action="ppaction://hlinkfile" tooltip="Government of the United States"/>
              </a:rPr>
              <a:t>federal courts</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39" y="43218"/>
            <a:ext cx="8915400" cy="6863417"/>
          </a:xfrm>
          <a:prstGeom prst="rect">
            <a:avLst/>
          </a:prstGeom>
        </p:spPr>
        <p:txBody>
          <a:bodyPr wrap="square">
            <a:spAutoFit/>
          </a:bodyPr>
          <a:lstStyle/>
          <a:p>
            <a:r>
              <a:rPr lang="en-US" sz="4400" b="1" dirty="0" smtClean="0"/>
              <a:t>Consent</a:t>
            </a:r>
          </a:p>
          <a:p>
            <a:r>
              <a:rPr lang="en-US" sz="4400" dirty="0" smtClean="0"/>
              <a:t>Main article: </a:t>
            </a:r>
            <a:r>
              <a:rPr lang="en-US" sz="4400" dirty="0" smtClean="0">
                <a:hlinkClick r:id="rId2" action="ppaction://hlinkfile" tooltip="Consent search"/>
              </a:rPr>
              <a:t>Consent search</a:t>
            </a:r>
            <a:endParaRPr lang="en-US" sz="4400" dirty="0" smtClean="0"/>
          </a:p>
          <a:p>
            <a:r>
              <a:rPr lang="en-US" sz="4400" dirty="0" smtClean="0"/>
              <a:t>If a </a:t>
            </a:r>
            <a:r>
              <a:rPr lang="en-US" sz="4400" dirty="0" smtClean="0">
                <a:hlinkClick r:id="rId3" action="ppaction://hlinkfile" tooltip="Party (law)"/>
              </a:rPr>
              <a:t>party</a:t>
            </a:r>
            <a:r>
              <a:rPr lang="en-US" sz="4400" dirty="0" smtClean="0"/>
              <a:t> gives consent to a search, a warrant is not required, even if the party is unaware of their right to refuse to cooperate. There are exceptions and complications to the rule, and whether an individual has the right to consent to a search of another's property.</a:t>
            </a:r>
            <a:endParaRPr lang="en-US" sz="4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494085"/>
          </a:xfrm>
          <a:prstGeom prst="rect">
            <a:avLst/>
          </a:prstGeom>
        </p:spPr>
        <p:txBody>
          <a:bodyPr wrap="square">
            <a:spAutoFit/>
          </a:bodyPr>
          <a:lstStyle/>
          <a:p>
            <a:r>
              <a:rPr lang="en-US" sz="4800" b="1" dirty="0" smtClean="0"/>
              <a:t>Plain view</a:t>
            </a:r>
          </a:p>
          <a:p>
            <a:r>
              <a:rPr lang="en-US" sz="4800" dirty="0" smtClean="0"/>
              <a:t>Main article: </a:t>
            </a:r>
            <a:r>
              <a:rPr lang="en-US" sz="4800" dirty="0" smtClean="0">
                <a:hlinkClick r:id="rId2" action="ppaction://hlinkfile" tooltip="Plain view doctrine"/>
              </a:rPr>
              <a:t>Plain view doctrine</a:t>
            </a:r>
            <a:endParaRPr lang="en-US" sz="4800" dirty="0" smtClean="0"/>
          </a:p>
          <a:p>
            <a:r>
              <a:rPr lang="en-US" sz="4800" dirty="0" smtClean="0"/>
              <a:t>If an officer is lawfully present, he may seize objects that are in "plain view". However, the officer must have probable cause to believe that the objects are contraband.</a:t>
            </a:r>
            <a:br>
              <a:rPr lang="en-US" sz="4800" dirty="0" smtClean="0"/>
            </a:br>
            <a:r>
              <a:rPr lang="en-US" sz="3200" b="1" dirty="0" smtClean="0">
                <a:solidFill>
                  <a:srgbClr val="FF0000"/>
                </a:solidFill>
              </a:rPr>
              <a:t>Gun under car seat, </a:t>
            </a:r>
            <a:r>
              <a:rPr lang="en-US" sz="3200" b="1" dirty="0" err="1" smtClean="0">
                <a:solidFill>
                  <a:srgbClr val="FF0000"/>
                </a:solidFill>
              </a:rPr>
              <a:t>Alasko</a:t>
            </a:r>
            <a:r>
              <a:rPr lang="en-US" sz="3200" b="1" dirty="0" smtClean="0">
                <a:solidFill>
                  <a:srgbClr val="FF0000"/>
                </a:solidFill>
              </a:rPr>
              <a:t> fan &amp; Brown radio.</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247864"/>
          </a:xfrm>
          <a:prstGeom prst="rect">
            <a:avLst/>
          </a:prstGeom>
        </p:spPr>
        <p:txBody>
          <a:bodyPr wrap="square">
            <a:spAutoFit/>
          </a:bodyPr>
          <a:lstStyle/>
          <a:p>
            <a:r>
              <a:rPr lang="en-US" sz="4000" b="1" dirty="0" smtClean="0"/>
              <a:t>Searches incident to arrest – search of a person </a:t>
            </a:r>
            <a:r>
              <a:rPr lang="en-US" sz="4000" dirty="0"/>
              <a:t>P</a:t>
            </a:r>
            <a:r>
              <a:rPr lang="en-US" sz="4000" dirty="0" smtClean="0"/>
              <a:t>ermitting searches incident to an arrest without warrant—has been applied in American law. The justification for such a search is to prevent the arrested individual from destroying evidence or using a weapon against the arresting officer. The decision suggested that any area within the "immediate control" of the arrestee could be searched</a:t>
            </a:r>
            <a:r>
              <a:rPr lang="en-US" sz="4000" dirty="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8251"/>
            <a:ext cx="8763000" cy="6186309"/>
          </a:xfrm>
          <a:prstGeom prst="rect">
            <a:avLst/>
          </a:prstGeom>
        </p:spPr>
        <p:txBody>
          <a:bodyPr wrap="square">
            <a:spAutoFit/>
          </a:bodyPr>
          <a:lstStyle/>
          <a:p>
            <a:r>
              <a:rPr lang="en-US" sz="3600" b="1" dirty="0" smtClean="0"/>
              <a:t>Exigent circumstance – requiring immediate action or aid; urgent</a:t>
            </a:r>
          </a:p>
          <a:p>
            <a:r>
              <a:rPr lang="en-US" sz="3600" dirty="0" smtClean="0"/>
              <a:t>Exigent circumstances arise when the law enforcement officers have reasonable grounds to believe that there is an immediate need to protect their lives, the lives of others, their property, or that of others, the search is not motivated by an intent to arrest and seize evidence, and there is some reasonable basis, to associate an emergency with the area or place to be searched.</a:t>
            </a:r>
            <a:endParaRPr 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s2.mm.bing.net/images/thumbnail.aspx?q=1130894136409&amp;id=f110155d8ce016c13bbeef43560d4d6c&amp;url=http%3a%2f%2fi.dailymail.co.uk%2fi%2fpix%2f2009%2f02%2f10%2farticle-1141342-0368557D000005DC-472_468x5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7016" y="1676400"/>
            <a:ext cx="4089210" cy="45268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24000" y="176480"/>
            <a:ext cx="6035242" cy="1323439"/>
          </a:xfrm>
          <a:prstGeom prst="rect">
            <a:avLst/>
          </a:prstGeom>
          <a:noFill/>
        </p:spPr>
        <p:txBody>
          <a:bodyPr wrap="none" rtlCol="0">
            <a:spAutoFit/>
          </a:bodyPr>
          <a:lstStyle/>
          <a:p>
            <a:r>
              <a:rPr lang="en-US" sz="8000" dirty="0" smtClean="0">
                <a:solidFill>
                  <a:srgbClr val="0070C0"/>
                </a:solidFill>
              </a:rPr>
              <a:t>Stop and Frisk</a:t>
            </a:r>
            <a:endParaRPr lang="en-US" sz="8000" dirty="0">
              <a:solidFill>
                <a:srgbClr val="0070C0"/>
              </a:solidFill>
            </a:endParaRPr>
          </a:p>
        </p:txBody>
      </p:sp>
    </p:spTree>
    <p:extLst>
      <p:ext uri="{BB962C8B-B14F-4D97-AF65-F5344CB8AC3E}">
        <p14:creationId xmlns:p14="http://schemas.microsoft.com/office/powerpoint/2010/main" xmlns="" val="1571773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2247"/>
            <a:ext cx="8763000" cy="6186309"/>
          </a:xfrm>
          <a:prstGeom prst="rect">
            <a:avLst/>
          </a:prstGeom>
        </p:spPr>
        <p:txBody>
          <a:bodyPr wrap="square">
            <a:spAutoFit/>
          </a:bodyPr>
          <a:lstStyle/>
          <a:p>
            <a:r>
              <a:rPr lang="en-US" sz="3600" b="1" i="1" dirty="0" smtClean="0"/>
              <a:t>Terry v. Ohio</a:t>
            </a:r>
            <a:r>
              <a:rPr lang="en-US" sz="3600" dirty="0" smtClean="0"/>
              <a:t>, </a:t>
            </a:r>
            <a:r>
              <a:rPr lang="en-US" sz="3600" b="1" dirty="0" smtClean="0">
                <a:solidFill>
                  <a:srgbClr val="FF0000"/>
                </a:solidFill>
              </a:rPr>
              <a:t>Stop and Frisk: </a:t>
            </a:r>
            <a:r>
              <a:rPr lang="en-US" sz="3600" dirty="0"/>
              <a:t>A</a:t>
            </a:r>
            <a:r>
              <a:rPr lang="en-US" sz="3600" dirty="0" smtClean="0"/>
              <a:t> police officer may </a:t>
            </a:r>
            <a:r>
              <a:rPr lang="en-US" sz="3600" dirty="0"/>
              <a:t>stop and frisk a </a:t>
            </a:r>
            <a:r>
              <a:rPr lang="en-US" sz="3600" dirty="0" smtClean="0"/>
              <a:t>suspect without </a:t>
            </a:r>
            <a:r>
              <a:rPr lang="en-US" sz="3600" dirty="0" smtClean="0">
                <a:hlinkClick r:id="rId2" action="ppaction://hlinkfile" tooltip="Probable cause"/>
              </a:rPr>
              <a:t>probable cause</a:t>
            </a:r>
            <a:r>
              <a:rPr lang="en-US" sz="3600" dirty="0" smtClean="0"/>
              <a:t> to </a:t>
            </a:r>
            <a:r>
              <a:rPr lang="en-US" sz="3600" dirty="0" smtClean="0">
                <a:hlinkClick r:id="rId3" action="ppaction://hlinkfile" tooltip="Arrest"/>
              </a:rPr>
              <a:t>arrest</a:t>
            </a:r>
            <a:r>
              <a:rPr lang="en-US" sz="3600" dirty="0" smtClean="0"/>
              <a:t>, if the police officer has a </a:t>
            </a:r>
            <a:r>
              <a:rPr lang="en-US" sz="3600" dirty="0" smtClean="0">
                <a:hlinkClick r:id="rId4" action="ppaction://hlinkfile" tooltip="Reasonable suspicion"/>
              </a:rPr>
              <a:t>reasonable suspicion</a:t>
            </a:r>
            <a:r>
              <a:rPr lang="en-US" sz="3600" dirty="0" smtClean="0"/>
              <a:t> that the person has committed, is committing, or is about to commit a crime and has a reasonable belief that the person "may be armed and presently dangerous." For their protection, police may perform a surface search of a person’s outer clothing for </a:t>
            </a:r>
            <a:r>
              <a:rPr lang="en-US" sz="3600" dirty="0" smtClean="0">
                <a:hlinkClick r:id="rId5" action="ppaction://hlinkfile" tooltip="Weapons"/>
              </a:rPr>
              <a:t>weapons</a:t>
            </a:r>
            <a:r>
              <a:rPr lang="en-US" sz="3600" dirty="0" smtClean="0"/>
              <a:t> if they have reasonable suspicion the person stopped is armed. </a:t>
            </a:r>
            <a:endParaRPr lang="en-US"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740307"/>
          </a:xfrm>
          <a:prstGeom prst="rect">
            <a:avLst/>
          </a:prstGeom>
        </p:spPr>
        <p:txBody>
          <a:bodyPr wrap="square">
            <a:spAutoFit/>
          </a:bodyPr>
          <a:lstStyle/>
          <a:p>
            <a:r>
              <a:rPr lang="en-US" sz="3600" b="1" dirty="0" smtClean="0"/>
              <a:t>Curtilage: search of house surrounding area</a:t>
            </a:r>
          </a:p>
          <a:p>
            <a:r>
              <a:rPr lang="en-US" sz="3600" dirty="0" smtClean="0"/>
              <a:t>While open fields are not protected by the Fourth Amendment, the </a:t>
            </a:r>
            <a:r>
              <a:rPr lang="en-US" sz="3600" dirty="0" err="1" smtClean="0">
                <a:hlinkClick r:id="rId2" action="ppaction://hlinkfile" tooltip="Curtilage"/>
              </a:rPr>
              <a:t>curtilage</a:t>
            </a:r>
            <a:r>
              <a:rPr lang="en-US" sz="3600" dirty="0" smtClean="0"/>
              <a:t>, or outdoor area immediately surrounding the home, is protected. Courts have treated this area as an extension of the house and as such subject to all the privacy protections afforded a person’s home (unlike a person's open fields) under the Fourth Amendment. However, courts have held aerial surveillance of curtilage not to be included in the protections from unwarranted search. </a:t>
            </a:r>
            <a:r>
              <a:rPr lang="en-US" sz="4000" dirty="0" smtClean="0"/>
              <a:t>      </a:t>
            </a:r>
            <a:r>
              <a:rPr lang="en-US" sz="2000" dirty="0" smtClean="0"/>
              <a:t>Helicopters </a:t>
            </a:r>
            <a:r>
              <a:rPr lang="en-US" sz="2000" dirty="0"/>
              <a:t>- </a:t>
            </a:r>
            <a:r>
              <a:rPr lang="en-US" sz="2000" dirty="0" err="1"/>
              <a:t>Bolita</a:t>
            </a:r>
            <a:r>
              <a:rPr lang="en-US" sz="2000" dirty="0"/>
              <a:t> slips at sewer connection - FLA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8153400" cy="1752600"/>
          </a:xfrm>
        </p:spPr>
        <p:txBody>
          <a:bodyPr/>
          <a:lstStyle/>
          <a:p>
            <a:r>
              <a:rPr lang="en-US" sz="5400" dirty="0" smtClean="0">
                <a:solidFill>
                  <a:srgbClr val="C00000"/>
                </a:solidFill>
              </a:rPr>
              <a:t>Slavery today is called</a:t>
            </a:r>
            <a:br>
              <a:rPr lang="en-US" sz="5400" dirty="0" smtClean="0">
                <a:solidFill>
                  <a:srgbClr val="C00000"/>
                </a:solidFill>
              </a:rPr>
            </a:br>
            <a:r>
              <a:rPr lang="en-US" sz="5400" dirty="0" smtClean="0">
                <a:solidFill>
                  <a:srgbClr val="C00000"/>
                </a:solidFill>
              </a:rPr>
              <a:t>Human Trafficking</a:t>
            </a:r>
            <a:endParaRPr lang="en-US" sz="5400" dirty="0">
              <a:solidFill>
                <a:srgbClr val="C00000"/>
              </a:solidFill>
            </a:endParaRPr>
          </a:p>
        </p:txBody>
      </p:sp>
      <p:sp>
        <p:nvSpPr>
          <p:cNvPr id="4" name="Slide Number Placeholder 3"/>
          <p:cNvSpPr>
            <a:spLocks noGrp="1"/>
          </p:cNvSpPr>
          <p:nvPr>
            <p:ph type="sldNum" sz="quarter" idx="12"/>
          </p:nvPr>
        </p:nvSpPr>
        <p:spPr/>
        <p:txBody>
          <a:bodyPr/>
          <a:lstStyle/>
          <a:p>
            <a:pPr>
              <a:defRPr/>
            </a:pPr>
            <a:fld id="{41E4A7D7-9EF3-41D1-8761-BBA58946E16D}" type="slidenum">
              <a:rPr lang="en-US" smtClean="0"/>
              <a:pPr>
                <a:defRPr/>
              </a:pPr>
              <a:t>5</a:t>
            </a:fld>
            <a:endParaRPr lang="en-US" dirty="0"/>
          </a:p>
        </p:txBody>
      </p:sp>
      <p:pic>
        <p:nvPicPr>
          <p:cNvPr id="5" name="Picture 4" descr="What-Happens-To-Victims-Of-Human-Trafficking.jpg"/>
          <p:cNvPicPr>
            <a:picLocks noChangeAspect="1"/>
          </p:cNvPicPr>
          <p:nvPr/>
        </p:nvPicPr>
        <p:blipFill>
          <a:blip r:embed="rId2" cstate="screen"/>
          <a:stretch>
            <a:fillRect/>
          </a:stretch>
        </p:blipFill>
        <p:spPr>
          <a:xfrm>
            <a:off x="990600" y="2590800"/>
            <a:ext cx="3086100" cy="3524250"/>
          </a:xfrm>
          <a:prstGeom prst="rect">
            <a:avLst/>
          </a:prstGeom>
        </p:spPr>
      </p:pic>
      <p:pic>
        <p:nvPicPr>
          <p:cNvPr id="6" name="Picture 5" descr="sex-traffickers.jpg"/>
          <p:cNvPicPr>
            <a:picLocks noChangeAspect="1"/>
          </p:cNvPicPr>
          <p:nvPr/>
        </p:nvPicPr>
        <p:blipFill>
          <a:blip r:embed="rId3" cstate="screen"/>
          <a:stretch>
            <a:fillRect/>
          </a:stretch>
        </p:blipFill>
        <p:spPr>
          <a:xfrm>
            <a:off x="4648200" y="2590800"/>
            <a:ext cx="3657600" cy="3568117"/>
          </a:xfrm>
          <a:prstGeom prst="rect">
            <a:avLst/>
          </a:prstGeom>
        </p:spPr>
      </p:pic>
    </p:spTree>
    <p:extLst>
      <p:ext uri="{BB962C8B-B14F-4D97-AF65-F5344CB8AC3E}">
        <p14:creationId xmlns:p14="http://schemas.microsoft.com/office/powerpoint/2010/main" xmlns="" val="19581566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s2.mm.bing.net/images/thumbnail.aspx?q=1230539456869&amp;id=1166f1a8e1bdf692d4efb7cbf4e9d682&amp;url=http%3a%2f%2fwww.youwall.com%2fpapel%2ffields_sunset_wallpaper_0e8c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1998" y="1447800"/>
            <a:ext cx="7945985" cy="4953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09800" y="89047"/>
            <a:ext cx="4677884" cy="1200329"/>
          </a:xfrm>
          <a:prstGeom prst="rect">
            <a:avLst/>
          </a:prstGeom>
          <a:noFill/>
        </p:spPr>
        <p:txBody>
          <a:bodyPr wrap="none" rtlCol="0">
            <a:spAutoFit/>
          </a:bodyPr>
          <a:lstStyle/>
          <a:p>
            <a:r>
              <a:rPr lang="en-US" sz="7200" b="1" dirty="0" smtClean="0">
                <a:solidFill>
                  <a:srgbClr val="0070C0"/>
                </a:solidFill>
              </a:rPr>
              <a:t>Open Fields</a:t>
            </a:r>
            <a:endParaRPr lang="en-US" sz="7200" b="1" dirty="0">
              <a:solidFill>
                <a:srgbClr val="0070C0"/>
              </a:solidFill>
            </a:endParaRPr>
          </a:p>
        </p:txBody>
      </p:sp>
    </p:spTree>
    <p:extLst>
      <p:ext uri="{BB962C8B-B14F-4D97-AF65-F5344CB8AC3E}">
        <p14:creationId xmlns:p14="http://schemas.microsoft.com/office/powerpoint/2010/main" xmlns="" val="427286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077200" cy="6186309"/>
          </a:xfrm>
          <a:prstGeom prst="rect">
            <a:avLst/>
          </a:prstGeom>
        </p:spPr>
        <p:txBody>
          <a:bodyPr wrap="square">
            <a:spAutoFit/>
          </a:bodyPr>
          <a:lstStyle/>
          <a:p>
            <a:r>
              <a:rPr lang="en-US" sz="4400" b="1" dirty="0" smtClean="0"/>
              <a:t>Open fields</a:t>
            </a:r>
          </a:p>
          <a:p>
            <a:r>
              <a:rPr lang="en-US" sz="4400" dirty="0" smtClean="0"/>
              <a:t>Main article: </a:t>
            </a:r>
            <a:r>
              <a:rPr lang="en-US" sz="4400" dirty="0" smtClean="0">
                <a:hlinkClick r:id="rId2" action="ppaction://hlinkfile" tooltip="Open fields doctrine"/>
              </a:rPr>
              <a:t>Open fields doctrine</a:t>
            </a:r>
            <a:endParaRPr lang="en-US" sz="4400" dirty="0" smtClean="0"/>
          </a:p>
          <a:p>
            <a:r>
              <a:rPr lang="en-US" sz="4400" dirty="0" smtClean="0"/>
              <a:t>Similarly, "open fields" such as pastures, open water, and woods may be searched without a warrant, on the grounds that conduct occurring therein would have no reasonable expectation of privacy.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247864"/>
          </a:xfrm>
          <a:prstGeom prst="rect">
            <a:avLst/>
          </a:prstGeom>
        </p:spPr>
        <p:txBody>
          <a:bodyPr wrap="square">
            <a:spAutoFit/>
          </a:bodyPr>
          <a:lstStyle/>
          <a:p>
            <a:r>
              <a:rPr lang="en-US" sz="4000" dirty="0"/>
              <a:t>In </a:t>
            </a:r>
            <a:r>
              <a:rPr lang="en-US" sz="4000" i="1" dirty="0">
                <a:hlinkClick r:id="rId2" action="ppaction://hlinkfile" tooltip="Oliver v. United States"/>
              </a:rPr>
              <a:t>Oliver v. United States</a:t>
            </a:r>
            <a:r>
              <a:rPr lang="en-US" sz="4000" dirty="0"/>
              <a:t>, 466 </a:t>
            </a:r>
            <a:r>
              <a:rPr lang="en-US" sz="4000" dirty="0">
                <a:hlinkClick r:id="rId3" action="ppaction://hlinkfile" tooltip="United States Reports"/>
              </a:rPr>
              <a:t>U.S.</a:t>
            </a:r>
            <a:r>
              <a:rPr lang="en-US" sz="4000" dirty="0"/>
              <a:t> </a:t>
            </a:r>
            <a:r>
              <a:rPr lang="en-US" sz="4000" dirty="0">
                <a:hlinkClick r:id="rId4"/>
              </a:rPr>
              <a:t>170</a:t>
            </a:r>
            <a:r>
              <a:rPr lang="en-US" sz="4000" dirty="0"/>
              <a:t> (1984), the police ignored a "no trespassing" sign and a fence, trespassed onto the suspect's land without a warrant, followed a path for hundreds of feet, and discovered a field of marijuana. The Supreme Court ruled that no search had taken place, because there was no privacy expectation regarding an open field.</a:t>
            </a:r>
          </a:p>
        </p:txBody>
      </p:sp>
    </p:spTree>
    <p:extLst>
      <p:ext uri="{BB962C8B-B14F-4D97-AF65-F5344CB8AC3E}">
        <p14:creationId xmlns:p14="http://schemas.microsoft.com/office/powerpoint/2010/main" xmlns="" val="14204544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matchbin-assets.s3.amazonaws.com/public/sites/274/assets/0512drug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52400"/>
            <a:ext cx="8587357" cy="5727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6969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19" y="0"/>
            <a:ext cx="8763000" cy="6740307"/>
          </a:xfrm>
          <a:prstGeom prst="rect">
            <a:avLst/>
          </a:prstGeom>
        </p:spPr>
        <p:txBody>
          <a:bodyPr wrap="square">
            <a:spAutoFit/>
          </a:bodyPr>
          <a:lstStyle/>
          <a:p>
            <a:r>
              <a:rPr lang="en-US" sz="5400" dirty="0" smtClean="0"/>
              <a:t>The motor vehicle exception allows an officer to search a vehicle without a warrant as long as he or she has </a:t>
            </a:r>
            <a:r>
              <a:rPr lang="en-US" sz="5400" dirty="0" smtClean="0">
                <a:hlinkClick r:id="rId2" action="ppaction://hlinkfile" tooltip="Probable cause"/>
              </a:rPr>
              <a:t>probable cause</a:t>
            </a:r>
            <a:r>
              <a:rPr lang="en-US" sz="5400" dirty="0" smtClean="0"/>
              <a:t> to believe that evidence or contraband is located in the vehicle.</a:t>
            </a:r>
            <a:r>
              <a:rPr lang="en-US" sz="5400" baseline="30000" dirty="0"/>
              <a:t/>
            </a:r>
            <a:br>
              <a:rPr lang="en-US" sz="5400" baseline="30000" dirty="0"/>
            </a:br>
            <a:r>
              <a:rPr lang="en-US" sz="5400" dirty="0" smtClean="0">
                <a:solidFill>
                  <a:srgbClr val="FF0000"/>
                </a:solidFill>
                <a:latin typeface="Times New Roman" pitchFamily="18" charset="0"/>
                <a:cs typeface="Times New Roman" pitchFamily="18" charset="0"/>
              </a:rPr>
              <a:t>Plain View inside car - </a:t>
            </a:r>
            <a:r>
              <a:rPr lang="en-US" sz="4400" dirty="0" smtClean="0">
                <a:solidFill>
                  <a:srgbClr val="FF0000"/>
                </a:solidFill>
                <a:latin typeface="Times New Roman" pitchFamily="18" charset="0"/>
                <a:cs typeface="Times New Roman" pitchFamily="18" charset="0"/>
              </a:rPr>
              <a:t>flashlight</a:t>
            </a:r>
            <a:endParaRPr lang="en-US" sz="4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9.media.tumblr.com/tumblr_llf9qe3OIn1qz82gvo1_4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95119"/>
            <a:ext cx="7919113" cy="51276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114703" y="228599"/>
            <a:ext cx="7213706" cy="1200329"/>
          </a:xfrm>
          <a:prstGeom prst="rect">
            <a:avLst/>
          </a:prstGeom>
          <a:noFill/>
        </p:spPr>
        <p:txBody>
          <a:bodyPr wrap="none" rtlCol="0">
            <a:spAutoFit/>
          </a:bodyPr>
          <a:lstStyle/>
          <a:p>
            <a:pPr algn="ctr"/>
            <a:r>
              <a:rPr lang="en-US" sz="3600" b="1" dirty="0" smtClean="0">
                <a:solidFill>
                  <a:srgbClr val="C00000"/>
                </a:solidFill>
              </a:rPr>
              <a:t>513 illegal migrant workers found as </a:t>
            </a:r>
            <a:br>
              <a:rPr lang="en-US" sz="3600" b="1" dirty="0" smtClean="0">
                <a:solidFill>
                  <a:srgbClr val="C00000"/>
                </a:solidFill>
              </a:rPr>
            </a:br>
            <a:r>
              <a:rPr lang="en-US" sz="3600" b="1" dirty="0" smtClean="0">
                <a:solidFill>
                  <a:srgbClr val="C00000"/>
                </a:solidFill>
              </a:rPr>
              <a:t>authorities x-rayed semi truck</a:t>
            </a:r>
            <a:r>
              <a:rPr lang="en-US" dirty="0" smtClean="0"/>
              <a:t>.</a:t>
            </a:r>
            <a:endParaRPr lang="en-US" dirty="0"/>
          </a:p>
        </p:txBody>
      </p:sp>
    </p:spTree>
    <p:extLst>
      <p:ext uri="{BB962C8B-B14F-4D97-AF65-F5344CB8AC3E}">
        <p14:creationId xmlns:p14="http://schemas.microsoft.com/office/powerpoint/2010/main" xmlns="" val="369154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2242"/>
            <a:ext cx="8839200" cy="6740307"/>
          </a:xfrm>
          <a:prstGeom prst="rect">
            <a:avLst/>
          </a:prstGeom>
        </p:spPr>
        <p:txBody>
          <a:bodyPr wrap="square">
            <a:spAutoFit/>
          </a:bodyPr>
          <a:lstStyle/>
          <a:p>
            <a:r>
              <a:rPr lang="en-US" sz="3600" dirty="0"/>
              <a:t>The x-ray photo says it all: more than 500 migrants packed into trucks like sardines, as many as 4 people per 1 square meter, some crouching, others standing and holding onto ropes from the truck's rooftop. The reality of human smuggling brutally exposed in the migrant's subhuman travelling conditions.</a:t>
            </a:r>
          </a:p>
          <a:p>
            <a:r>
              <a:rPr lang="en-US" sz="3600" dirty="0"/>
              <a:t>The 513 migrants, many suffering from dehydration from the perilous journey from Guatemala, were intercepted in two trailer trucks at a checkpoint in Mexico's southern Chiapas state where the x-ray was taken.</a:t>
            </a:r>
          </a:p>
        </p:txBody>
      </p:sp>
    </p:spTree>
    <p:extLst>
      <p:ext uri="{BB962C8B-B14F-4D97-AF65-F5344CB8AC3E}">
        <p14:creationId xmlns:p14="http://schemas.microsoft.com/office/powerpoint/2010/main" xmlns="" val="2527524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cist.com/attachments/dcist_sommer/snipshot_e46mpmu6ws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295400"/>
            <a:ext cx="6781800" cy="5083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8194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077200" cy="6124754"/>
          </a:xfrm>
          <a:prstGeom prst="rect">
            <a:avLst/>
          </a:prstGeom>
          <a:noFill/>
        </p:spPr>
        <p:txBody>
          <a:bodyPr wrap="square" rtlCol="0">
            <a:spAutoFit/>
          </a:bodyPr>
          <a:lstStyle/>
          <a:p>
            <a:r>
              <a:rPr lang="en-US" sz="2800" b="1" dirty="0" smtClean="0"/>
              <a:t>Inventory of towed car</a:t>
            </a:r>
          </a:p>
          <a:p>
            <a:endParaRPr lang="en-US" sz="2800" b="1" dirty="0"/>
          </a:p>
          <a:p>
            <a:r>
              <a:rPr lang="en-US" sz="2800" b="1" dirty="0" smtClean="0"/>
              <a:t>Person arrested in car</a:t>
            </a:r>
          </a:p>
          <a:p>
            <a:endParaRPr lang="en-US" sz="2800" b="1" dirty="0"/>
          </a:p>
          <a:p>
            <a:r>
              <a:rPr lang="en-US" sz="2800" b="1" dirty="0" smtClean="0"/>
              <a:t>Driving While Drunk</a:t>
            </a:r>
          </a:p>
          <a:p>
            <a:endParaRPr lang="en-US" sz="2800" b="1" dirty="0"/>
          </a:p>
          <a:p>
            <a:r>
              <a:rPr lang="en-US" sz="2800" b="1" dirty="0" smtClean="0"/>
              <a:t>Active Warrant</a:t>
            </a:r>
          </a:p>
          <a:p>
            <a:endParaRPr lang="en-US" sz="2800" b="1" dirty="0"/>
          </a:p>
          <a:p>
            <a:r>
              <a:rPr lang="en-US" sz="2800" b="1" dirty="0" smtClean="0"/>
              <a:t>Police officer inventories car to establish a</a:t>
            </a:r>
          </a:p>
          <a:p>
            <a:r>
              <a:rPr lang="en-US" sz="2800" b="1" dirty="0"/>
              <a:t>r</a:t>
            </a:r>
            <a:r>
              <a:rPr lang="en-US" sz="2800" b="1" dirty="0" smtClean="0"/>
              <a:t>ecord of belongings in the car for the</a:t>
            </a:r>
          </a:p>
          <a:p>
            <a:r>
              <a:rPr lang="en-US" sz="2800" b="1" dirty="0"/>
              <a:t>p</a:t>
            </a:r>
            <a:r>
              <a:rPr lang="en-US" sz="2800" b="1" dirty="0" smtClean="0"/>
              <a:t>rotection of the suspect.</a:t>
            </a:r>
          </a:p>
          <a:p>
            <a:endParaRPr lang="en-US" sz="2800" b="1" dirty="0"/>
          </a:p>
          <a:p>
            <a:r>
              <a:rPr lang="en-US" sz="2800" b="1" dirty="0" smtClean="0"/>
              <a:t>Belongings, wallet, money, jewelry, weapons, children in the trunk </a:t>
            </a:r>
            <a:endParaRPr lang="en-US" sz="28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385548"/>
            <a:ext cx="8610600" cy="6001643"/>
          </a:xfrm>
          <a:prstGeom prst="rect">
            <a:avLst/>
          </a:prstGeom>
          <a:noFill/>
        </p:spPr>
        <p:txBody>
          <a:bodyPr wrap="square" rtlCol="0">
            <a:spAutoFit/>
          </a:bodyPr>
          <a:lstStyle/>
          <a:p>
            <a:r>
              <a:rPr lang="en-US" sz="3200" dirty="0" smtClean="0"/>
              <a:t>You are a police officer.  You pulled over a vehicle on suspicion because the driver was suspiciously cruising neighborhoods known for drugs and child sex trafficking. You are standing outside the car talking to the driver.</a:t>
            </a:r>
          </a:p>
          <a:p>
            <a:endParaRPr lang="en-US" sz="3200" dirty="0"/>
          </a:p>
          <a:p>
            <a:r>
              <a:rPr lang="en-US" sz="3200" dirty="0" smtClean="0"/>
              <a:t>You cannot search the car other than “plain sight” by looking into the car.</a:t>
            </a:r>
          </a:p>
          <a:p>
            <a:endParaRPr lang="en-US" sz="3200" dirty="0"/>
          </a:p>
          <a:p>
            <a:r>
              <a:rPr lang="en-US" sz="3200" dirty="0" smtClean="0"/>
              <a:t>You cannot search the trunk.  You cannot take the car apart looking for drugs or trafficked children. You do not have probable cause to do so.</a:t>
            </a:r>
            <a:endParaRPr lang="en-US" sz="3200" dirty="0"/>
          </a:p>
        </p:txBody>
      </p:sp>
    </p:spTree>
    <p:extLst>
      <p:ext uri="{BB962C8B-B14F-4D97-AF65-F5344CB8AC3E}">
        <p14:creationId xmlns:p14="http://schemas.microsoft.com/office/powerpoint/2010/main" xmlns="" val="181907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6</a:t>
            </a:fld>
            <a:endParaRPr lang="en-US" dirty="0"/>
          </a:p>
        </p:txBody>
      </p:sp>
      <p:sp>
        <p:nvSpPr>
          <p:cNvPr id="3" name="TextBox 2"/>
          <p:cNvSpPr txBox="1"/>
          <p:nvPr/>
        </p:nvSpPr>
        <p:spPr>
          <a:xfrm>
            <a:off x="304800" y="228600"/>
            <a:ext cx="8534400" cy="1077218"/>
          </a:xfrm>
          <a:prstGeom prst="rect">
            <a:avLst/>
          </a:prstGeom>
          <a:noFill/>
        </p:spPr>
        <p:txBody>
          <a:bodyPr wrap="square" rtlCol="0">
            <a:spAutoFit/>
          </a:bodyPr>
          <a:lstStyle/>
          <a:p>
            <a:pPr algn="ctr"/>
            <a:r>
              <a:rPr lang="en-US" sz="3200" b="1" dirty="0" smtClean="0">
                <a:solidFill>
                  <a:srgbClr val="FF0000"/>
                </a:solidFill>
              </a:rPr>
              <a:t>How Do Today’s Slaves Differ From </a:t>
            </a:r>
            <a:br>
              <a:rPr lang="en-US" sz="3200" b="1" dirty="0" smtClean="0">
                <a:solidFill>
                  <a:srgbClr val="FF0000"/>
                </a:solidFill>
              </a:rPr>
            </a:br>
            <a:r>
              <a:rPr lang="en-US" sz="3200" b="1" dirty="0" smtClean="0">
                <a:solidFill>
                  <a:srgbClr val="FF0000"/>
                </a:solidFill>
              </a:rPr>
              <a:t>Those </a:t>
            </a:r>
            <a:r>
              <a:rPr lang="en-US" sz="3200" b="1" dirty="0">
                <a:solidFill>
                  <a:srgbClr val="FF0000"/>
                </a:solidFill>
              </a:rPr>
              <a:t>I</a:t>
            </a:r>
            <a:r>
              <a:rPr lang="en-US" sz="3200" b="1" dirty="0" smtClean="0">
                <a:solidFill>
                  <a:srgbClr val="FF0000"/>
                </a:solidFill>
              </a:rPr>
              <a:t>n the Transatlantic Slave Trade?</a:t>
            </a:r>
            <a:endParaRPr lang="en-US" sz="3200" b="1" dirty="0">
              <a:solidFill>
                <a:srgbClr val="FF0000"/>
              </a:solidFill>
            </a:endParaRPr>
          </a:p>
        </p:txBody>
      </p:sp>
      <p:graphicFrame>
        <p:nvGraphicFramePr>
          <p:cNvPr id="4" name="Table 3"/>
          <p:cNvGraphicFramePr>
            <a:graphicFrameLocks noGrp="1"/>
          </p:cNvGraphicFramePr>
          <p:nvPr/>
        </p:nvGraphicFramePr>
        <p:xfrm>
          <a:off x="304800" y="1447800"/>
          <a:ext cx="8534400" cy="4521200"/>
        </p:xfrm>
        <a:graphic>
          <a:graphicData uri="http://schemas.openxmlformats.org/drawingml/2006/table">
            <a:tbl>
              <a:tblPr firstRow="1" bandRow="1">
                <a:tableStyleId>{5C22544A-7EE6-4342-B048-85BDC9FD1C3A}</a:tableStyleId>
              </a:tblPr>
              <a:tblGrid>
                <a:gridCol w="4267200"/>
                <a:gridCol w="4267200"/>
              </a:tblGrid>
              <a:tr h="370840">
                <a:tc>
                  <a:txBody>
                    <a:bodyPr/>
                    <a:lstStyle/>
                    <a:p>
                      <a:r>
                        <a:rPr lang="en-US" sz="2400" b="1" dirty="0" smtClean="0">
                          <a:solidFill>
                            <a:srgbClr val="FF0000"/>
                          </a:solidFill>
                        </a:rPr>
                        <a:t>Today’s Slaves </a:t>
                      </a:r>
                      <a:endParaRPr lang="en-US" sz="2400" dirty="0"/>
                    </a:p>
                  </a:txBody>
                  <a:tcPr/>
                </a:tc>
                <a:tc>
                  <a:txBody>
                    <a:bodyPr/>
                    <a:lstStyle/>
                    <a:p>
                      <a:r>
                        <a:rPr lang="en-US" sz="2400" b="1" dirty="0" smtClean="0">
                          <a:solidFill>
                            <a:srgbClr val="FF0000"/>
                          </a:solidFill>
                        </a:rPr>
                        <a:t>Transatlantic Slave Trade</a:t>
                      </a:r>
                      <a:endParaRPr lang="en-US" sz="2400" dirty="0"/>
                    </a:p>
                  </a:txBody>
                  <a:tcPr/>
                </a:tc>
              </a:tr>
              <a:tr h="370840">
                <a:tc>
                  <a:txBody>
                    <a:bodyPr/>
                    <a:lstStyle/>
                    <a:p>
                      <a:endParaRPr lang="en-US" dirty="0"/>
                    </a:p>
                  </a:txBody>
                  <a:tcPr/>
                </a:tc>
                <a:tc>
                  <a:txBody>
                    <a:bodyPr/>
                    <a:lstStyle/>
                    <a:p>
                      <a:endParaRPr lang="en-US" dirty="0"/>
                    </a:p>
                  </a:txBody>
                  <a:tcPr/>
                </a:tc>
              </a:tr>
              <a:tr h="370840">
                <a:tc>
                  <a:txBody>
                    <a:bodyPr/>
                    <a:lstStyle/>
                    <a:p>
                      <a:r>
                        <a:rPr lang="en-US" sz="2000" dirty="0" smtClean="0"/>
                        <a:t>1. Very inexpensive, slaves</a:t>
                      </a:r>
                      <a:r>
                        <a:rPr lang="en-US" sz="2000" baseline="0" dirty="0" smtClean="0"/>
                        <a:t> are </a:t>
                      </a:r>
                      <a:r>
                        <a:rPr lang="en-US" sz="2000" dirty="0" smtClean="0"/>
                        <a:t>stolen</a:t>
                      </a:r>
                      <a:r>
                        <a:rPr lang="en-US" sz="2000" baseline="0" dirty="0" smtClean="0"/>
                        <a:t> or abducted.</a:t>
                      </a:r>
                      <a:endParaRPr lang="en-US" sz="2000" dirty="0"/>
                    </a:p>
                  </a:txBody>
                  <a:tcPr/>
                </a:tc>
                <a:tc>
                  <a:txBody>
                    <a:bodyPr/>
                    <a:lstStyle/>
                    <a:p>
                      <a:r>
                        <a:rPr lang="en-US" sz="2000" dirty="0" smtClean="0"/>
                        <a:t>1. Slaves cost by today’s standards $30,000.</a:t>
                      </a:r>
                      <a:endParaRPr lang="en-US" sz="2000" dirty="0"/>
                    </a:p>
                  </a:txBody>
                  <a:tcPr/>
                </a:tc>
              </a:tr>
              <a:tr h="370840">
                <a:tc>
                  <a:txBody>
                    <a:bodyPr/>
                    <a:lstStyle/>
                    <a:p>
                      <a:r>
                        <a:rPr lang="en-US" sz="2000" dirty="0" smtClean="0"/>
                        <a:t>2. No need to protect investment, </a:t>
                      </a:r>
                      <a:br>
                        <a:rPr lang="en-US" sz="2000" dirty="0" smtClean="0"/>
                      </a:br>
                      <a:r>
                        <a:rPr lang="en-US" sz="2000" dirty="0" smtClean="0"/>
                        <a:t>so slaves are neglected, starved, beaten, killed.  When they are sick or injured, they are killed or discarded</a:t>
                      </a:r>
                      <a:r>
                        <a:rPr lang="en-US" sz="2000" baseline="0" dirty="0" smtClean="0"/>
                        <a:t> because replacements are plentiful.</a:t>
                      </a:r>
                      <a:endParaRPr lang="en-US" sz="2000" dirty="0"/>
                    </a:p>
                  </a:txBody>
                  <a:tcPr/>
                </a:tc>
                <a:tc>
                  <a:txBody>
                    <a:bodyPr/>
                    <a:lstStyle/>
                    <a:p>
                      <a:r>
                        <a:rPr lang="en-US" sz="2000" dirty="0" smtClean="0"/>
                        <a:t>2. Slave</a:t>
                      </a:r>
                      <a:r>
                        <a:rPr lang="en-US" sz="2000" baseline="0" dirty="0" smtClean="0"/>
                        <a:t> owner had</a:t>
                      </a:r>
                      <a:r>
                        <a:rPr lang="en-US" sz="2000" dirty="0" smtClean="0"/>
                        <a:t> to</a:t>
                      </a:r>
                      <a:r>
                        <a:rPr lang="en-US" sz="2000" baseline="0" dirty="0" smtClean="0"/>
                        <a:t> care for</a:t>
                      </a:r>
                      <a:r>
                        <a:rPr lang="en-US" sz="2000" dirty="0" smtClean="0"/>
                        <a:t> the slave as a monetary investment by providing</a:t>
                      </a:r>
                      <a:r>
                        <a:rPr lang="en-US" sz="2000" baseline="0" dirty="0" smtClean="0"/>
                        <a:t> housing, food, medical care.</a:t>
                      </a:r>
                      <a:endParaRPr lang="en-US" sz="2000" dirty="0"/>
                    </a:p>
                  </a:txBody>
                  <a:tcPr/>
                </a:tc>
              </a:tr>
              <a:tr h="370840">
                <a:tc>
                  <a:txBody>
                    <a:bodyPr/>
                    <a:lstStyle/>
                    <a:p>
                      <a:r>
                        <a:rPr lang="en-US" sz="2000" dirty="0" smtClean="0"/>
                        <a:t>3. No ownership, slavery is illegal. Slaves are hidden and difficult to locate.</a:t>
                      </a:r>
                      <a:endParaRPr lang="en-US" sz="2000" dirty="0"/>
                    </a:p>
                  </a:txBody>
                  <a:tcPr/>
                </a:tc>
                <a:tc>
                  <a:txBody>
                    <a:bodyPr/>
                    <a:lstStyle/>
                    <a:p>
                      <a:r>
                        <a:rPr lang="en-US" sz="2000" dirty="0" smtClean="0"/>
                        <a:t>3. Slaves are owned and registered and kept out in the open used as a measure on one’s wealth.</a:t>
                      </a:r>
                      <a:endParaRPr lang="en-US" sz="2000"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41213051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186309"/>
          </a:xfrm>
          <a:prstGeom prst="rect">
            <a:avLst/>
          </a:prstGeom>
          <a:noFill/>
        </p:spPr>
        <p:txBody>
          <a:bodyPr wrap="square" rtlCol="0">
            <a:spAutoFit/>
          </a:bodyPr>
          <a:lstStyle/>
          <a:p>
            <a:r>
              <a:rPr lang="en-US" sz="3600" b="1" dirty="0" smtClean="0"/>
              <a:t>While talking to the driver, you hear a tapping sound. You ask the driver to shut off the car’s engine, turn off the stereo. You still hear a tapping sound.  The driver acts nervous. You ask the driver if he hears the tapping sound.  He says, “No.” You are not sure where the tapping sound is coming from. You do not have grounds </a:t>
            </a:r>
            <a:r>
              <a:rPr lang="en-US" sz="3600" b="1" smtClean="0"/>
              <a:t>for an arrest</a:t>
            </a:r>
            <a:r>
              <a:rPr lang="en-US" sz="3600" b="1" dirty="0" smtClean="0"/>
              <a:t>.</a:t>
            </a:r>
            <a:r>
              <a:rPr lang="en-US" sz="3600" b="1" smtClean="0"/>
              <a:t> </a:t>
            </a:r>
            <a:r>
              <a:rPr lang="en-US" sz="3600" b="1" dirty="0" smtClean="0"/>
              <a:t>You ask the driver to get out of the car and open the trunk. You now have reasonable grounds to do so. The trunk is empty.</a:t>
            </a:r>
            <a:endParaRPr lang="en-US" sz="3600" b="1" dirty="0"/>
          </a:p>
        </p:txBody>
      </p:sp>
    </p:spTree>
    <p:extLst>
      <p:ext uri="{BB962C8B-B14F-4D97-AF65-F5344CB8AC3E}">
        <p14:creationId xmlns:p14="http://schemas.microsoft.com/office/powerpoint/2010/main" xmlns="" val="37336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0" y="23884"/>
            <a:ext cx="9013209" cy="6740307"/>
          </a:xfrm>
          <a:prstGeom prst="rect">
            <a:avLst/>
          </a:prstGeom>
          <a:noFill/>
        </p:spPr>
        <p:txBody>
          <a:bodyPr wrap="square" rtlCol="0">
            <a:spAutoFit/>
          </a:bodyPr>
          <a:lstStyle/>
          <a:p>
            <a:r>
              <a:rPr lang="en-US" sz="4000" b="1" dirty="0" smtClean="0"/>
              <a:t>     The tapping sound gets louder.  You now also hear a sound like muffled crying. Your reasonable suspicion, reasonable grounds to believe a crime has been committed, increases. Although these sounds can be produced by a kitten or cell phone left open.</a:t>
            </a:r>
            <a:endParaRPr lang="en-US" sz="4000" b="1" dirty="0"/>
          </a:p>
          <a:p>
            <a:r>
              <a:rPr lang="en-US" sz="4000" b="1" dirty="0" smtClean="0"/>
              <a:t>     In order to prevent your suspects escape, you call for more police officers to assist guarding the driver.</a:t>
            </a:r>
            <a:endParaRPr lang="en-US" sz="4000" b="1" dirty="0"/>
          </a:p>
          <a:p>
            <a:r>
              <a:rPr lang="en-US" sz="3200" dirty="0" smtClean="0"/>
              <a:t>     </a:t>
            </a:r>
          </a:p>
        </p:txBody>
      </p:sp>
    </p:spTree>
    <p:extLst>
      <p:ext uri="{BB962C8B-B14F-4D97-AF65-F5344CB8AC3E}">
        <p14:creationId xmlns:p14="http://schemas.microsoft.com/office/powerpoint/2010/main" xmlns="" val="2516519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6247864"/>
          </a:xfrm>
          <a:prstGeom prst="rect">
            <a:avLst/>
          </a:prstGeom>
        </p:spPr>
        <p:txBody>
          <a:bodyPr wrap="square">
            <a:spAutoFit/>
          </a:bodyPr>
          <a:lstStyle/>
          <a:p>
            <a:r>
              <a:rPr lang="en-US" sz="4000" b="1" dirty="0"/>
              <a:t>You sit in the suspects car.  The tapping and muffled crying seems to be coming from inside the dashboard. The radio is off. The CD player </a:t>
            </a:r>
            <a:r>
              <a:rPr lang="en-US" sz="4000" b="1" dirty="0" smtClean="0"/>
              <a:t>and GPS are off</a:t>
            </a:r>
            <a:r>
              <a:rPr lang="en-US" sz="4000" b="1" dirty="0"/>
              <a:t>.</a:t>
            </a:r>
          </a:p>
          <a:p>
            <a:r>
              <a:rPr lang="en-US" sz="4000" b="1" dirty="0"/>
              <a:t>     </a:t>
            </a:r>
            <a:r>
              <a:rPr lang="en-US" sz="4000" b="1" dirty="0" smtClean="0"/>
              <a:t>You still do not have grounds for arrest, but you now </a:t>
            </a:r>
            <a:r>
              <a:rPr lang="en-US" sz="4000" b="1" dirty="0"/>
              <a:t>have reasonable grounds to take the car apart, much more authority than looking into the trunk, and much, much more authority than the plain view sight search.</a:t>
            </a:r>
          </a:p>
        </p:txBody>
      </p:sp>
    </p:spTree>
    <p:extLst>
      <p:ext uri="{BB962C8B-B14F-4D97-AF65-F5344CB8AC3E}">
        <p14:creationId xmlns:p14="http://schemas.microsoft.com/office/powerpoint/2010/main" xmlns="" val="2640346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s_Girl_Found_Inside_Cars_Dashboard_1.jpg"/>
          <p:cNvPicPr>
            <a:picLocks noChangeAspect="1"/>
          </p:cNvPicPr>
          <p:nvPr/>
        </p:nvPicPr>
        <p:blipFill>
          <a:blip r:embed="rId2" cstate="print">
            <a:lum contrast="10000"/>
          </a:blip>
          <a:stretch>
            <a:fillRect/>
          </a:stretch>
        </p:blipFill>
        <p:spPr>
          <a:xfrm>
            <a:off x="685800" y="152400"/>
            <a:ext cx="8077200" cy="5364556"/>
          </a:xfrm>
          <a:prstGeom prst="rect">
            <a:avLst/>
          </a:prstGeom>
        </p:spPr>
      </p:pic>
      <p:sp>
        <p:nvSpPr>
          <p:cNvPr id="3" name="Rectangle 2"/>
          <p:cNvSpPr/>
          <p:nvPr/>
        </p:nvSpPr>
        <p:spPr>
          <a:xfrm>
            <a:off x="533400" y="5657671"/>
            <a:ext cx="8077200" cy="646331"/>
          </a:xfrm>
          <a:prstGeom prst="rect">
            <a:avLst/>
          </a:prstGeom>
        </p:spPr>
        <p:txBody>
          <a:bodyPr wrap="square">
            <a:spAutoFit/>
          </a:bodyPr>
          <a:lstStyle/>
          <a:p>
            <a:r>
              <a:rPr lang="en-US" dirty="0" smtClean="0"/>
              <a:t>“A 10-year-old Mexican girl was found hidden inside a car's dashboard while it was undergoing an inspection Wednesday at the San </a:t>
            </a:r>
            <a:r>
              <a:rPr lang="en-US" dirty="0" err="1" smtClean="0"/>
              <a:t>Ysidro</a:t>
            </a:r>
            <a:r>
              <a:rPr lang="en-US" dirty="0" smtClean="0"/>
              <a:t>, California border crossing.” </a:t>
            </a:r>
            <a:endParaRPr lang="en-US" dirty="0"/>
          </a:p>
        </p:txBody>
      </p:sp>
      <p:sp>
        <p:nvSpPr>
          <p:cNvPr id="4" name="Rectangle 3"/>
          <p:cNvSpPr/>
          <p:nvPr/>
        </p:nvSpPr>
        <p:spPr>
          <a:xfrm>
            <a:off x="4038600" y="304800"/>
            <a:ext cx="4596964" cy="369332"/>
          </a:xfrm>
          <a:prstGeom prst="rect">
            <a:avLst/>
          </a:prstGeom>
        </p:spPr>
        <p:txBody>
          <a:bodyPr wrap="none">
            <a:spAutoFit/>
          </a:bodyPr>
          <a:lstStyle/>
          <a:p>
            <a:r>
              <a:rPr lang="en-US" dirty="0" smtClean="0">
                <a:solidFill>
                  <a:schemeClr val="bg1"/>
                </a:solidFill>
              </a:rPr>
              <a:t>10News.com - San Diego News January 5, 2005</a:t>
            </a:r>
            <a:endParaRPr lang="en-US"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s_Girl_Found_Inside_Cars_Dashboard.jpg"/>
          <p:cNvPicPr>
            <a:picLocks noChangeAspect="1"/>
          </p:cNvPicPr>
          <p:nvPr/>
        </p:nvPicPr>
        <p:blipFill>
          <a:blip r:embed="rId2" cstate="print"/>
          <a:stretch>
            <a:fillRect/>
          </a:stretch>
        </p:blipFill>
        <p:spPr>
          <a:xfrm>
            <a:off x="304800" y="152400"/>
            <a:ext cx="8534400" cy="5689600"/>
          </a:xfrm>
          <a:prstGeom prst="rect">
            <a:avLst/>
          </a:prstGeom>
        </p:spPr>
      </p:pic>
      <p:sp>
        <p:nvSpPr>
          <p:cNvPr id="3" name="Rectangle 2"/>
          <p:cNvSpPr/>
          <p:nvPr/>
        </p:nvSpPr>
        <p:spPr>
          <a:xfrm>
            <a:off x="381000" y="5791200"/>
            <a:ext cx="8305800" cy="923330"/>
          </a:xfrm>
          <a:prstGeom prst="rect">
            <a:avLst/>
          </a:prstGeom>
        </p:spPr>
        <p:txBody>
          <a:bodyPr wrap="square">
            <a:spAutoFit/>
          </a:bodyPr>
          <a:lstStyle/>
          <a:p>
            <a:r>
              <a:rPr lang="en-US" dirty="0" smtClean="0"/>
              <a:t>“…trapped under the dashboard and the front passenger seat of a 1988 white Toyota Camry. She was removed after officers worked for 30 minutes to partially remove the seat. She appeared to be in good condition.” </a:t>
            </a:r>
            <a:endParaRPr lang="en-US" dirty="0"/>
          </a:p>
        </p:txBody>
      </p:sp>
      <p:sp>
        <p:nvSpPr>
          <p:cNvPr id="4" name="TextBox 3"/>
          <p:cNvSpPr txBox="1"/>
          <p:nvPr/>
        </p:nvSpPr>
        <p:spPr>
          <a:xfrm>
            <a:off x="4114800" y="5410200"/>
            <a:ext cx="4648200" cy="369332"/>
          </a:xfrm>
          <a:prstGeom prst="rect">
            <a:avLst/>
          </a:prstGeom>
          <a:noFill/>
        </p:spPr>
        <p:txBody>
          <a:bodyPr wrap="square" rtlCol="0">
            <a:spAutoFit/>
          </a:bodyPr>
          <a:lstStyle/>
          <a:p>
            <a:r>
              <a:rPr lang="en-US" dirty="0" smtClean="0">
                <a:solidFill>
                  <a:schemeClr val="bg1"/>
                </a:solidFill>
              </a:rPr>
              <a:t>10News.com - San Diego News January 5, 2005</a:t>
            </a:r>
            <a:endParaRPr lang="en-US"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29600" cy="6247864"/>
          </a:xfrm>
          <a:prstGeom prst="rect">
            <a:avLst/>
          </a:prstGeom>
          <a:noFill/>
        </p:spPr>
        <p:txBody>
          <a:bodyPr wrap="square" rtlCol="0">
            <a:spAutoFit/>
          </a:bodyPr>
          <a:lstStyle/>
          <a:p>
            <a:r>
              <a:rPr lang="en-US" sz="4000" dirty="0" smtClean="0"/>
              <a:t>This was an actual case at the border crossing located at United States and San </a:t>
            </a:r>
            <a:r>
              <a:rPr lang="en-US" sz="4000" dirty="0" err="1" smtClean="0"/>
              <a:t>Ysidro</a:t>
            </a:r>
            <a:r>
              <a:rPr lang="en-US" sz="4000" dirty="0" smtClean="0"/>
              <a:t>, Mexico. Instead of hearing a tapping sound, the police officer actually noticed the girl’s foot hanging down under the dashboard.  This is more than suspicion or probable cause to believe, but creates reasonable grounds not only to extend the search but cause an immediate arrest.</a:t>
            </a:r>
            <a:endParaRPr lang="en-US" sz="4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hetraveltart.com/wp-content/uploads/2010/01/US-Border-Patrol-04.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b="14373"/>
          <a:stretch>
            <a:fillRect/>
          </a:stretch>
        </p:blipFill>
        <p:spPr bwMode="auto">
          <a:xfrm>
            <a:off x="533400" y="381000"/>
            <a:ext cx="83058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114800" y="5334000"/>
            <a:ext cx="4596964" cy="369332"/>
          </a:xfrm>
          <a:prstGeom prst="rect">
            <a:avLst/>
          </a:prstGeom>
        </p:spPr>
        <p:txBody>
          <a:bodyPr wrap="none">
            <a:spAutoFit/>
          </a:bodyPr>
          <a:lstStyle/>
          <a:p>
            <a:r>
              <a:rPr lang="en-US" dirty="0" smtClean="0">
                <a:solidFill>
                  <a:schemeClr val="bg1"/>
                </a:solidFill>
              </a:rPr>
              <a:t>10News.com - San Diego News January 5, 2005</a:t>
            </a:r>
            <a:endParaRPr lang="en-US" dirty="0">
              <a:solidFill>
                <a:schemeClr val="bg1"/>
              </a:solidFill>
            </a:endParaRPr>
          </a:p>
        </p:txBody>
      </p:sp>
    </p:spTree>
    <p:extLst>
      <p:ext uri="{BB962C8B-B14F-4D97-AF65-F5344CB8AC3E}">
        <p14:creationId xmlns:p14="http://schemas.microsoft.com/office/powerpoint/2010/main" xmlns="" val="40480132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01000" cy="5509200"/>
          </a:xfrm>
          <a:prstGeom prst="rect">
            <a:avLst/>
          </a:prstGeom>
        </p:spPr>
        <p:txBody>
          <a:bodyPr wrap="square">
            <a:spAutoFit/>
          </a:bodyPr>
          <a:lstStyle/>
          <a:p>
            <a:r>
              <a:rPr lang="en-US" sz="4400" dirty="0" smtClean="0"/>
              <a:t>In a disturbing trend, the number of undocumented minors, including infants and youngsters, apprehended during fiscal year 2004 at ports of entry on the California/Mexico border climbed to 6,478, up almost 17 percent over the previous year.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308324"/>
          </a:xfrm>
          <a:prstGeom prst="rect">
            <a:avLst/>
          </a:prstGeom>
        </p:spPr>
        <p:txBody>
          <a:bodyPr wrap="square">
            <a:spAutoFit/>
          </a:bodyPr>
          <a:lstStyle/>
          <a:p>
            <a:r>
              <a:rPr lang="en-US" sz="3600" dirty="0" smtClean="0"/>
              <a:t>A 5-year-old girl found hidden inside a </a:t>
            </a:r>
            <a:r>
              <a:rPr lang="en-US" sz="3600" dirty="0" err="1" smtClean="0"/>
              <a:t>pinata</a:t>
            </a:r>
            <a:r>
              <a:rPr lang="en-US" sz="3600" dirty="0" smtClean="0"/>
              <a:t> in the back seat of a car being inspected at the San </a:t>
            </a:r>
            <a:r>
              <a:rPr lang="en-US" sz="3600" dirty="0" err="1" smtClean="0"/>
              <a:t>Ysidro</a:t>
            </a:r>
            <a:r>
              <a:rPr lang="en-US" sz="3600" dirty="0" smtClean="0"/>
              <a:t> border station in November drew widespread media interest to the issue.</a:t>
            </a:r>
            <a:endParaRPr lang="en-US" sz="3600" dirty="0"/>
          </a:p>
        </p:txBody>
      </p:sp>
      <p:pic>
        <p:nvPicPr>
          <p:cNvPr id="3" name="Picture 2" descr="pinata.jpg"/>
          <p:cNvPicPr>
            <a:picLocks noChangeAspect="1"/>
          </p:cNvPicPr>
          <p:nvPr/>
        </p:nvPicPr>
        <p:blipFill>
          <a:blip r:embed="rId2" cstate="print"/>
          <a:stretch>
            <a:fillRect/>
          </a:stretch>
        </p:blipFill>
        <p:spPr>
          <a:xfrm>
            <a:off x="457200" y="2514600"/>
            <a:ext cx="6047102" cy="4038600"/>
          </a:xfrm>
          <a:prstGeom prst="rect">
            <a:avLst/>
          </a:prstGeom>
        </p:spPr>
      </p:pic>
      <p:sp>
        <p:nvSpPr>
          <p:cNvPr id="4" name="Rectangle 3"/>
          <p:cNvSpPr/>
          <p:nvPr/>
        </p:nvSpPr>
        <p:spPr>
          <a:xfrm>
            <a:off x="6629400" y="5334000"/>
            <a:ext cx="2209800" cy="1200329"/>
          </a:xfrm>
          <a:prstGeom prst="rect">
            <a:avLst/>
          </a:prstGeom>
        </p:spPr>
        <p:txBody>
          <a:bodyPr wrap="square">
            <a:spAutoFit/>
          </a:bodyPr>
          <a:lstStyle/>
          <a:p>
            <a:r>
              <a:rPr lang="en-US" b="1" dirty="0" smtClean="0"/>
              <a:t>By Leslie </a:t>
            </a:r>
            <a:r>
              <a:rPr lang="en-US" b="1" dirty="0" err="1" smtClean="0"/>
              <a:t>Berestein</a:t>
            </a:r>
            <a:r>
              <a:rPr lang="en-US" dirty="0" smtClean="0"/>
              <a:t/>
            </a:r>
            <a:br>
              <a:rPr lang="en-US" dirty="0" smtClean="0"/>
            </a:br>
            <a:r>
              <a:rPr lang="en-US" dirty="0" smtClean="0"/>
              <a:t>UNION-TRIBUNE STAFF WRITER November 12, 2004</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0"/>
            <a:ext cx="8001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rPr>
              <a:t>“The girl's mother also was found, curled up inside the car's trunk, and the girl's brother, who is about 9 years old, was found underneath the collapsible back seat.</a:t>
            </a:r>
            <a:r>
              <a:rPr lang="en-US" sz="3200" dirty="0" smtClean="0"/>
              <a:t> </a:t>
            </a:r>
            <a:r>
              <a:rPr lang="en-US" sz="2800" dirty="0" smtClean="0">
                <a:latin typeface="Arial" pitchFamily="34" charset="0"/>
                <a:cs typeface="Arial" pitchFamily="34" charset="0"/>
              </a:rPr>
              <a:t>"Officers </a:t>
            </a:r>
            <a:r>
              <a:rPr lang="en-US" sz="3200" dirty="0" smtClean="0">
                <a:latin typeface="Arial" pitchFamily="34" charset="0"/>
                <a:cs typeface="Arial" pitchFamily="34" charset="0"/>
              </a:rPr>
              <a:t>began to take the piñatas out of the back seat, and one of the several </a:t>
            </a:r>
            <a:r>
              <a:rPr lang="en-US" sz="3200" dirty="0" err="1" smtClean="0">
                <a:latin typeface="Arial" pitchFamily="34" charset="0"/>
                <a:cs typeface="Arial" pitchFamily="34" charset="0"/>
              </a:rPr>
              <a:t>pinatas</a:t>
            </a:r>
            <a:r>
              <a:rPr lang="en-US" sz="3200" dirty="0" smtClean="0">
                <a:latin typeface="Arial" pitchFamily="34" charset="0"/>
                <a:cs typeface="Arial" pitchFamily="34" charset="0"/>
              </a:rPr>
              <a:t> in the car seemed to be much heavier than the others," said Vince Bond, a spokesman for U.S. Customs &amp; Border Protection. "This one had a little girl of approximately 4 or 5 years of age inside it." </a:t>
            </a:r>
            <a:r>
              <a:rPr kumimoji="0" lang="en-US" sz="2400" b="0" i="0" u="none" strike="noStrike" cap="none" normalizeH="0" baseline="0" dirty="0" smtClean="0">
                <a:ln>
                  <a:noFill/>
                </a:ln>
                <a:effectLst/>
              </a:rPr>
              <a:t/>
            </a:r>
            <a:br>
              <a:rPr kumimoji="0" lang="en-US" sz="2400" b="0" i="0" u="none" strike="noStrike" cap="none" normalizeH="0" baseline="0" dirty="0" smtClean="0">
                <a:ln>
                  <a:noFill/>
                </a:ln>
                <a:effectLst/>
              </a:rPr>
            </a:br>
            <a:endParaRPr kumimoji="0" lang="en-US" sz="1600" b="0" i="0" u="none" strike="noStrike" cap="none" normalizeH="0" baseline="0" dirty="0" smtClean="0">
              <a:ln>
                <a:noFill/>
              </a:ln>
              <a:effectLst/>
            </a:endParaRPr>
          </a:p>
        </p:txBody>
      </p:sp>
      <p:sp>
        <p:nvSpPr>
          <p:cNvPr id="3" name="Rectangle 2"/>
          <p:cNvSpPr/>
          <p:nvPr/>
        </p:nvSpPr>
        <p:spPr>
          <a:xfrm>
            <a:off x="5334000" y="5715000"/>
            <a:ext cx="3505200" cy="923330"/>
          </a:xfrm>
          <a:prstGeom prst="rect">
            <a:avLst/>
          </a:prstGeom>
        </p:spPr>
        <p:txBody>
          <a:bodyPr wrap="square">
            <a:spAutoFit/>
          </a:bodyPr>
          <a:lstStyle/>
          <a:p>
            <a:r>
              <a:rPr lang="en-US" b="1" dirty="0" smtClean="0"/>
              <a:t>By Leslie </a:t>
            </a:r>
            <a:r>
              <a:rPr lang="en-US" b="1" dirty="0" err="1" smtClean="0"/>
              <a:t>Berestein</a:t>
            </a:r>
            <a:r>
              <a:rPr lang="en-US" dirty="0" smtClean="0"/>
              <a:t/>
            </a:r>
            <a:br>
              <a:rPr lang="en-US" dirty="0" smtClean="0"/>
            </a:br>
            <a:r>
              <a:rPr lang="en-US" dirty="0" smtClean="0"/>
              <a:t>UNION-TRIBUNE STAFF WRITER </a:t>
            </a:r>
          </a:p>
          <a:p>
            <a:r>
              <a:rPr lang="en-US" dirty="0" smtClean="0"/>
              <a:t>November 12, 2004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7</a:t>
            </a:fld>
            <a:endParaRPr lang="en-US"/>
          </a:p>
        </p:txBody>
      </p:sp>
      <p:pic>
        <p:nvPicPr>
          <p:cNvPr id="5" name="Picture 4" descr="elements.bmp"/>
          <p:cNvPicPr>
            <a:picLocks noChangeAspect="1"/>
          </p:cNvPicPr>
          <p:nvPr/>
        </p:nvPicPr>
        <p:blipFill>
          <a:blip r:embed="rId2" cstate="screen"/>
          <a:stretch>
            <a:fillRect/>
          </a:stretch>
        </p:blipFill>
        <p:spPr>
          <a:xfrm>
            <a:off x="533400" y="228600"/>
            <a:ext cx="8229600" cy="6339841"/>
          </a:xfrm>
          <a:prstGeom prst="rect">
            <a:avLst/>
          </a:prstGeom>
        </p:spPr>
      </p:pic>
    </p:spTree>
    <p:extLst>
      <p:ext uri="{BB962C8B-B14F-4D97-AF65-F5344CB8AC3E}">
        <p14:creationId xmlns:p14="http://schemas.microsoft.com/office/powerpoint/2010/main" xmlns="" val="2008185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610600" cy="6186309"/>
          </a:xfrm>
          <a:prstGeom prst="rect">
            <a:avLst/>
          </a:prstGeom>
        </p:spPr>
        <p:txBody>
          <a:bodyPr wrap="square">
            <a:spAutoFit/>
          </a:bodyPr>
          <a:lstStyle/>
          <a:p>
            <a:r>
              <a:rPr lang="en-US" sz="4400" b="1" dirty="0" smtClean="0"/>
              <a:t>The motor vehicle exception does not only apply to automobiles. The U.S. Supreme Court in </a:t>
            </a:r>
            <a:r>
              <a:rPr lang="en-US" sz="4400" b="1" i="1" dirty="0" smtClean="0">
                <a:hlinkClick r:id="rId2" action="ppaction://hlinkfile" tooltip="California v. Carney"/>
              </a:rPr>
              <a:t>California v. Carney</a:t>
            </a:r>
            <a:r>
              <a:rPr lang="en-US" sz="4400" b="1" dirty="0" smtClean="0"/>
              <a:t> found the motor vehicle exception to apply to a </a:t>
            </a:r>
            <a:r>
              <a:rPr lang="en-US" sz="4400" b="1" dirty="0" smtClean="0">
                <a:hlinkClick r:id="rId3" action="ppaction://hlinkfile" tooltip="Recreational vehicle"/>
              </a:rPr>
              <a:t>motor home</a:t>
            </a:r>
            <a:r>
              <a:rPr lang="en-US" sz="4400" b="1" dirty="0" smtClean="0"/>
              <a:t>. The court did however, make a distinction between readily mobile motor homes and parked </a:t>
            </a:r>
            <a:r>
              <a:rPr lang="en-US" sz="4400" b="1" dirty="0" smtClean="0">
                <a:hlinkClick r:id="rId4" action="ppaction://hlinkfile" tooltip="Mobile home"/>
              </a:rPr>
              <a:t>mobile homes</a:t>
            </a:r>
            <a:r>
              <a:rPr lang="en-US" sz="4400" b="1" dirty="0" smtClean="0"/>
              <a:t>. </a:t>
            </a:r>
            <a:endParaRPr lang="en-US" sz="44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newsextras.files.wordpress.com/2010/03/border-patrol-checkpoi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8600"/>
            <a:ext cx="8458200" cy="385930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descr="http://ts3.mm.bing.net/images/thumbnail.aspx?q=1277942039930&amp;id=acd1f3cf5df0ed18eaa1cd1a2cad67b8&amp;url=http%3a%2f%2fdigitaljournal.com%2fimg%2f8%2f7%2f3%2fi%2f3%2f8%2f9%2fo%2fCBP-BorderPatro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210" y="3505200"/>
            <a:ext cx="2927990" cy="3171108"/>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www.bestplacesexplorer.com/images/122436051013-manilaairpor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3733800"/>
            <a:ext cx="4413762" cy="29425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39355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186309"/>
          </a:xfrm>
          <a:prstGeom prst="rect">
            <a:avLst/>
          </a:prstGeom>
        </p:spPr>
        <p:txBody>
          <a:bodyPr wrap="square">
            <a:spAutoFit/>
          </a:bodyPr>
          <a:lstStyle/>
          <a:p>
            <a:r>
              <a:rPr lang="en-US" sz="3600" b="1" dirty="0" smtClean="0"/>
              <a:t>Border search exception</a:t>
            </a:r>
          </a:p>
          <a:p>
            <a:r>
              <a:rPr lang="en-US" sz="3600" dirty="0" smtClean="0"/>
              <a:t>Main article: </a:t>
            </a:r>
            <a:r>
              <a:rPr lang="en-US" sz="3600" dirty="0" smtClean="0">
                <a:hlinkClick r:id="rId2" action="ppaction://hlinkfile" tooltip="Border search exception"/>
              </a:rPr>
              <a:t>Border search exception</a:t>
            </a:r>
            <a:endParaRPr lang="en-US" sz="3600" dirty="0" smtClean="0"/>
          </a:p>
          <a:p>
            <a:r>
              <a:rPr lang="en-US" sz="3600" dirty="0" smtClean="0"/>
              <a:t>Searches conducted at the United States border or the equivalent of the border (such as an international airport) may be conducted without a warrant or probable cause subject to the "border-search" exception. Most border searches may be conducted entirely at random, without any level of suspicion, pursuant to </a:t>
            </a:r>
            <a:r>
              <a:rPr lang="en-US" sz="3600" dirty="0" smtClean="0">
                <a:hlinkClick r:id="rId3" action="ppaction://hlinkfile" tooltip="U.S. Customs and Border Protection"/>
              </a:rPr>
              <a:t>U.S. Customs and Border Protection</a:t>
            </a:r>
            <a:r>
              <a:rPr lang="en-US" sz="3600" dirty="0" smtClean="0"/>
              <a:t> plenary search authority. </a:t>
            </a:r>
            <a:endParaRPr lang="en-US" sz="36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555641"/>
          </a:xfrm>
          <a:prstGeom prst="rect">
            <a:avLst/>
          </a:prstGeom>
        </p:spPr>
        <p:txBody>
          <a:bodyPr wrap="square">
            <a:spAutoFit/>
          </a:bodyPr>
          <a:lstStyle/>
          <a:p>
            <a:r>
              <a:rPr lang="en-US" sz="6000" dirty="0"/>
              <a:t>However, searches that intrude upon a traveler's personal dignity and </a:t>
            </a:r>
            <a:r>
              <a:rPr lang="en-US" sz="6000" dirty="0" smtClean="0"/>
              <a:t>privacy, </a:t>
            </a:r>
            <a:r>
              <a:rPr lang="en-US" sz="6000" dirty="0"/>
              <a:t>such as strip and body cavity searches, must be supported by "reasonable suspicion</a:t>
            </a:r>
            <a:r>
              <a:rPr lang="en-US" sz="6000" dirty="0" smtClean="0"/>
              <a:t>."</a:t>
            </a:r>
            <a:endParaRPr lang="en-US" sz="6000" dirty="0"/>
          </a:p>
        </p:txBody>
      </p:sp>
    </p:spTree>
    <p:extLst>
      <p:ext uri="{BB962C8B-B14F-4D97-AF65-F5344CB8AC3E}">
        <p14:creationId xmlns:p14="http://schemas.microsoft.com/office/powerpoint/2010/main" xmlns="" val="567455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6001643"/>
          </a:xfrm>
          <a:prstGeom prst="rect">
            <a:avLst/>
          </a:prstGeom>
        </p:spPr>
        <p:txBody>
          <a:bodyPr wrap="square">
            <a:spAutoFit/>
          </a:bodyPr>
          <a:lstStyle/>
          <a:p>
            <a:r>
              <a:rPr lang="en-US" sz="4800" dirty="0"/>
              <a:t>The </a:t>
            </a:r>
            <a:r>
              <a:rPr lang="en-US" sz="4800" dirty="0">
                <a:hlinkClick r:id="rId2" action="ppaction://hlinkfile" tooltip="United States courts of appeals"/>
              </a:rPr>
              <a:t>U.S. Courts of Appeals</a:t>
            </a:r>
            <a:r>
              <a:rPr lang="en-US" sz="4800" dirty="0"/>
              <a:t> for the </a:t>
            </a:r>
            <a:r>
              <a:rPr lang="en-US" sz="4800" dirty="0">
                <a:hlinkClick r:id="rId3" action="ppaction://hlinkfile" tooltip="United States Court of Appeals for the Fourth Circuit"/>
              </a:rPr>
              <a:t>Fourth</a:t>
            </a:r>
            <a:r>
              <a:rPr lang="en-US" sz="4800" dirty="0"/>
              <a:t> and </a:t>
            </a:r>
            <a:r>
              <a:rPr lang="en-US" sz="4800" dirty="0">
                <a:hlinkClick r:id="rId4" action="ppaction://hlinkfile" tooltip="United States Court of Appeals for the Ninth Circuit"/>
              </a:rPr>
              <a:t>Ninth</a:t>
            </a:r>
            <a:r>
              <a:rPr lang="en-US" sz="4800" dirty="0"/>
              <a:t> circuits have ruled that information on a traveler's electronic materials, including personal files on a laptop computer, may be searched at random, without suspicion.</a:t>
            </a:r>
          </a:p>
        </p:txBody>
      </p:sp>
    </p:spTree>
    <p:extLst>
      <p:ext uri="{BB962C8B-B14F-4D97-AF65-F5344CB8AC3E}">
        <p14:creationId xmlns:p14="http://schemas.microsoft.com/office/powerpoint/2010/main" xmlns="" val="3890364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s4.mm.bing.net/images/thumbnail.aspx?q=1201763201423&amp;id=c602809d1feba681371ab23701d52f4a&amp;url=http%3a%2f%2fi52.tinypic.com%2f2rza0z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152400"/>
            <a:ext cx="5181600" cy="65867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3284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534400" cy="6186309"/>
          </a:xfrm>
          <a:prstGeom prst="rect">
            <a:avLst/>
          </a:prstGeom>
        </p:spPr>
        <p:txBody>
          <a:bodyPr wrap="square">
            <a:spAutoFit/>
          </a:bodyPr>
          <a:lstStyle/>
          <a:p>
            <a:r>
              <a:rPr lang="en-US" sz="3600" b="1" dirty="0" smtClean="0"/>
              <a:t>Standard for Warrants</a:t>
            </a:r>
          </a:p>
          <a:p>
            <a:r>
              <a:rPr lang="en-US" sz="3600" dirty="0" smtClean="0"/>
              <a:t>A valid warrant serves the same function as probable cause, establishing a basis for a legal search or seizure. Issuance of a warrant requires that the officer present evidence of probable cause for the search or seizure before an impartial magistrate. The magistrate then determines whether the evidence suffices to meet the probable cause standard, and if it does, he issues the warrant. </a:t>
            </a:r>
          </a:p>
        </p:txBody>
      </p:sp>
    </p:spTree>
    <p:extLst>
      <p:ext uri="{BB962C8B-B14F-4D97-AF65-F5344CB8AC3E}">
        <p14:creationId xmlns:p14="http://schemas.microsoft.com/office/powerpoint/2010/main" xmlns="" val="2865791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072" y="1393924"/>
            <a:ext cx="8763000" cy="2308324"/>
          </a:xfrm>
          <a:prstGeom prst="rect">
            <a:avLst/>
          </a:prstGeom>
        </p:spPr>
        <p:txBody>
          <a:bodyPr wrap="square">
            <a:spAutoFit/>
          </a:bodyPr>
          <a:lstStyle/>
          <a:p>
            <a:r>
              <a:rPr lang="en-US" sz="3600" b="1" u="sng" dirty="0" smtClean="0"/>
              <a:t>THE FOUR TYPES OF EVIDENCE</a:t>
            </a:r>
            <a:r>
              <a:rPr lang="en-US" sz="3600" b="1" dirty="0" smtClean="0"/>
              <a:t>.</a:t>
            </a:r>
            <a:endParaRPr lang="en-US" sz="3600" dirty="0" smtClean="0"/>
          </a:p>
          <a:p>
            <a:r>
              <a:rPr lang="en-US" sz="3600" dirty="0" smtClean="0"/>
              <a:t>There are four traditional types of evidence: </a:t>
            </a:r>
            <a:r>
              <a:rPr lang="en-US" sz="3600" dirty="0" smtClean="0">
                <a:solidFill>
                  <a:srgbClr val="FF0000"/>
                </a:solidFill>
              </a:rPr>
              <a:t>real, demonstrative, documentary, and testimonial. </a:t>
            </a:r>
            <a:endParaRPr lang="en-US" sz="3600" dirty="0">
              <a:solidFill>
                <a:srgbClr val="FF0000"/>
              </a:solidFill>
            </a:endParaRPr>
          </a:p>
        </p:txBody>
      </p:sp>
      <p:sp>
        <p:nvSpPr>
          <p:cNvPr id="3" name="Rectangle 2"/>
          <p:cNvSpPr/>
          <p:nvPr/>
        </p:nvSpPr>
        <p:spPr>
          <a:xfrm>
            <a:off x="1295400" y="152400"/>
            <a:ext cx="6179320" cy="1107996"/>
          </a:xfrm>
          <a:prstGeom prst="rect">
            <a:avLst/>
          </a:prstGeom>
        </p:spPr>
        <p:txBody>
          <a:bodyPr wrap="none">
            <a:spAutoFit/>
          </a:bodyPr>
          <a:lstStyle/>
          <a:p>
            <a:r>
              <a:rPr lang="en-US" sz="6600" dirty="0" smtClean="0"/>
              <a:t>Rules of Evidence</a:t>
            </a:r>
            <a:endParaRPr lang="en-US" sz="6600" dirty="0"/>
          </a:p>
        </p:txBody>
      </p:sp>
      <p:sp>
        <p:nvSpPr>
          <p:cNvPr id="4" name="Rectangle 3"/>
          <p:cNvSpPr/>
          <p:nvPr/>
        </p:nvSpPr>
        <p:spPr>
          <a:xfrm>
            <a:off x="117860" y="4267200"/>
            <a:ext cx="8534400" cy="1754326"/>
          </a:xfrm>
          <a:prstGeom prst="rect">
            <a:avLst/>
          </a:prstGeom>
        </p:spPr>
        <p:txBody>
          <a:bodyPr wrap="square">
            <a:spAutoFit/>
          </a:bodyPr>
          <a:lstStyle/>
          <a:p>
            <a:r>
              <a:rPr lang="en-US" sz="3600" b="1" u="sng" dirty="0" smtClean="0"/>
              <a:t>GENERAL RULES OF ADMISSIBILITY</a:t>
            </a:r>
            <a:r>
              <a:rPr lang="en-US" sz="3600" b="1" dirty="0" smtClean="0"/>
              <a:t>.</a:t>
            </a:r>
            <a:endParaRPr lang="en-US" sz="3600" dirty="0" smtClean="0"/>
          </a:p>
          <a:p>
            <a:r>
              <a:rPr lang="en-US" sz="3600" dirty="0" smtClean="0"/>
              <a:t>The basic prerequisites of admissibility are </a:t>
            </a:r>
            <a:r>
              <a:rPr lang="en-US" sz="3600" dirty="0" smtClean="0">
                <a:solidFill>
                  <a:srgbClr val="FF0000"/>
                </a:solidFill>
              </a:rPr>
              <a:t>relevance, materiality, and competence. </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0" y="228600"/>
            <a:ext cx="8229600" cy="3046988"/>
          </a:xfrm>
          <a:prstGeom prst="rect">
            <a:avLst/>
          </a:prstGeom>
        </p:spPr>
        <p:txBody>
          <a:bodyPr wrap="square">
            <a:spAutoFit/>
          </a:bodyPr>
          <a:lstStyle/>
          <a:p>
            <a:r>
              <a:rPr lang="en-US" sz="3200" b="1" dirty="0" smtClean="0"/>
              <a:t>To be relevant</a:t>
            </a:r>
            <a:r>
              <a:rPr lang="en-US" sz="3200" dirty="0" smtClean="0"/>
              <a:t>, a particular item of evidence need not make the fact for which it is offered certain, or even more probable than not. All that is required is that it have </a:t>
            </a:r>
            <a:r>
              <a:rPr lang="en-US" sz="3200" u="sng" dirty="0" smtClean="0"/>
              <a:t>some</a:t>
            </a:r>
            <a:r>
              <a:rPr lang="en-US" sz="3200" dirty="0" smtClean="0"/>
              <a:t> tendency to increase the likelihood of the fact for which it is offered. </a:t>
            </a:r>
            <a:endParaRPr lang="en-US" sz="3200" dirty="0"/>
          </a:p>
        </p:txBody>
      </p:sp>
      <p:sp>
        <p:nvSpPr>
          <p:cNvPr id="3" name="Rectangle 2"/>
          <p:cNvSpPr/>
          <p:nvPr/>
        </p:nvSpPr>
        <p:spPr>
          <a:xfrm>
            <a:off x="456149" y="3352800"/>
            <a:ext cx="7848600" cy="1077218"/>
          </a:xfrm>
          <a:prstGeom prst="rect">
            <a:avLst/>
          </a:prstGeom>
        </p:spPr>
        <p:txBody>
          <a:bodyPr wrap="square">
            <a:spAutoFit/>
          </a:bodyPr>
          <a:lstStyle/>
          <a:p>
            <a:r>
              <a:rPr lang="en-US" sz="3200" dirty="0" smtClean="0"/>
              <a:t>Evidence is </a:t>
            </a:r>
            <a:r>
              <a:rPr lang="en-US" sz="3200" b="1" dirty="0" smtClean="0"/>
              <a:t>material</a:t>
            </a:r>
            <a:r>
              <a:rPr lang="en-US" sz="3200" dirty="0" smtClean="0"/>
              <a:t> if it is offered to prove a fact that is at issue in the case.</a:t>
            </a:r>
            <a:endParaRPr lang="en-US" sz="3200" dirty="0"/>
          </a:p>
        </p:txBody>
      </p:sp>
      <p:sp>
        <p:nvSpPr>
          <p:cNvPr id="4" name="Rectangle 3"/>
          <p:cNvSpPr/>
          <p:nvPr/>
        </p:nvSpPr>
        <p:spPr>
          <a:xfrm>
            <a:off x="489131" y="4572000"/>
            <a:ext cx="8534400" cy="2062103"/>
          </a:xfrm>
          <a:prstGeom prst="rect">
            <a:avLst/>
          </a:prstGeom>
        </p:spPr>
        <p:txBody>
          <a:bodyPr wrap="square">
            <a:spAutoFit/>
          </a:bodyPr>
          <a:lstStyle/>
          <a:p>
            <a:r>
              <a:rPr lang="en-US" sz="3200" b="1" dirty="0"/>
              <a:t>Its competence </a:t>
            </a:r>
            <a:r>
              <a:rPr lang="en-US" sz="3200" dirty="0"/>
              <a:t>is established by showing that it really is what it is supposed to be. Proving that real or other evidence is what it purports to be is called authentication.</a:t>
            </a:r>
          </a:p>
        </p:txBody>
      </p:sp>
    </p:spTree>
    <p:extLst>
      <p:ext uri="{BB962C8B-B14F-4D97-AF65-F5344CB8AC3E}">
        <p14:creationId xmlns:p14="http://schemas.microsoft.com/office/powerpoint/2010/main" xmlns="" val="9422326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5262979"/>
          </a:xfrm>
          <a:prstGeom prst="rect">
            <a:avLst/>
          </a:prstGeom>
        </p:spPr>
        <p:txBody>
          <a:bodyPr wrap="square">
            <a:spAutoFit/>
          </a:bodyPr>
          <a:lstStyle/>
          <a:p>
            <a:r>
              <a:rPr lang="en-US" sz="4800" b="1" dirty="0" smtClean="0"/>
              <a:t>Chain of Custody</a:t>
            </a:r>
          </a:p>
          <a:p>
            <a:r>
              <a:rPr lang="en-US" sz="4800" b="1" dirty="0" smtClean="0"/>
              <a:t>Evidence must show an unbroken chain of custody from the time the evidence was first found. This practice authenticates the evidence and prevents the introduction of false evidence.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2362200"/>
          </a:xfrm>
        </p:spPr>
        <p:txBody>
          <a:bodyPr/>
          <a:lstStyle/>
          <a:p>
            <a:pPr algn="ctr" eaLnBrk="1" hangingPunct="1">
              <a:buFontTx/>
              <a:buNone/>
            </a:pPr>
            <a:r>
              <a:rPr lang="en-US" dirty="0" smtClean="0"/>
              <a:t>   </a:t>
            </a:r>
            <a:r>
              <a:rPr lang="en-US" sz="2600" dirty="0" smtClean="0"/>
              <a:t>Victims can be trafficked </a:t>
            </a:r>
            <a:r>
              <a:rPr lang="en-US" sz="2600" u="sng" dirty="0" smtClean="0"/>
              <a:t>into the U.S</a:t>
            </a:r>
            <a:r>
              <a:rPr lang="en-US" sz="2600" dirty="0" smtClean="0"/>
              <a:t>. from anywhere.  Victims have come from, among other places, </a:t>
            </a:r>
          </a:p>
          <a:p>
            <a:pPr algn="ctr" eaLnBrk="1" hangingPunct="1">
              <a:buFontTx/>
              <a:buNone/>
            </a:pPr>
            <a:r>
              <a:rPr lang="en-US" sz="2600" dirty="0" smtClean="0"/>
              <a:t>Africa, Asia, India, Latin America, Eastern Europe, Russia and Canada. </a:t>
            </a:r>
          </a:p>
        </p:txBody>
      </p:sp>
      <p:pic>
        <p:nvPicPr>
          <p:cNvPr id="24579" name="Picture 2" descr="Map: US Trafficking"/>
          <p:cNvPicPr>
            <a:picLocks noChangeAspect="1" noChangeArrowheads="1"/>
          </p:cNvPicPr>
          <p:nvPr/>
        </p:nvPicPr>
        <p:blipFill>
          <a:blip r:embed="rId3" cstate="screen">
            <a:lum bright="-6000" contrast="24000"/>
          </a:blip>
          <a:srcRect/>
          <a:stretch>
            <a:fillRect/>
          </a:stretch>
        </p:blipFill>
        <p:spPr bwMode="auto">
          <a:xfrm>
            <a:off x="381000" y="1955800"/>
            <a:ext cx="8382000" cy="4902200"/>
          </a:xfrm>
          <a:prstGeom prst="rect">
            <a:avLst/>
          </a:prstGeom>
          <a:noFill/>
          <a:ln w="9525">
            <a:noFill/>
            <a:miter lim="800000"/>
            <a:headEnd/>
            <a:tailEnd/>
          </a:ln>
        </p:spPr>
      </p:pic>
      <p:sp>
        <p:nvSpPr>
          <p:cNvPr id="24580" name="Text Box 10"/>
          <p:cNvSpPr txBox="1">
            <a:spLocks noChangeArrowheads="1"/>
          </p:cNvSpPr>
          <p:nvPr/>
        </p:nvSpPr>
        <p:spPr bwMode="auto">
          <a:xfrm>
            <a:off x="5410200" y="6477000"/>
            <a:ext cx="3581400" cy="244475"/>
          </a:xfrm>
          <a:prstGeom prst="rect">
            <a:avLst/>
          </a:prstGeom>
          <a:noFill/>
          <a:ln w="9525">
            <a:noFill/>
            <a:miter lim="800000"/>
            <a:headEnd/>
            <a:tailEnd/>
          </a:ln>
        </p:spPr>
        <p:txBody>
          <a:bodyPr>
            <a:spAutoFit/>
          </a:bodyPr>
          <a:lstStyle/>
          <a:p>
            <a:pPr>
              <a:spcBef>
                <a:spcPct val="50000"/>
              </a:spcBef>
            </a:pPr>
            <a:r>
              <a:rPr lang="en-US" sz="1000"/>
              <a:t>Source: John Hopkins University, the Protection Project</a:t>
            </a:r>
          </a:p>
        </p:txBody>
      </p:sp>
      <p:sp>
        <p:nvSpPr>
          <p:cNvPr id="24581" name="Slide Number Placeholder 4"/>
          <p:cNvSpPr>
            <a:spLocks noGrp="1"/>
          </p:cNvSpPr>
          <p:nvPr>
            <p:ph type="sldNum" sz="quarter" idx="12"/>
          </p:nvPr>
        </p:nvSpPr>
        <p:spPr>
          <a:noFill/>
        </p:spPr>
        <p:txBody>
          <a:bodyPr/>
          <a:lstStyle/>
          <a:p>
            <a:fld id="{705C666B-588E-4AD7-A36B-2BE9845E4D49}" type="slidenum">
              <a:rPr lang="en-US" smtClean="0"/>
              <a:pPr/>
              <a:t>8</a:t>
            </a:fld>
            <a:endParaRPr lang="en-US" smtClean="0"/>
          </a:p>
        </p:txBody>
      </p:sp>
    </p:spTree>
    <p:extLst>
      <p:ext uri="{BB962C8B-B14F-4D97-AF65-F5344CB8AC3E}">
        <p14:creationId xmlns:p14="http://schemas.microsoft.com/office/powerpoint/2010/main" xmlns="" val="13461952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ciencephoto.com/image/221755/large/H2000125-Recording_evidence-SP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28600"/>
            <a:ext cx="5051518" cy="62700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03039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7693"/>
            <a:ext cx="8305800" cy="6740307"/>
          </a:xfrm>
          <a:prstGeom prst="rect">
            <a:avLst/>
          </a:prstGeom>
        </p:spPr>
        <p:txBody>
          <a:bodyPr wrap="square">
            <a:spAutoFit/>
          </a:bodyPr>
          <a:lstStyle/>
          <a:p>
            <a:r>
              <a:rPr lang="en-US" sz="3600" b="1" dirty="0"/>
              <a:t>Example</a:t>
            </a:r>
          </a:p>
          <a:p>
            <a:r>
              <a:rPr lang="en-US" sz="3600" dirty="0"/>
              <a:t>If the state wishes to introduce evidence of drugs seized at a crime scene, the prosecution must show an unbroken chain of custody beginning with the officer who seized the materials, through the officers who transported the evidence, through the clerk who logged the evidence into </a:t>
            </a:r>
            <a:r>
              <a:rPr lang="en-US" sz="3600" u="sng" dirty="0">
                <a:hlinkClick r:id="rId2"/>
              </a:rPr>
              <a:t>storage</a:t>
            </a:r>
            <a:r>
              <a:rPr lang="en-US" sz="3600" dirty="0"/>
              <a:t> and ending with the officers who checked it out of evidence and are presenting it in court. If there is a break in this chain, the evidence cannot be used.</a:t>
            </a:r>
          </a:p>
        </p:txBody>
      </p:sp>
    </p:spTree>
    <p:extLst>
      <p:ext uri="{BB962C8B-B14F-4D97-AF65-F5344CB8AC3E}">
        <p14:creationId xmlns:p14="http://schemas.microsoft.com/office/powerpoint/2010/main" xmlns="" val="22044035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153400" cy="6463308"/>
          </a:xfrm>
          <a:prstGeom prst="rect">
            <a:avLst/>
          </a:prstGeom>
        </p:spPr>
        <p:txBody>
          <a:bodyPr wrap="square">
            <a:spAutoFit/>
          </a:bodyPr>
          <a:lstStyle/>
          <a:p>
            <a:r>
              <a:rPr lang="en-US" sz="3600" dirty="0" smtClean="0"/>
              <a:t>Chain of custody involves tracking evidence that comes up in a court trial from the time it is collected until it is presented and aims to show it has not been tampered with in the meantime. It is one of three ways used to authenticate real (or physical) evidence in court, according to the Federal Rules of Evidence. A </a:t>
            </a:r>
            <a:r>
              <a:rPr lang="en-US" sz="3600" dirty="0"/>
              <a:t>chain of custody affidavit documents the evidence's collection, transportation and storage.</a:t>
            </a:r>
          </a:p>
          <a:p>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s2.mm.bing.net/images/thumbnail.aspx?q=1238389887013&amp;id=ec5a83759f4eff54db91c4258974bfe4&amp;url=http%3a%2f%2fgriid.files.wordpress.com%2f2011%2f01%2fcrime_scen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4999" y="2057400"/>
            <a:ext cx="5756817" cy="3933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12163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304800" y="304800"/>
            <a:ext cx="8534400" cy="5632311"/>
          </a:xfrm>
          <a:prstGeom prst="rect">
            <a:avLst/>
          </a:prstGeom>
        </p:spPr>
        <p:txBody>
          <a:bodyPr wrap="square">
            <a:spAutoFit/>
          </a:bodyPr>
          <a:lstStyle/>
          <a:p>
            <a:r>
              <a:rPr lang="en-US" sz="4000" b="1" dirty="0" smtClean="0"/>
              <a:t>Physical evidence is handled by a number of people, including investigators, technicians, </a:t>
            </a:r>
            <a:r>
              <a:rPr lang="en-US" sz="4000" b="1" u="sng" dirty="0" smtClean="0">
                <a:hlinkClick r:id="rId2"/>
              </a:rPr>
              <a:t>forensic</a:t>
            </a:r>
            <a:r>
              <a:rPr lang="en-US" sz="4000" b="1" dirty="0" smtClean="0"/>
              <a:t> specialists and storage clerks. How these people maintain the evidence placed in their hands and how well they keep a record of its movements will determine whether it will be accepted in court.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nfstc.org/pdi/Subject01/images/pdi_s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
            <a:ext cx="6095998" cy="487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www.nfstc.org/pdi/Subject01/images/pdi_s01_m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3384645"/>
            <a:ext cx="381000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13198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247864"/>
          </a:xfrm>
          <a:prstGeom prst="rect">
            <a:avLst/>
          </a:prstGeom>
        </p:spPr>
        <p:txBody>
          <a:bodyPr wrap="square">
            <a:spAutoFit/>
          </a:bodyPr>
          <a:lstStyle/>
          <a:p>
            <a:r>
              <a:rPr lang="en-US" sz="4000" b="1" dirty="0" smtClean="0"/>
              <a:t>The rapid expansion in forensic </a:t>
            </a:r>
            <a:r>
              <a:rPr lang="en-US" sz="4000" b="1" u="sng" dirty="0" smtClean="0">
                <a:hlinkClick r:id="rId2"/>
              </a:rPr>
              <a:t>technology</a:t>
            </a:r>
            <a:r>
              <a:rPr lang="en-US" sz="4000" b="1" dirty="0" smtClean="0"/>
              <a:t> requires </a:t>
            </a:r>
            <a:r>
              <a:rPr lang="en-US" sz="4000" b="1" dirty="0"/>
              <a:t>n</a:t>
            </a:r>
            <a:r>
              <a:rPr lang="en-US" sz="4000" b="1" dirty="0" smtClean="0"/>
              <a:t>ew protocols for evidence containing DNA, blood pathogens, drugs and digital data. New protocols and procedures have been created concerning the materials used for containers, temperatures and other storage conditions that make the old box in the evidence locker seem primitive.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pub.com/content/armymilitarypolice/mp2002c/mp2002c0083im.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828800" y="228600"/>
            <a:ext cx="5249554" cy="662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83366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693"/>
            <a:ext cx="8534400" cy="6740307"/>
          </a:xfrm>
          <a:prstGeom prst="rect">
            <a:avLst/>
          </a:prstGeom>
        </p:spPr>
        <p:txBody>
          <a:bodyPr wrap="square">
            <a:spAutoFit/>
          </a:bodyPr>
          <a:lstStyle/>
          <a:p>
            <a:r>
              <a:rPr lang="en-US" sz="3600" b="1" dirty="0" smtClean="0"/>
              <a:t>Documenting Evidence</a:t>
            </a:r>
          </a:p>
          <a:p>
            <a:r>
              <a:rPr lang="en-US" sz="3600" dirty="0" smtClean="0"/>
              <a:t>One of the primary uses of a chain of custody report is to document evidence in the course of an investigation. Chain of custody reports detail the presence of evidence and are used to document when the evidence was collected, where it was found, who discovered the evidence and who was </a:t>
            </a:r>
            <a:r>
              <a:rPr lang="en-US" sz="3600" u="sng" dirty="0" smtClean="0">
                <a:hlinkClick r:id="rId2"/>
              </a:rPr>
              <a:t>responsible</a:t>
            </a:r>
            <a:r>
              <a:rPr lang="en-US" sz="3600" dirty="0" smtClean="0"/>
              <a:t> for its collection. Without the use of a chain of custody report, it is not possible to establish proof of how and when the evidence was collected.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6001643"/>
          </a:xfrm>
          <a:prstGeom prst="rect">
            <a:avLst/>
          </a:prstGeom>
        </p:spPr>
        <p:txBody>
          <a:bodyPr wrap="square">
            <a:spAutoFit/>
          </a:bodyPr>
          <a:lstStyle/>
          <a:p>
            <a:r>
              <a:rPr lang="en-US" sz="3200" b="1" u="sng" dirty="0" smtClean="0"/>
              <a:t>TESTIMONIAL EVIDENCE</a:t>
            </a:r>
            <a:r>
              <a:rPr lang="en-US" sz="3200" b="1" dirty="0" smtClean="0"/>
              <a:t>.</a:t>
            </a:r>
            <a:endParaRPr lang="en-US" sz="3200" dirty="0" smtClean="0"/>
          </a:p>
          <a:p>
            <a:r>
              <a:rPr lang="en-US" sz="3200" dirty="0" smtClean="0"/>
              <a:t>Testimonial evidence is the most basic form of evidence and the only kind that does not usually require another form of evidence as a prerequisite for its admissibility. It consists of what is said in the court at the proceeding in question by a competent witness.</a:t>
            </a:r>
          </a:p>
          <a:p>
            <a:r>
              <a:rPr lang="en-US" sz="3200" dirty="0" smtClean="0"/>
              <a:t>4. He must be able to communicate what he perceived. </a:t>
            </a:r>
            <a:endParaRPr lang="en-US" sz="3200" dirty="0"/>
          </a:p>
          <a:p>
            <a:endParaRPr lang="en-US" sz="3200" dirty="0" smtClean="0"/>
          </a:p>
          <a:p>
            <a:r>
              <a:rPr lang="en-US" sz="3200" dirty="0" smtClean="0"/>
              <a:t>Abused trafficked children, abused foreign females,</a:t>
            </a:r>
          </a:p>
          <a:p>
            <a:r>
              <a:rPr lang="en-US" sz="3200" dirty="0" smtClean="0"/>
              <a:t>Those afraid their relatives will be killed if they talk.</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a:t>
            </a:fld>
            <a:endParaRPr lang="en-US" dirty="0"/>
          </a:p>
        </p:txBody>
      </p:sp>
      <p:pic>
        <p:nvPicPr>
          <p:cNvPr id="3" name="Picture 2" descr="human_trafficking_map.gif"/>
          <p:cNvPicPr>
            <a:picLocks noChangeAspect="1"/>
          </p:cNvPicPr>
          <p:nvPr/>
        </p:nvPicPr>
        <p:blipFill>
          <a:blip r:embed="rId2" cstate="screen"/>
          <a:stretch>
            <a:fillRect/>
          </a:stretch>
        </p:blipFill>
        <p:spPr>
          <a:xfrm>
            <a:off x="1066800" y="914400"/>
            <a:ext cx="7208519" cy="4129881"/>
          </a:xfrm>
          <a:prstGeom prst="rect">
            <a:avLst/>
          </a:prstGeom>
        </p:spPr>
      </p:pic>
    </p:spTree>
    <p:extLst>
      <p:ext uri="{BB962C8B-B14F-4D97-AF65-F5344CB8AC3E}">
        <p14:creationId xmlns:p14="http://schemas.microsoft.com/office/powerpoint/2010/main" xmlns="" val="3932536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nvqmadesimple.com/wp-content/uploads/2009/04/testimon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117979"/>
            <a:ext cx="6553200" cy="5642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95211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6740307"/>
          </a:xfrm>
          <a:prstGeom prst="rect">
            <a:avLst/>
          </a:prstGeom>
          <a:noFill/>
        </p:spPr>
        <p:txBody>
          <a:bodyPr wrap="square" rtlCol="0">
            <a:spAutoFit/>
          </a:bodyPr>
          <a:lstStyle/>
          <a:p>
            <a:pPr algn="ctr"/>
            <a:r>
              <a:rPr lang="en-US" sz="3600" b="1" dirty="0" smtClean="0"/>
              <a:t>How Does the Testimony Evidence Rule Apply to Human </a:t>
            </a:r>
            <a:r>
              <a:rPr lang="en-US" sz="3600" b="1" dirty="0"/>
              <a:t>T</a:t>
            </a:r>
            <a:r>
              <a:rPr lang="en-US" sz="3600" b="1" dirty="0" smtClean="0"/>
              <a:t>rafficking? </a:t>
            </a:r>
          </a:p>
          <a:p>
            <a:pPr algn="ctr"/>
            <a:endParaRPr lang="en-US" sz="2000" b="1" dirty="0"/>
          </a:p>
          <a:p>
            <a:pPr marL="571500" indent="-571500">
              <a:buFont typeface="Arial" pitchFamily="34" charset="0"/>
              <a:buChar char="•"/>
            </a:pPr>
            <a:r>
              <a:rPr lang="en-US" sz="3600" b="1" dirty="0" smtClean="0"/>
              <a:t>A 13 year old girls is a sex slave servicing</a:t>
            </a:r>
            <a:r>
              <a:rPr lang="en-US" sz="3600" b="1" dirty="0"/>
              <a:t/>
            </a:r>
            <a:br>
              <a:rPr lang="en-US" sz="3600" b="1" dirty="0"/>
            </a:br>
            <a:r>
              <a:rPr lang="en-US" sz="3600" b="1" dirty="0" smtClean="0"/>
              <a:t>15 men a day</a:t>
            </a:r>
          </a:p>
          <a:p>
            <a:pPr marL="571500" indent="-571500">
              <a:buFont typeface="Arial" pitchFamily="34" charset="0"/>
              <a:buChar char="•"/>
            </a:pPr>
            <a:r>
              <a:rPr lang="en-US" sz="3600" b="1" dirty="0" smtClean="0"/>
              <a:t>She is regularly beaten by johns as well as her trafficker</a:t>
            </a:r>
          </a:p>
          <a:p>
            <a:pPr marL="571500" indent="-571500">
              <a:buFont typeface="Arial" pitchFamily="34" charset="0"/>
              <a:buChar char="•"/>
            </a:pPr>
            <a:r>
              <a:rPr lang="en-US" sz="3600" b="1" dirty="0" smtClean="0"/>
              <a:t>She is kept high on drugs and alcohol</a:t>
            </a:r>
          </a:p>
          <a:p>
            <a:r>
              <a:rPr lang="en-US" sz="3600" b="1" dirty="0"/>
              <a:t> </a:t>
            </a:r>
            <a:r>
              <a:rPr lang="en-US" sz="3600" b="1" dirty="0" smtClean="0"/>
              <a:t>     to keep her submissive</a:t>
            </a:r>
          </a:p>
          <a:p>
            <a:pPr marL="571500" indent="-571500">
              <a:buFont typeface="Arial" pitchFamily="34" charset="0"/>
              <a:buChar char="•"/>
            </a:pPr>
            <a:r>
              <a:rPr lang="en-US" sz="3600" b="1" dirty="0" smtClean="0"/>
              <a:t>She is in desperate need of physiological counseling</a:t>
            </a:r>
          </a:p>
          <a:p>
            <a:pPr marL="571500" indent="-571500">
              <a:buFont typeface="Arial" pitchFamily="34" charset="0"/>
              <a:buChar char="•"/>
            </a:pPr>
            <a:r>
              <a:rPr lang="en-US" sz="3600" b="1" dirty="0" smtClean="0"/>
              <a:t>She is recused at 17 years of age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6432530"/>
          </a:xfrm>
          <a:prstGeom prst="rect">
            <a:avLst/>
          </a:prstGeom>
        </p:spPr>
        <p:txBody>
          <a:bodyPr wrap="square">
            <a:spAutoFit/>
          </a:bodyPr>
          <a:lstStyle/>
          <a:p>
            <a:pPr algn="ctr"/>
            <a:r>
              <a:rPr lang="en-US" sz="4400" b="1" dirty="0">
                <a:solidFill>
                  <a:srgbClr val="FF0000"/>
                </a:solidFill>
              </a:rPr>
              <a:t>In general, a witness is competent if </a:t>
            </a:r>
            <a:r>
              <a:rPr lang="en-US" sz="4400" b="1" dirty="0" smtClean="0">
                <a:solidFill>
                  <a:srgbClr val="FF0000"/>
                </a:solidFill>
              </a:rPr>
              <a:t>he/she </a:t>
            </a:r>
            <a:r>
              <a:rPr lang="en-US" sz="4400" b="1" dirty="0">
                <a:solidFill>
                  <a:srgbClr val="FF0000"/>
                </a:solidFill>
              </a:rPr>
              <a:t>meets four requirements</a:t>
            </a:r>
            <a:r>
              <a:rPr lang="en-US" sz="4400" b="1" dirty="0" smtClean="0">
                <a:solidFill>
                  <a:srgbClr val="FF0000"/>
                </a:solidFill>
              </a:rPr>
              <a:t>:</a:t>
            </a:r>
            <a:r>
              <a:rPr lang="en-US" sz="3600" b="1" dirty="0" smtClean="0"/>
              <a:t/>
            </a:r>
            <a:br>
              <a:rPr lang="en-US" sz="3600" b="1" dirty="0" smtClean="0"/>
            </a:br>
            <a:endParaRPr lang="en-US" sz="3600" b="1" dirty="0"/>
          </a:p>
          <a:p>
            <a:pPr marL="514350" indent="-514350">
              <a:buAutoNum type="arabicPeriod"/>
            </a:pPr>
            <a:r>
              <a:rPr lang="en-US" sz="3600" b="1" dirty="0">
                <a:solidFill>
                  <a:srgbClr val="0070C0"/>
                </a:solidFill>
              </a:rPr>
              <a:t>M</a:t>
            </a:r>
            <a:r>
              <a:rPr lang="en-US" sz="3600" b="1" dirty="0" smtClean="0">
                <a:solidFill>
                  <a:srgbClr val="0070C0"/>
                </a:solidFill>
              </a:rPr>
              <a:t>ust</a:t>
            </a:r>
            <a:r>
              <a:rPr lang="en-US" sz="3600" b="1" dirty="0">
                <a:solidFill>
                  <a:srgbClr val="0070C0"/>
                </a:solidFill>
              </a:rPr>
              <a:t>, with understanding, take the oath or a substitute. </a:t>
            </a:r>
          </a:p>
          <a:p>
            <a:pPr marL="514350" indent="-514350">
              <a:buAutoNum type="arabicPeriod"/>
            </a:pPr>
            <a:r>
              <a:rPr lang="en-US" sz="3600" b="1" dirty="0">
                <a:solidFill>
                  <a:srgbClr val="0070C0"/>
                </a:solidFill>
              </a:rPr>
              <a:t>M</a:t>
            </a:r>
            <a:r>
              <a:rPr lang="en-US" sz="3600" b="1" dirty="0" smtClean="0">
                <a:solidFill>
                  <a:srgbClr val="0070C0"/>
                </a:solidFill>
              </a:rPr>
              <a:t>ust </a:t>
            </a:r>
            <a:r>
              <a:rPr lang="en-US" sz="3600" b="1" dirty="0">
                <a:solidFill>
                  <a:srgbClr val="0070C0"/>
                </a:solidFill>
              </a:rPr>
              <a:t>have personal knowledge about the subject of </a:t>
            </a:r>
            <a:r>
              <a:rPr lang="en-US" sz="3600" b="1" dirty="0" smtClean="0">
                <a:solidFill>
                  <a:srgbClr val="0070C0"/>
                </a:solidFill>
              </a:rPr>
              <a:t>his/her </a:t>
            </a:r>
            <a:r>
              <a:rPr lang="en-US" sz="3600" b="1" dirty="0">
                <a:solidFill>
                  <a:srgbClr val="0070C0"/>
                </a:solidFill>
              </a:rPr>
              <a:t>testimony. In other words, the witness must have perceived something with </a:t>
            </a:r>
            <a:r>
              <a:rPr lang="en-US" sz="3600" b="1" dirty="0" smtClean="0">
                <a:solidFill>
                  <a:srgbClr val="0070C0"/>
                </a:solidFill>
              </a:rPr>
              <a:t>his/her </a:t>
            </a:r>
            <a:r>
              <a:rPr lang="en-US" sz="3600" b="1" dirty="0">
                <a:solidFill>
                  <a:srgbClr val="0070C0"/>
                </a:solidFill>
              </a:rPr>
              <a:t>senses that is relevant to the case. </a:t>
            </a:r>
          </a:p>
          <a:p>
            <a:r>
              <a:rPr lang="en-US" sz="3600" b="1" dirty="0">
                <a:solidFill>
                  <a:srgbClr val="0070C0"/>
                </a:solidFill>
              </a:rPr>
              <a:t>3. M</a:t>
            </a:r>
            <a:r>
              <a:rPr lang="en-US" sz="3600" b="1" dirty="0" smtClean="0">
                <a:solidFill>
                  <a:srgbClr val="0070C0"/>
                </a:solidFill>
              </a:rPr>
              <a:t>ust </a:t>
            </a:r>
            <a:r>
              <a:rPr lang="en-US" sz="3600" b="1" dirty="0">
                <a:solidFill>
                  <a:srgbClr val="0070C0"/>
                </a:solidFill>
              </a:rPr>
              <a:t>remember what </a:t>
            </a:r>
            <a:r>
              <a:rPr lang="en-US" sz="3600" b="1" dirty="0" smtClean="0">
                <a:solidFill>
                  <a:srgbClr val="0070C0"/>
                </a:solidFill>
              </a:rPr>
              <a:t>he/she </a:t>
            </a:r>
            <a:r>
              <a:rPr lang="en-US" sz="3600" b="1" dirty="0">
                <a:solidFill>
                  <a:srgbClr val="0070C0"/>
                </a:solidFill>
              </a:rPr>
              <a:t>perceived</a:t>
            </a:r>
            <a:r>
              <a:rPr lang="en-US" sz="3600" b="1" dirty="0" smtClean="0">
                <a:solidFill>
                  <a:srgbClr val="0070C0"/>
                </a:solidFill>
              </a:rPr>
              <a:t>.</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228600"/>
            <a:ext cx="5791200" cy="3886200"/>
          </a:xfrm>
        </p:spPr>
        <p:txBody>
          <a:bodyPr/>
          <a:lstStyle/>
          <a:p>
            <a:pPr eaLnBrk="1" hangingPunct="1">
              <a:lnSpc>
                <a:spcPct val="90000"/>
              </a:lnSpc>
              <a:buFontTx/>
              <a:buNone/>
            </a:pPr>
            <a:r>
              <a:rPr lang="en-US" sz="3600" b="1" dirty="0" smtClean="0"/>
              <a:t>More than </a:t>
            </a:r>
            <a:r>
              <a:rPr lang="en-US" sz="3600" b="1" u="sng" dirty="0" smtClean="0"/>
              <a:t>half the of</a:t>
            </a:r>
          </a:p>
          <a:p>
            <a:pPr eaLnBrk="1" hangingPunct="1">
              <a:lnSpc>
                <a:spcPct val="90000"/>
              </a:lnSpc>
              <a:buFontTx/>
              <a:buNone/>
            </a:pPr>
            <a:r>
              <a:rPr lang="en-US" sz="3600" b="1" u="sng" dirty="0" smtClean="0"/>
              <a:t>Victims</a:t>
            </a:r>
            <a:r>
              <a:rPr lang="en-US" sz="3600" b="1" dirty="0" smtClean="0"/>
              <a:t> trafficked </a:t>
            </a:r>
            <a:r>
              <a:rPr lang="en-US" sz="3600" b="1" u="sng" dirty="0" smtClean="0"/>
              <a:t>into</a:t>
            </a:r>
          </a:p>
          <a:p>
            <a:pPr eaLnBrk="1" hangingPunct="1">
              <a:lnSpc>
                <a:spcPct val="90000"/>
              </a:lnSpc>
              <a:buFontTx/>
              <a:buNone/>
            </a:pPr>
            <a:r>
              <a:rPr lang="en-US" sz="3600" b="1" u="sng" dirty="0" smtClean="0"/>
              <a:t>United States</a:t>
            </a:r>
            <a:r>
              <a:rPr lang="en-US" sz="3600" b="1" dirty="0"/>
              <a:t> </a:t>
            </a:r>
            <a:r>
              <a:rPr lang="en-US" sz="3600" b="1" dirty="0" smtClean="0"/>
              <a:t>are thought</a:t>
            </a:r>
          </a:p>
          <a:p>
            <a:pPr eaLnBrk="1" hangingPunct="1">
              <a:lnSpc>
                <a:spcPct val="90000"/>
              </a:lnSpc>
              <a:buFontTx/>
              <a:buNone/>
            </a:pPr>
            <a:r>
              <a:rPr lang="en-US" sz="3600" b="1" dirty="0" smtClean="0"/>
              <a:t>to be </a:t>
            </a:r>
            <a:r>
              <a:rPr lang="en-US" sz="3600" b="1" u="sng" dirty="0" smtClean="0"/>
              <a:t>Children.</a:t>
            </a:r>
            <a:r>
              <a:rPr lang="en-US" sz="3600" b="1" dirty="0"/>
              <a:t> </a:t>
            </a:r>
            <a:r>
              <a:rPr lang="en-US" sz="3600" b="1" dirty="0" smtClean="0"/>
              <a:t>Victims are</a:t>
            </a:r>
          </a:p>
          <a:p>
            <a:pPr eaLnBrk="1" hangingPunct="1">
              <a:lnSpc>
                <a:spcPct val="90000"/>
              </a:lnSpc>
              <a:buFontTx/>
              <a:buNone/>
            </a:pPr>
            <a:r>
              <a:rPr lang="en-US" sz="3600" b="1" dirty="0" smtClean="0"/>
              <a:t>about equally women and</a:t>
            </a:r>
          </a:p>
          <a:p>
            <a:pPr eaLnBrk="1" hangingPunct="1">
              <a:lnSpc>
                <a:spcPct val="90000"/>
              </a:lnSpc>
              <a:buFontTx/>
              <a:buNone/>
            </a:pPr>
            <a:r>
              <a:rPr lang="en-US" sz="3600" b="1" dirty="0" smtClean="0"/>
              <a:t>men</a:t>
            </a:r>
            <a:r>
              <a:rPr lang="en-US" sz="3600" b="1" dirty="0"/>
              <a:t>.</a:t>
            </a:r>
            <a:endParaRPr lang="en-US" sz="3600" b="1" dirty="0" smtClean="0"/>
          </a:p>
          <a:p>
            <a:pPr eaLnBrk="1" hangingPunct="1">
              <a:lnSpc>
                <a:spcPct val="90000"/>
              </a:lnSpc>
              <a:buNone/>
            </a:pPr>
            <a:endParaRPr lang="en-US" dirty="0" smtClean="0"/>
          </a:p>
        </p:txBody>
      </p:sp>
      <p:pic>
        <p:nvPicPr>
          <p:cNvPr id="23555" name="Picture 5" descr="412W6NMP36L"/>
          <p:cNvPicPr>
            <a:picLocks noChangeAspect="1" noChangeArrowheads="1"/>
          </p:cNvPicPr>
          <p:nvPr/>
        </p:nvPicPr>
        <p:blipFill>
          <a:blip r:embed="rId3" cstate="screen"/>
          <a:srcRect/>
          <a:stretch>
            <a:fillRect/>
          </a:stretch>
        </p:blipFill>
        <p:spPr bwMode="auto">
          <a:xfrm rot="-521435">
            <a:off x="5828752" y="2317045"/>
            <a:ext cx="2673350" cy="4364038"/>
          </a:xfrm>
          <a:prstGeom prst="rect">
            <a:avLst/>
          </a:prstGeom>
          <a:noFill/>
          <a:ln w="9525">
            <a:noFill/>
            <a:miter lim="800000"/>
            <a:headEnd/>
            <a:tailEnd/>
          </a:ln>
        </p:spPr>
      </p:pic>
      <p:pic>
        <p:nvPicPr>
          <p:cNvPr id="23556" name="Picture 6" descr="j0401109"/>
          <p:cNvPicPr>
            <a:picLocks noChangeAspect="1" noChangeArrowheads="1"/>
          </p:cNvPicPr>
          <p:nvPr/>
        </p:nvPicPr>
        <p:blipFill>
          <a:blip r:embed="rId4" cstate="screen"/>
          <a:srcRect/>
          <a:stretch>
            <a:fillRect/>
          </a:stretch>
        </p:blipFill>
        <p:spPr bwMode="auto">
          <a:xfrm>
            <a:off x="304800" y="3962400"/>
            <a:ext cx="2590800" cy="1725613"/>
          </a:xfrm>
          <a:prstGeom prst="rect">
            <a:avLst/>
          </a:prstGeom>
          <a:noFill/>
          <a:ln w="9525">
            <a:noFill/>
            <a:miter lim="800000"/>
            <a:headEnd/>
            <a:tailEnd/>
          </a:ln>
        </p:spPr>
      </p:pic>
      <p:pic>
        <p:nvPicPr>
          <p:cNvPr id="23557" name="Picture 7" descr="j0227710"/>
          <p:cNvPicPr>
            <a:picLocks noChangeAspect="1" noChangeArrowheads="1"/>
          </p:cNvPicPr>
          <p:nvPr/>
        </p:nvPicPr>
        <p:blipFill>
          <a:blip r:embed="rId5" cstate="screen"/>
          <a:srcRect/>
          <a:stretch>
            <a:fillRect/>
          </a:stretch>
        </p:blipFill>
        <p:spPr bwMode="auto">
          <a:xfrm>
            <a:off x="3124200" y="3810000"/>
            <a:ext cx="2146300" cy="2362200"/>
          </a:xfrm>
          <a:prstGeom prst="rect">
            <a:avLst/>
          </a:prstGeom>
          <a:noFill/>
          <a:ln w="9525">
            <a:noFill/>
            <a:miter lim="800000"/>
            <a:headEnd/>
            <a:tailEnd/>
          </a:ln>
        </p:spPr>
      </p:pic>
      <p:sp>
        <p:nvSpPr>
          <p:cNvPr id="23558" name="Text Box 8"/>
          <p:cNvSpPr txBox="1">
            <a:spLocks noChangeArrowheads="1"/>
          </p:cNvSpPr>
          <p:nvPr/>
        </p:nvSpPr>
        <p:spPr bwMode="auto">
          <a:xfrm>
            <a:off x="304800" y="5945187"/>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pic>
        <p:nvPicPr>
          <p:cNvPr id="23559" name="Picture 5" descr="j0399735"/>
          <p:cNvPicPr>
            <a:picLocks noChangeAspect="1" noChangeArrowheads="1"/>
          </p:cNvPicPr>
          <p:nvPr/>
        </p:nvPicPr>
        <p:blipFill>
          <a:blip r:embed="rId6" cstate="screen"/>
          <a:srcRect/>
          <a:stretch>
            <a:fillRect/>
          </a:stretch>
        </p:blipFill>
        <p:spPr bwMode="auto">
          <a:xfrm>
            <a:off x="7010400" y="304800"/>
            <a:ext cx="1828800" cy="1849438"/>
          </a:xfrm>
          <a:prstGeom prst="rect">
            <a:avLst/>
          </a:prstGeom>
          <a:noFill/>
          <a:ln w="9525">
            <a:noFill/>
            <a:miter lim="800000"/>
            <a:headEnd/>
            <a:tailEnd/>
          </a:ln>
        </p:spPr>
      </p:pic>
      <p:sp>
        <p:nvSpPr>
          <p:cNvPr id="23560" name="Slide Number Placeholder 7"/>
          <p:cNvSpPr>
            <a:spLocks noGrp="1"/>
          </p:cNvSpPr>
          <p:nvPr>
            <p:ph type="sldNum" sz="quarter" idx="12"/>
          </p:nvPr>
        </p:nvSpPr>
        <p:spPr>
          <a:noFill/>
        </p:spPr>
        <p:txBody>
          <a:bodyPr/>
          <a:lstStyle/>
          <a:p>
            <a:fld id="{53497AF6-FDA1-4366-BE71-0830D381BBBB}" type="slidenum">
              <a:rPr lang="en-US" smtClean="0"/>
              <a:pPr/>
              <a:t>93</a:t>
            </a:fld>
            <a:endParaRPr lang="en-US"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94</a:t>
            </a:fld>
            <a:endParaRPr lang="en-US"/>
          </a:p>
        </p:txBody>
      </p:sp>
      <p:sp>
        <p:nvSpPr>
          <p:cNvPr id="3" name="Rectangle 2"/>
          <p:cNvSpPr/>
          <p:nvPr/>
        </p:nvSpPr>
        <p:spPr>
          <a:xfrm>
            <a:off x="990600" y="609600"/>
            <a:ext cx="7010400" cy="1938992"/>
          </a:xfrm>
          <a:prstGeom prst="rect">
            <a:avLst/>
          </a:prstGeom>
        </p:spPr>
        <p:txBody>
          <a:bodyPr wrap="square">
            <a:spAutoFit/>
          </a:bodyPr>
          <a:lstStyle/>
          <a:p>
            <a:r>
              <a:rPr lang="en-US" sz="4000" b="1" dirty="0" smtClean="0">
                <a:solidFill>
                  <a:srgbClr val="C00000"/>
                </a:solidFill>
              </a:rPr>
              <a:t>One of the biggest human trafficking events in the United States is …</a:t>
            </a:r>
            <a:endParaRPr lang="en-US" sz="4000" dirty="0">
              <a:solidFill>
                <a:srgbClr val="C00000"/>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95</a:t>
            </a:fld>
            <a:endParaRPr lang="en-US"/>
          </a:p>
        </p:txBody>
      </p:sp>
      <p:pic>
        <p:nvPicPr>
          <p:cNvPr id="3" name="Picture 2" descr="3731_thumbzoom.jpg"/>
          <p:cNvPicPr>
            <a:picLocks noChangeAspect="1"/>
          </p:cNvPicPr>
          <p:nvPr/>
        </p:nvPicPr>
        <p:blipFill>
          <a:blip r:embed="rId2" cstate="screen"/>
          <a:stretch>
            <a:fillRect/>
          </a:stretch>
        </p:blipFill>
        <p:spPr>
          <a:xfrm>
            <a:off x="2190750" y="371475"/>
            <a:ext cx="4762500" cy="6115050"/>
          </a:xfrm>
          <a:prstGeom prst="rect">
            <a:avLst/>
          </a:prstGeom>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96</a:t>
            </a:fld>
            <a:endParaRPr lang="en-US"/>
          </a:p>
        </p:txBody>
      </p:sp>
      <p:sp>
        <p:nvSpPr>
          <p:cNvPr id="5" name="Rectangle 4"/>
          <p:cNvSpPr/>
          <p:nvPr/>
        </p:nvSpPr>
        <p:spPr>
          <a:xfrm>
            <a:off x="304800" y="228600"/>
            <a:ext cx="8686800" cy="3970318"/>
          </a:xfrm>
          <a:prstGeom prst="rect">
            <a:avLst/>
          </a:prstGeom>
        </p:spPr>
        <p:txBody>
          <a:bodyPr wrap="square">
            <a:spAutoFit/>
          </a:bodyPr>
          <a:lstStyle/>
          <a:p>
            <a:r>
              <a:rPr lang="en-US" sz="3600" b="1" dirty="0" smtClean="0"/>
              <a:t>“While most of America is looking forward to watching to the showdown between the Green Bay Packers and the Pittsburgh Steelers, under-age girls are lured into the dangerous world of the multimillion dollar sex trade industry.”</a:t>
            </a:r>
            <a:endParaRPr lang="en-US" sz="3600" dirty="0"/>
          </a:p>
        </p:txBody>
      </p:sp>
      <p:sp>
        <p:nvSpPr>
          <p:cNvPr id="6" name="Rectangle 5"/>
          <p:cNvSpPr/>
          <p:nvPr/>
        </p:nvSpPr>
        <p:spPr>
          <a:xfrm>
            <a:off x="3810000" y="2667000"/>
            <a:ext cx="4572000" cy="646331"/>
          </a:xfrm>
          <a:prstGeom prst="rect">
            <a:avLst/>
          </a:prstGeom>
        </p:spPr>
        <p:txBody>
          <a:bodyPr>
            <a:spAutoFit/>
          </a:bodyPr>
          <a:lstStyle/>
          <a:p>
            <a:r>
              <a:rPr lang="en-US" b="1" dirty="0" smtClean="0"/>
              <a:t/>
            </a:r>
            <a:br>
              <a:rPr lang="en-US" b="1" dirty="0" smtClean="0"/>
            </a:br>
            <a:endParaRPr lang="en-US" b="1" dirty="0"/>
          </a:p>
        </p:txBody>
      </p:sp>
      <p:sp>
        <p:nvSpPr>
          <p:cNvPr id="7" name="Rectangle 6"/>
          <p:cNvSpPr/>
          <p:nvPr/>
        </p:nvSpPr>
        <p:spPr>
          <a:xfrm>
            <a:off x="4114800" y="5943600"/>
            <a:ext cx="4572000" cy="577081"/>
          </a:xfrm>
          <a:prstGeom prst="rect">
            <a:avLst/>
          </a:prstGeom>
        </p:spPr>
        <p:txBody>
          <a:bodyPr>
            <a:spAutoFit/>
          </a:bodyPr>
          <a:lstStyle/>
          <a:p>
            <a:r>
              <a:rPr lang="en-US" sz="1050" dirty="0" smtClean="0">
                <a:hlinkClick r:id="rId2" tooltip="A Celebration of Women"/>
              </a:rPr>
              <a:t>A Celebration of Women</a:t>
            </a:r>
            <a:endParaRPr lang="en-US" sz="1050" dirty="0" smtClean="0"/>
          </a:p>
          <a:p>
            <a:r>
              <a:rPr lang="en-US" sz="1050" dirty="0" smtClean="0"/>
              <a:t>World HUB @ Wheel of Women Leaders That Care</a:t>
            </a:r>
            <a:r>
              <a:rPr lang="en-US" sz="1050" b="1" dirty="0" smtClean="0"/>
              <a:t> </a:t>
            </a:r>
            <a:r>
              <a:rPr lang="en-US" sz="1050" dirty="0" smtClean="0"/>
              <a:t>ADELE BUTLER – Women of Spirit: Human Trafficking Feb. 3, 2011</a:t>
            </a:r>
            <a:endParaRPr lang="en-US" sz="1050"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97</a:t>
            </a:fld>
            <a:endParaRPr lang="en-US"/>
          </a:p>
        </p:txBody>
      </p:sp>
      <p:sp>
        <p:nvSpPr>
          <p:cNvPr id="3" name="Rectangle 2"/>
          <p:cNvSpPr/>
          <p:nvPr/>
        </p:nvSpPr>
        <p:spPr>
          <a:xfrm>
            <a:off x="457200" y="381000"/>
            <a:ext cx="8305800" cy="2308324"/>
          </a:xfrm>
          <a:prstGeom prst="rect">
            <a:avLst/>
          </a:prstGeom>
        </p:spPr>
        <p:txBody>
          <a:bodyPr wrap="square">
            <a:spAutoFit/>
          </a:bodyPr>
          <a:lstStyle/>
          <a:p>
            <a:r>
              <a:rPr lang="en-US" sz="3600" b="1" dirty="0" smtClean="0"/>
              <a:t>“…law enforcement agencies and advocacy groups rescued around 50 girls during the previous two Super Bowls.”</a:t>
            </a:r>
            <a:endParaRPr lang="en-US" sz="3600" dirty="0"/>
          </a:p>
        </p:txBody>
      </p:sp>
      <p:sp>
        <p:nvSpPr>
          <p:cNvPr id="4" name="Rectangle 3"/>
          <p:cNvSpPr/>
          <p:nvPr/>
        </p:nvSpPr>
        <p:spPr>
          <a:xfrm>
            <a:off x="228600" y="5638800"/>
            <a:ext cx="4572000" cy="553998"/>
          </a:xfrm>
          <a:prstGeom prst="rect">
            <a:avLst/>
          </a:prstGeom>
        </p:spPr>
        <p:txBody>
          <a:bodyPr>
            <a:spAutoFit/>
          </a:bodyPr>
          <a:lstStyle/>
          <a:p>
            <a:r>
              <a:rPr lang="en-US" sz="1000" dirty="0" smtClean="0">
                <a:hlinkClick r:id="rId2" tooltip="A Celebration of Women"/>
              </a:rPr>
              <a:t>A Celebration of Women</a:t>
            </a:r>
            <a:endParaRPr lang="en-US" sz="1000" dirty="0" smtClean="0"/>
          </a:p>
          <a:p>
            <a:r>
              <a:rPr lang="en-US" sz="1000" dirty="0" smtClean="0"/>
              <a:t>World HUB @ Wheel of Women Leaders That Care</a:t>
            </a:r>
            <a:r>
              <a:rPr lang="en-US" sz="1000" b="1" dirty="0" smtClean="0"/>
              <a:t> </a:t>
            </a:r>
            <a:r>
              <a:rPr lang="en-US" sz="1000" dirty="0" smtClean="0"/>
              <a:t>ADELE BUTLER – Women of Spirit: Human Trafficking Feb. 3, 2011</a:t>
            </a:r>
            <a:endParaRPr lang="en-US" sz="1000" dirty="0"/>
          </a:p>
        </p:txBody>
      </p:sp>
      <p:pic>
        <p:nvPicPr>
          <p:cNvPr id="6" name="Picture 5" descr="human-trafficking-girl.jpg"/>
          <p:cNvPicPr>
            <a:picLocks noChangeAspect="1"/>
          </p:cNvPicPr>
          <p:nvPr/>
        </p:nvPicPr>
        <p:blipFill>
          <a:blip r:embed="rId3" cstate="screen"/>
          <a:stretch>
            <a:fillRect/>
          </a:stretch>
        </p:blipFill>
        <p:spPr>
          <a:xfrm>
            <a:off x="304800" y="2743200"/>
            <a:ext cx="3835400" cy="2876550"/>
          </a:xfrm>
          <a:prstGeom prst="rect">
            <a:avLst/>
          </a:prstGeom>
        </p:spPr>
      </p:pic>
      <p:pic>
        <p:nvPicPr>
          <p:cNvPr id="207874" name="Picture 2" descr="Inland News Today"/>
          <p:cNvPicPr>
            <a:picLocks noChangeAspect="1" noChangeArrowheads="1"/>
          </p:cNvPicPr>
          <p:nvPr/>
        </p:nvPicPr>
        <p:blipFill>
          <a:blip r:embed="rId4" cstate="screen"/>
          <a:srcRect/>
          <a:stretch>
            <a:fillRect/>
          </a:stretch>
        </p:blipFill>
        <p:spPr bwMode="auto">
          <a:xfrm>
            <a:off x="7315200" y="5181600"/>
            <a:ext cx="1438275" cy="971550"/>
          </a:xfrm>
          <a:prstGeom prst="rect">
            <a:avLst/>
          </a:prstGeom>
          <a:noFill/>
        </p:spPr>
      </p:pic>
      <p:pic>
        <p:nvPicPr>
          <p:cNvPr id="207876" name="Picture 4" descr=" "/>
          <p:cNvPicPr>
            <a:picLocks noChangeAspect="1" noChangeArrowheads="1"/>
          </p:cNvPicPr>
          <p:nvPr/>
        </p:nvPicPr>
        <p:blipFill>
          <a:blip r:embed="rId5" cstate="screen"/>
          <a:srcRect/>
          <a:stretch>
            <a:fillRect/>
          </a:stretch>
        </p:blipFill>
        <p:spPr bwMode="auto">
          <a:xfrm>
            <a:off x="4648200" y="2209800"/>
            <a:ext cx="4038600" cy="2910168"/>
          </a:xfrm>
          <a:prstGeom prst="rect">
            <a:avLst/>
          </a:prstGeom>
          <a:noFill/>
        </p:spPr>
      </p:pic>
      <p:sp>
        <p:nvSpPr>
          <p:cNvPr id="9" name="Rectangle 8"/>
          <p:cNvSpPr/>
          <p:nvPr/>
        </p:nvSpPr>
        <p:spPr>
          <a:xfrm>
            <a:off x="5867400" y="5257800"/>
            <a:ext cx="1337226" cy="246221"/>
          </a:xfrm>
          <a:prstGeom prst="rect">
            <a:avLst/>
          </a:prstGeom>
        </p:spPr>
        <p:txBody>
          <a:bodyPr wrap="none">
            <a:spAutoFit/>
          </a:bodyPr>
          <a:lstStyle/>
          <a:p>
            <a:r>
              <a:rPr lang="en-US" sz="1000" dirty="0" smtClean="0"/>
              <a:t>September 11, 2011</a:t>
            </a:r>
            <a:endParaRPr lang="en-US" sz="1000"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98</a:t>
            </a:fld>
            <a:endParaRPr lang="en-US"/>
          </a:p>
        </p:txBody>
      </p:sp>
      <p:sp>
        <p:nvSpPr>
          <p:cNvPr id="206850" name="Rectangle 2"/>
          <p:cNvSpPr>
            <a:spLocks noChangeArrowheads="1"/>
          </p:cNvSpPr>
          <p:nvPr/>
        </p:nvSpPr>
        <p:spPr bwMode="auto">
          <a:xfrm>
            <a:off x="0" y="0"/>
            <a:ext cx="0" cy="0"/>
          </a:xfrm>
          <a:prstGeom prst="rect">
            <a:avLst/>
          </a:prstGeom>
          <a:solidFill>
            <a:srgbClr val="47C965"/>
          </a:solidFill>
          <a:ln w="9525">
            <a:noFill/>
            <a:miter lim="800000"/>
            <a:headEnd/>
            <a:tailEnd/>
          </a:ln>
          <a:effectLst/>
        </p:spPr>
        <p:txBody>
          <a:bodyPr vert="horz" wrap="none" lIns="0" tIns="0" rIns="57132"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Museo500"/>
              </a:rPr>
              <a:t>Human trafficking and the Super Bowl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Arial" pitchFamily="34" charset="0"/>
                <a:hlinkClick r:id="rId2"/>
              </a:rPr>
              <a:t>Add a comment</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a:rPr>
              <a:t>  </a:t>
            </a:r>
            <a:r>
              <a:rPr kumimoji="0" lang="en-US" sz="2100" b="1" i="0" u="none" strike="noStrike" cap="none" normalizeH="0" baseline="0" smtClean="0">
                <a:ln>
                  <a:noFill/>
                </a:ln>
                <a:solidFill>
                  <a:srgbClr val="BAC6DA"/>
                </a:solidFill>
                <a:effectLst/>
                <a:latin typeface="Arial" pitchFamily="34" charset="0"/>
              </a:rPr>
              <a:t> </a:t>
            </a:r>
            <a:r>
              <a:rPr kumimoji="0" lang="en-US" sz="800" b="1" i="0" u="none" strike="noStrike" cap="none" normalizeH="0" baseline="0" smtClean="0">
                <a:ln>
                  <a:noFill/>
                </a:ln>
                <a:solidFill>
                  <a:srgbClr val="BAC6DA"/>
                </a:solidFill>
                <a:effectLst/>
                <a:latin typeface="Arial" pitchFamily="34" charset="0"/>
              </a:rPr>
              <a:t>           </a:t>
            </a:r>
            <a:r>
              <a:rPr kumimoji="0" lang="en-US" sz="79200" b="0" i="0" u="none" strike="noStrike" cap="none" normalizeH="0" baseline="0" smtClean="0">
                <a:ln>
                  <a:noFill/>
                </a:ln>
                <a:solidFill>
                  <a:schemeClr val="tx1"/>
                </a:solidFill>
                <a:effectLst/>
                <a:latin typeface="Arial" pitchFamily="34" charset="0"/>
              </a:rPr>
              <a:t> </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tooltip="View John Burger&amp;#039;s profile."/>
              </a:rPr>
              <a:t>John Burger</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9200" b="0" i="0" u="none" strike="noStrike" cap="none" normalizeH="0" baseline="0" smtClean="0">
                <a:ln>
                  <a:noFill/>
                </a:ln>
                <a:solidFill>
                  <a:schemeClr val="tx1"/>
                </a:solidFill>
                <a:effectLst/>
                <a:latin typeface="Arial" pitchFamily="34" charset="0"/>
              </a:rPr>
              <a:t>, </a:t>
            </a:r>
            <a:r>
              <a:rPr kumimoji="0" lang="en-US" sz="800" b="0" i="0" u="none" strike="noStrike" cap="none" normalizeH="0" baseline="0" smtClean="0">
                <a:ln>
                  <a:noFill/>
                </a:ln>
                <a:solidFill>
                  <a:srgbClr val="BAC6DA"/>
                </a:solidFill>
                <a:effectLst/>
                <a:latin typeface="Arial" pitchFamily="34" charset="0"/>
              </a:rPr>
              <a:t>Dallas Human Trafficking Examiner</a:t>
            </a:r>
            <a:r>
              <a:rPr kumimoji="0" lang="en-US" sz="79200" b="0" i="0" u="none" strike="noStrike" cap="none" normalizeH="0" baseline="0" smtClean="0">
                <a:ln>
                  <a:noFill/>
                </a:ln>
                <a:solidFill>
                  <a:schemeClr val="tx1"/>
                </a:solidFill>
                <a:effectLst/>
                <a:latin typeface="Arial" pitchFamily="34" charset="0"/>
              </a:rPr>
              <a:t> </a:t>
            </a:r>
            <a:endParaRPr kumimoji="0" lang="en-US" sz="79200" b="1" i="0" u="none" strike="noStrike" cap="none" normalizeH="0" baseline="0" smtClean="0">
              <a:ln>
                <a:noFill/>
              </a:ln>
              <a:solidFill>
                <a:srgbClr val="BAC6DA"/>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Arial" pitchFamily="34" charset="0"/>
              </a:rPr>
              <a:t>November 24, 2010</a:t>
            </a:r>
            <a:r>
              <a:rPr kumimoji="0" lang="en-US" sz="79200" b="0" i="0" u="none" strike="noStrike" cap="none" normalizeH="0" baseline="0" smtClean="0">
                <a:ln>
                  <a:noFill/>
                </a:ln>
                <a:solidFill>
                  <a:schemeClr val="tx1"/>
                </a:solidFill>
                <a:effectLst/>
                <a:latin typeface="Arial" pitchFamily="34" charset="0"/>
              </a:rPr>
              <a:t> - Like this? </a:t>
            </a:r>
            <a:r>
              <a:rPr kumimoji="0" lang="en-US" sz="800" b="1" i="0" u="none" strike="noStrike" cap="none" normalizeH="0" baseline="0" smtClean="0">
                <a:ln>
                  <a:noFill/>
                </a:ln>
                <a:solidFill>
                  <a:srgbClr val="BAC6DA"/>
                </a:solidFill>
                <a:effectLst/>
                <a:latin typeface="Arial" pitchFamily="34" charset="0"/>
                <a:hlinkClick r:id="rId4"/>
              </a:rPr>
              <a:t>Subscribe to get instant updates.</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Arial" pitchFamily="34" charset="0"/>
                <a:hlinkClick r:id="rId2"/>
              </a:rPr>
              <a:t>1 comment</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smtClean="0">
                <a:ln>
                  <a:noFill/>
                </a:ln>
                <a:solidFill>
                  <a:srgbClr val="000000"/>
                </a:solidFill>
                <a:effectLst/>
                <a:latin typeface="Verdana" pitchFamily="34" charset="0"/>
              </a:rPr>
              <a:t>0</a:t>
            </a:r>
            <a:endParaRPr kumimoji="0" lang="en-US" sz="800" b="0" i="0" u="none" strike="noStrike" cap="none" normalizeH="0" baseline="0" smtClean="0">
              <a:ln>
                <a:noFill/>
              </a:ln>
              <a:solidFill>
                <a:srgbClr val="BAC6DA"/>
              </a:solidFill>
              <a:effectLst/>
              <a:latin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Arial" pitchFamily="34" charset="0"/>
              </a:rPr>
              <a:t>   </a:t>
            </a:r>
            <a:r>
              <a:rPr kumimoji="0" lang="en-US" sz="1000" b="0" i="0" u="none" strike="noStrike" cap="none" normalizeH="0" baseline="0" smtClean="0">
                <a:ln>
                  <a:noFill/>
                </a:ln>
                <a:solidFill>
                  <a:srgbClr val="BAC6DA"/>
                </a:solidFill>
                <a:effectLst/>
                <a:latin typeface="Arial" pitchFamily="34" charset="0"/>
              </a:rPr>
              <a:t> </a:t>
            </a:r>
            <a:r>
              <a:rPr kumimoji="0" lang="en-US" sz="800" b="0" i="0" u="none" strike="noStrike" cap="none" normalizeH="0" baseline="0" smtClean="0">
                <a:ln>
                  <a:noFill/>
                </a:ln>
                <a:solidFill>
                  <a:srgbClr val="BAC6DA"/>
                </a:solidFill>
                <a:effectLst/>
                <a:latin typeface="Arial" pitchFamily="34" charset="0"/>
              </a:rPr>
              <a:t>     </a:t>
            </a:r>
            <a:endParaRPr kumimoji="0" lang="en-US" sz="1100" b="1" i="0" u="none" strike="noStrike" cap="none" normalizeH="0" baseline="0" smtClean="0">
              <a:ln>
                <a:noFill/>
              </a:ln>
              <a:solidFill>
                <a:srgbClr val="4E4E4E"/>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Share</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100" b="1" i="0" u="none" strike="noStrike" cap="none" normalizeH="0" baseline="0" smtClean="0">
                <a:ln>
                  <a:noFill/>
                </a:ln>
                <a:solidFill>
                  <a:srgbClr val="4E4E4E"/>
                </a:solidFill>
                <a:effectLst/>
                <a:latin typeface="Arial" pitchFamily="34"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5"/>
              </a:rPr>
              <a:t>Print</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6" tooltip="Email this article"/>
              </a:rPr>
              <a:t>Email</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BAC6DA"/>
                </a:solidFill>
                <a:effectLst/>
                <a:latin typeface="Verdana" pitchFamily="34" charset="0"/>
                <a:cs typeface="Times New Roman" pitchFamily="18" charset="0"/>
              </a:rPr>
              <a:t>0</a:t>
            </a:r>
            <a:r>
              <a:rPr kumimoji="0" lang="en-US" sz="900" b="0" i="0" u="none" strike="noStrike" cap="none" normalizeH="0" baseline="0" smtClean="0">
                <a:ln>
                  <a:noFill/>
                </a:ln>
                <a:solidFill>
                  <a:schemeClr val="tx1"/>
                </a:solidFill>
                <a:effectLst/>
                <a:latin typeface="Arial" pitchFamily="34" charset="0"/>
                <a:cs typeface="Times New Roman" pitchFamily="18"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Share</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5"/>
              </a:rPr>
              <a:t>Print</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6" tooltip="Email this article"/>
              </a:rPr>
              <a:t>Email</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Last week the Texas State Attorney General, Greg Abbott, announced he would be sending a dozen staff members from his human trafficking task force to assist local law enforcement in cracking down on human trafficking during the 2011 Super Bowl.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"The Super Bowl is one of the biggest human trafficking events in the United States," Abbott said.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During the 2009 Super Bowl in Tampa, Florida, the Florida State Department of Children and Families took in 24 minors who had been trafficked to the Tampa area as Sex Slaves for the Super Bowl.  These were just the ones that were found.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In 2010. the Women's Funding Network found an increase of 80% in Craigslist sex ads during the Super Bowl.  Craigslist recently shut down their "Adult Services" section after receiving over 10,000 petition signatures from the public and pressure from a number of State Attorney Generals.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Although no one knows exactly how many people will be trafficked to North Texas for the Super Bowl in February 2011, anti-trafficking organizations estimate it will be in the thousands.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Advertisement</a:t>
            </a:r>
            <a:r>
              <a:rPr kumimoji="0" lang="en-US" sz="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This is partially due to the fact that the U.S. Department of Justice estimates that over 14,500 people are trafficked into the United States each year and 25% of all trafficked persons come through Texas.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According to a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7"/>
              </a:rPr>
              <a:t>report by Shared Hope International</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which investigates human trafficking in major cities, the Dallas Police Department, Child Exploitation/High Risk Victims &amp; Trafficking Unit has created a unique and effective investigative tool to combat domestic minor sex trafficking. The Dallas Police Department, Child Exploitation/High Risk Victims &amp; Trafficking Unit (CE/HRVTU) has developed an investigative tool to identify high risk victims (HRV) by flagging all minors who have run away from home four or more times in one year, as well as any minors that are repeat victims of sexual abuse or sexual exploitation. In 2007, CE/HRVTU</a:t>
            </a: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 identified 189 HRV cases 119 of which involved prostitution</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Of those High Risk Victims cases, 75% included felony charges specifically related to domestic minor sex trafficking.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 number of local organizations are joining in the effort to raise awareness and support ground work in recognizing and reporting human trafficking for the Super Bowl 2011.  You can learn more about these groups and how you can help by clicking the links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Texas Anti-Trafficking Organizations:</a:t>
            </a:r>
            <a:br>
              <a:rPr kumimoji="0" lang="en-US" sz="9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8"/>
              </a:rPr>
              <a:t>Traffick 911</a:t>
            </a:r>
            <a:b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8"/>
              </a:rPr>
            </a:br>
            <a:r>
              <a:rPr kumimoji="0" lang="en-US" sz="900" b="1" i="0" u="none" strike="noStrike" cap="none" normalizeH="0" baseline="0" smtClean="0">
                <a:ln>
                  <a:noFill/>
                </a:ln>
                <a:solidFill>
                  <a:srgbClr val="000000"/>
                </a:solidFill>
                <a:effectLst/>
                <a:latin typeface="Times New Roman" pitchFamily="18" charset="0"/>
                <a:cs typeface="Times New Roman" pitchFamily="18" charset="0"/>
                <a:hlinkClick r:id="rId9"/>
              </a:rPr>
              <a:t>Free the Captives</a:t>
            </a: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 </a:t>
            </a:r>
            <a:br>
              <a:rPr kumimoji="0" lang="en-US" sz="9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0"/>
              </a:rPr>
              <a:t>Mosaic Family Services</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Read all 64 pages of the full Dallas report by</a:t>
            </a:r>
            <a:r>
              <a:rPr kumimoji="0" lang="en-US" sz="900" b="1" i="0" u="none" strike="noStrike" cap="none" normalizeH="0" baseline="0" smtClean="0">
                <a:ln>
                  <a:noFill/>
                </a:ln>
                <a:solidFill>
                  <a:srgbClr val="000000"/>
                </a:solidFill>
                <a:effectLst/>
                <a:latin typeface="Times New Roman" pitchFamily="18" charset="0"/>
                <a:cs typeface="Times New Roman" pitchFamily="18" charset="0"/>
                <a:hlinkClick r:id="rId11"/>
              </a:rPr>
              <a:t> Shared Hope International</a:t>
            </a:r>
            <a:br>
              <a:rPr kumimoji="0" lang="en-US" sz="900" b="1" i="0" u="none" strike="noStrike" cap="none" normalizeH="0" baseline="0" smtClean="0">
                <a:ln>
                  <a:noFill/>
                </a:ln>
                <a:solidFill>
                  <a:srgbClr val="000000"/>
                </a:solidFill>
                <a:effectLst/>
                <a:latin typeface="Times New Roman" pitchFamily="18" charset="0"/>
                <a:cs typeface="Times New Roman" pitchFamily="18" charset="0"/>
                <a:hlinkClick r:id="rId11"/>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7"/>
              </a:rPr>
              <a:t>http://www.sharedhope.org/Portals/0/Documents/Dallas_PrinterFriendly.pdf</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Stories about previous Super Bowls and Trafficking.</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r>
            <a:br>
              <a:rPr kumimoji="0" lang="en-US" sz="8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2"/>
              </a:rPr>
              <a:t>http://www.miamiherald.com/2010/02/05/1463956/volunteers-hope-to-rescue-child.html</a:t>
            </a:r>
            <a:b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2"/>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3"/>
              </a:rPr>
              <a:t>http://humantrafficking.change.org/blog/view/the_results_are_in_sex_trafficking_at_the_superbowl</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9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Suggested by the author:</a:t>
            </a:r>
            <a:endParaRPr kumimoji="0" lang="en-US" sz="9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4"/>
              </a:rPr>
              <a:t>25% of human trafficking victims enter through Texas</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5"/>
              </a:rPr>
              <a:t>Preventing the potential for human trafficking events before Super Bowl</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6"/>
              </a:rPr>
              <a:t>Dallas non-profit Mosaic Family Services is looking for volunteers for for their annual 5K run</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7"/>
              </a:rPr>
              <a:t>Celebrities against slavery: Ashton Kutcher &amp; Demi Moore</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8"/>
              </a:rPr>
              <a:t>How I started my abolitionist journey</a:t>
            </a:r>
            <a:endParaRPr kumimoji="0" lang="en-US" sz="9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19"/>
              </a:rPr>
              <a:t>  </a:t>
            </a:r>
            <a:r>
              <a:rPr kumimoji="0" lang="en-US" sz="10200" b="1"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BAC6DA"/>
                </a:solidFill>
                <a:effectLst/>
                <a:latin typeface="Times New Roman" pitchFamily="18" charset="0"/>
                <a:cs typeface="Times New Roman" pitchFamily="18" charset="0"/>
              </a:rPr>
              <a:t>                                                                             </a:t>
            </a:r>
          </a:p>
        </p:txBody>
      </p:sp>
      <p:pic>
        <p:nvPicPr>
          <p:cNvPr id="206857" name="Picture 9" descr="http://ar.voicefive.com/b/recruitBeacon.pli?pid=p117789674&amp;PRAd=14218&amp;AR_C=45755"/>
          <p:cNvPicPr>
            <a:picLocks noChangeAspect="1" noChangeArrowheads="1"/>
          </p:cNvPicPr>
          <p:nvPr/>
        </p:nvPicPr>
        <p:blipFill>
          <a:blip r:embed="rId20"/>
          <a:srcRect/>
          <a:stretch>
            <a:fillRect/>
          </a:stretch>
        </p:blipFill>
        <p:spPr bwMode="auto">
          <a:xfrm>
            <a:off x="25400" y="41392475"/>
            <a:ext cx="9525" cy="9525"/>
          </a:xfrm>
          <a:prstGeom prst="rect">
            <a:avLst/>
          </a:prstGeom>
          <a:noFill/>
        </p:spPr>
      </p:pic>
      <p:sp>
        <p:nvSpPr>
          <p:cNvPr id="206858" name="AutoShape 10" descr="http://pixel.quantserve.com/seg/r;a=p-54JT4Ioyi-32M;rand=1315760539;redirecturl2=http:/ads.undertone.com/fc.php?dp=8&amp;pid=!qcsegs"/>
          <p:cNvSpPr>
            <a:spLocks noChangeAspect="1" noChangeArrowheads="1"/>
          </p:cNvSpPr>
          <p:nvPr/>
        </p:nvSpPr>
        <p:spPr bwMode="auto">
          <a:xfrm>
            <a:off x="76200" y="41392475"/>
            <a:ext cx="9525"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859" name="Picture 11" descr="http://tags.bluekai.com/site/450"/>
          <p:cNvPicPr>
            <a:picLocks noChangeAspect="1" noChangeArrowheads="1"/>
          </p:cNvPicPr>
          <p:nvPr/>
        </p:nvPicPr>
        <p:blipFill>
          <a:blip r:embed="rId21"/>
          <a:srcRect/>
          <a:stretch>
            <a:fillRect/>
          </a:stretch>
        </p:blipFill>
        <p:spPr bwMode="auto">
          <a:xfrm>
            <a:off x="101600" y="41392475"/>
            <a:ext cx="9525" cy="9525"/>
          </a:xfrm>
          <a:prstGeom prst="rect">
            <a:avLst/>
          </a:prstGeom>
          <a:noFill/>
        </p:spPr>
      </p:pic>
      <p:sp>
        <p:nvSpPr>
          <p:cNvPr id="14" name="Rectangle 13"/>
          <p:cNvSpPr/>
          <p:nvPr/>
        </p:nvSpPr>
        <p:spPr>
          <a:xfrm>
            <a:off x="381000" y="228600"/>
            <a:ext cx="8534400" cy="6340197"/>
          </a:xfrm>
          <a:prstGeom prst="rect">
            <a:avLst/>
          </a:prstGeom>
        </p:spPr>
        <p:txBody>
          <a:bodyPr wrap="square">
            <a:spAutoFit/>
          </a:bodyPr>
          <a:lstStyle/>
          <a:p>
            <a:r>
              <a:rPr lang="en-US" sz="3600" dirty="0" smtClean="0"/>
              <a:t>“…the Texas State Attorney General, Greg Abbott, announced he would be sending a dozen staff members from his human trafficking task force to assist local law enforcement in cracking down on human trafficking during the 2011 Super Bowl.” </a:t>
            </a:r>
          </a:p>
          <a:p>
            <a:r>
              <a:rPr lang="en-US" sz="3600" dirty="0" smtClean="0"/>
              <a:t>"The Super Bowl is one of the biggest human trafficking events in the United States," Abbott said.</a:t>
            </a:r>
          </a:p>
          <a:p>
            <a:endParaRPr lang="en-US" dirty="0" smtClean="0"/>
          </a:p>
          <a:p>
            <a:endParaRPr lang="en-US" sz="1000" b="1" dirty="0" smtClean="0">
              <a:hlinkClick r:id="rId3" action="ppaction://hlinkfile" tooltip="View John Burger&amp;#039;s profile."/>
            </a:endParaRPr>
          </a:p>
          <a:p>
            <a:r>
              <a:rPr lang="en-US" dirty="0" smtClean="0"/>
              <a:t>                                                                            </a:t>
            </a:r>
            <a:endParaRPr lang="en-US" dirty="0"/>
          </a:p>
        </p:txBody>
      </p:sp>
      <p:sp>
        <p:nvSpPr>
          <p:cNvPr id="206861" name="Rectangle 13"/>
          <p:cNvSpPr>
            <a:spLocks noChangeArrowheads="1"/>
          </p:cNvSpPr>
          <p:nvPr/>
        </p:nvSpPr>
        <p:spPr bwMode="auto">
          <a:xfrm>
            <a:off x="0" y="0"/>
            <a:ext cx="0" cy="0"/>
          </a:xfrm>
          <a:prstGeom prst="rect">
            <a:avLst/>
          </a:prstGeom>
          <a:solidFill>
            <a:srgbClr val="47C965"/>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Museo500"/>
              </a:rPr>
              <a:t>Human trafficking and the Super Bowl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Arial" pitchFamily="34" charset="0"/>
                <a:hlinkClick r:id="rId2"/>
              </a:rPr>
              <a:t>Add a comment</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a:rPr>
              <a:t>  </a:t>
            </a:r>
            <a:r>
              <a:rPr kumimoji="0" lang="en-US" sz="2100" b="1" i="0" u="none" strike="noStrike" cap="none" normalizeH="0" baseline="0" smtClean="0">
                <a:ln>
                  <a:noFill/>
                </a:ln>
                <a:solidFill>
                  <a:srgbClr val="BAC6DA"/>
                </a:solidFill>
                <a:effectLst/>
                <a:latin typeface="Arial" pitchFamily="34" charset="0"/>
              </a:rPr>
              <a:t> </a:t>
            </a:r>
            <a:r>
              <a:rPr kumimoji="0" lang="en-US" sz="800" b="1" i="0" u="none" strike="noStrike" cap="none" normalizeH="0" baseline="0" smtClean="0">
                <a:ln>
                  <a:noFill/>
                </a:ln>
                <a:solidFill>
                  <a:srgbClr val="BAC6DA"/>
                </a:solidFill>
                <a:effectLst/>
                <a:latin typeface="Arial" pitchFamily="34" charset="0"/>
              </a:rPr>
              <a:t>           </a:t>
            </a:r>
            <a:r>
              <a:rPr kumimoji="0" lang="en-US" sz="79200" b="0" i="0" u="none" strike="noStrike" cap="none" normalizeH="0" baseline="0" smtClean="0">
                <a:ln>
                  <a:noFill/>
                </a:ln>
                <a:solidFill>
                  <a:schemeClr val="tx1"/>
                </a:solidFill>
                <a:effectLst/>
                <a:latin typeface="Arial" pitchFamily="34" charset="0"/>
              </a:rPr>
              <a:t> </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tooltip="View John Burger&amp;#039;s profile."/>
              </a:rPr>
              <a:t>John Burger</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9200" b="0" i="0" u="none" strike="noStrike" cap="none" normalizeH="0" baseline="0" smtClean="0">
                <a:ln>
                  <a:noFill/>
                </a:ln>
                <a:solidFill>
                  <a:schemeClr val="tx1"/>
                </a:solidFill>
                <a:effectLst/>
                <a:latin typeface="Arial" pitchFamily="34" charset="0"/>
              </a:rPr>
              <a:t>, </a:t>
            </a:r>
            <a:r>
              <a:rPr kumimoji="0" lang="en-US" sz="800" b="0" i="0" u="none" strike="noStrike" cap="none" normalizeH="0" baseline="0" smtClean="0">
                <a:ln>
                  <a:noFill/>
                </a:ln>
                <a:solidFill>
                  <a:srgbClr val="BAC6DA"/>
                </a:solidFill>
                <a:effectLst/>
                <a:latin typeface="Arial" pitchFamily="34" charset="0"/>
              </a:rPr>
              <a:t>Dallas Human Trafficking Examiner</a:t>
            </a:r>
            <a:r>
              <a:rPr kumimoji="0" lang="en-US" sz="79200" b="0" i="0" u="none" strike="noStrike" cap="none" normalizeH="0" baseline="0" smtClean="0">
                <a:ln>
                  <a:noFill/>
                </a:ln>
                <a:solidFill>
                  <a:schemeClr val="tx1"/>
                </a:solidFill>
                <a:effectLst/>
                <a:latin typeface="Arial" pitchFamily="34" charset="0"/>
              </a:rPr>
              <a:t> </a:t>
            </a:r>
            <a:endParaRPr kumimoji="0" lang="en-US" sz="79200" b="1" i="0" u="none" strike="noStrike" cap="none" normalizeH="0" baseline="0" smtClean="0">
              <a:ln>
                <a:noFill/>
              </a:ln>
              <a:solidFill>
                <a:srgbClr val="BAC6DA"/>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Arial" pitchFamily="34" charset="0"/>
              </a:rPr>
              <a:t>November 24, 2010</a:t>
            </a:r>
            <a:r>
              <a:rPr kumimoji="0" lang="en-US" sz="79200" b="0" i="0" u="none" strike="noStrike" cap="none" normalizeH="0" baseline="0" smtClean="0">
                <a:ln>
                  <a:noFill/>
                </a:ln>
                <a:solidFill>
                  <a:schemeClr val="tx1"/>
                </a:solidFill>
                <a:effectLst/>
                <a:latin typeface="Arial" pitchFamily="34" charset="0"/>
              </a:rPr>
              <a:t> -</a:t>
            </a:r>
            <a:endParaRPr kumimoji="0" lang="en-US" sz="800" b="1" i="0" u="none" strike="noStrike" cap="none" normalizeH="0" baseline="0" smtClean="0">
              <a:ln>
                <a:noFill/>
              </a:ln>
              <a:solidFill>
                <a:srgbClr val="BAC6DA"/>
              </a:solidFill>
              <a:effectLst/>
              <a:latin typeface="Arial" pitchFamily="34" charset="0"/>
            </a:endParaRPr>
          </a:p>
        </p:txBody>
      </p:sp>
      <p:sp>
        <p:nvSpPr>
          <p:cNvPr id="17" name="Rectangle 16"/>
          <p:cNvSpPr/>
          <p:nvPr/>
        </p:nvSpPr>
        <p:spPr>
          <a:xfrm>
            <a:off x="3886200" y="6019800"/>
            <a:ext cx="4572000" cy="369332"/>
          </a:xfrm>
          <a:prstGeom prst="rect">
            <a:avLst/>
          </a:prstGeom>
        </p:spPr>
        <p:txBody>
          <a:bodyPr>
            <a:spAutoFit/>
          </a:bodyPr>
          <a:lstStyle/>
          <a:p>
            <a:r>
              <a:rPr lang="en-US" b="1" dirty="0" smtClean="0">
                <a:hlinkClick r:id="rId3" action="ppaction://hlinkfile" tooltip="View John Burger&amp;#039;s profile."/>
              </a:rPr>
              <a:t> </a:t>
            </a:r>
            <a:r>
              <a:rPr lang="en-US" sz="1000" b="1" dirty="0" smtClean="0">
                <a:hlinkClick r:id="rId3" action="ppaction://hlinkfile" tooltip="View John Burger&amp;#039;s profile."/>
              </a:rPr>
              <a:t>John Burger</a:t>
            </a:r>
            <a:r>
              <a:rPr lang="en-US" sz="1000" dirty="0" smtClean="0"/>
              <a:t>, Dallas Human Trafficking Examiner November 24, 2010</a:t>
            </a:r>
            <a:endParaRPr lang="en-US" dirty="0" smtClean="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99</a:t>
            </a:fld>
            <a:endParaRPr lang="en-US"/>
          </a:p>
        </p:txBody>
      </p:sp>
      <p:sp>
        <p:nvSpPr>
          <p:cNvPr id="4" name="Rectangle 3"/>
          <p:cNvSpPr/>
          <p:nvPr/>
        </p:nvSpPr>
        <p:spPr>
          <a:xfrm>
            <a:off x="381000" y="152400"/>
            <a:ext cx="8077200" cy="3970318"/>
          </a:xfrm>
          <a:prstGeom prst="rect">
            <a:avLst/>
          </a:prstGeom>
        </p:spPr>
        <p:txBody>
          <a:bodyPr wrap="square">
            <a:spAutoFit/>
          </a:bodyPr>
          <a:lstStyle/>
          <a:p>
            <a:r>
              <a:rPr lang="en-US" sz="3600" dirty="0" smtClean="0"/>
              <a:t>During the 2009 Super Bowl in Tampa, Florida, the Florida State Department of Children and Families took in 24 minors who had been trafficked to the Tampa area as Sex Slaves for the Super Bowl.  These were just the ones that were found.</a:t>
            </a:r>
          </a:p>
        </p:txBody>
      </p:sp>
      <p:sp>
        <p:nvSpPr>
          <p:cNvPr id="5" name="Rectangle 4"/>
          <p:cNvSpPr/>
          <p:nvPr/>
        </p:nvSpPr>
        <p:spPr>
          <a:xfrm>
            <a:off x="3733800" y="5943600"/>
            <a:ext cx="4572000" cy="369332"/>
          </a:xfrm>
          <a:prstGeom prst="rect">
            <a:avLst/>
          </a:prstGeom>
        </p:spPr>
        <p:txBody>
          <a:bodyPr>
            <a:spAutoFit/>
          </a:bodyPr>
          <a:lstStyle/>
          <a:p>
            <a:r>
              <a:rPr lang="en-US" b="1" dirty="0" smtClean="0">
                <a:hlinkClick r:id="rId2" action="ppaction://hlinkfile" tooltip="View John Burger&amp;#039;s profile."/>
              </a:rPr>
              <a:t> </a:t>
            </a:r>
            <a:r>
              <a:rPr lang="en-US" sz="1000" b="1" dirty="0" smtClean="0">
                <a:hlinkClick r:id="rId2" action="ppaction://hlinkfile" tooltip="View John Burger&amp;#039;s profile."/>
              </a:rPr>
              <a:t>John Burger</a:t>
            </a:r>
            <a:r>
              <a:rPr lang="en-US" sz="1000" dirty="0" smtClean="0"/>
              <a:t>, Dallas Human Trafficking Examiner November 24, 2010</a:t>
            </a:r>
            <a:endParaRPr lang="en-US" dirty="0" smtClean="0"/>
          </a:p>
        </p:txBody>
      </p:sp>
      <p:pic>
        <p:nvPicPr>
          <p:cNvPr id="6" name="Picture 5" descr="buttons_all.gif"/>
          <p:cNvPicPr>
            <a:picLocks noChangeAspect="1"/>
          </p:cNvPicPr>
          <p:nvPr/>
        </p:nvPicPr>
        <p:blipFill>
          <a:blip r:embed="rId3" cstate="screen"/>
          <a:stretch>
            <a:fillRect/>
          </a:stretch>
        </p:blipFill>
        <p:spPr>
          <a:xfrm>
            <a:off x="4648200" y="3810000"/>
            <a:ext cx="3549015" cy="17526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5612</Words>
  <Application>Microsoft Office PowerPoint</Application>
  <PresentationFormat>On-screen Show (4:3)</PresentationFormat>
  <Paragraphs>584</Paragraphs>
  <Slides>160</Slides>
  <Notes>19</Notes>
  <HiddenSlides>0</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Office Theme</vt:lpstr>
      <vt:lpstr>Barriers For Effective Law Enforcement of Human Trafficking  Ohio and Federal Laws by Roger F. Cram Hiram College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Train of Death Known as “The Beast”</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What do “pimps”  look like engaged  in human trafficking?</vt:lpstr>
      <vt:lpstr>OHIO</vt:lpstr>
      <vt:lpstr>OHIO</vt:lpstr>
      <vt:lpstr>OHIO</vt:lpstr>
      <vt:lpstr>OHIO</vt:lpstr>
      <vt:lpstr>  Ohio Trafficking in Persons Commission   Created July 2009     </vt:lpstr>
      <vt:lpstr>Slide 138</vt:lpstr>
      <vt:lpstr>Slide 139</vt:lpstr>
      <vt:lpstr>Slide 140</vt:lpstr>
      <vt:lpstr>Slide 141</vt:lpstr>
      <vt:lpstr>Slide 142</vt:lpstr>
      <vt:lpstr>Slide 143</vt:lpstr>
      <vt:lpstr>State Laws Against                      Human Trafficking</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Cram</dc:creator>
  <cp:lastModifiedBy>Roger Cram</cp:lastModifiedBy>
  <cp:revision>76</cp:revision>
  <dcterms:created xsi:type="dcterms:W3CDTF">2011-09-28T10:52:01Z</dcterms:created>
  <dcterms:modified xsi:type="dcterms:W3CDTF">2011-12-06T16:58:38Z</dcterms:modified>
</cp:coreProperties>
</file>