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3" r:id="rId3"/>
    <p:sldId id="344" r:id="rId4"/>
    <p:sldId id="345" r:id="rId5"/>
    <p:sldId id="346" r:id="rId6"/>
    <p:sldId id="347" r:id="rId7"/>
    <p:sldId id="257" r:id="rId8"/>
    <p:sldId id="357" r:id="rId9"/>
    <p:sldId id="358" r:id="rId10"/>
    <p:sldId id="359" r:id="rId11"/>
    <p:sldId id="360" r:id="rId12"/>
    <p:sldId id="398" r:id="rId13"/>
    <p:sldId id="385" r:id="rId14"/>
    <p:sldId id="386" r:id="rId15"/>
    <p:sldId id="387" r:id="rId16"/>
    <p:sldId id="388" r:id="rId17"/>
    <p:sldId id="389" r:id="rId18"/>
    <p:sldId id="390" r:id="rId19"/>
    <p:sldId id="395" r:id="rId20"/>
    <p:sldId id="396" r:id="rId21"/>
    <p:sldId id="397" r:id="rId22"/>
    <p:sldId id="391" r:id="rId23"/>
    <p:sldId id="392" r:id="rId24"/>
    <p:sldId id="259" r:id="rId25"/>
    <p:sldId id="260" r:id="rId26"/>
    <p:sldId id="399" r:id="rId27"/>
    <p:sldId id="425" r:id="rId28"/>
    <p:sldId id="426" r:id="rId29"/>
    <p:sldId id="403" r:id="rId30"/>
    <p:sldId id="404" r:id="rId31"/>
    <p:sldId id="405" r:id="rId32"/>
    <p:sldId id="406" r:id="rId33"/>
    <p:sldId id="407" r:id="rId34"/>
    <p:sldId id="408" r:id="rId35"/>
    <p:sldId id="409"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261" r:id="rId50"/>
    <p:sldId id="263" r:id="rId51"/>
    <p:sldId id="264" r:id="rId52"/>
    <p:sldId id="271" r:id="rId53"/>
    <p:sldId id="505" r:id="rId54"/>
    <p:sldId id="506" r:id="rId55"/>
    <p:sldId id="507" r:id="rId56"/>
    <p:sldId id="508" r:id="rId57"/>
    <p:sldId id="467" r:id="rId58"/>
    <p:sldId id="465" r:id="rId59"/>
    <p:sldId id="490" r:id="rId60"/>
    <p:sldId id="488" r:id="rId61"/>
    <p:sldId id="481" r:id="rId62"/>
    <p:sldId id="469" r:id="rId63"/>
    <p:sldId id="470" r:id="rId64"/>
    <p:sldId id="471" r:id="rId65"/>
    <p:sldId id="472" r:id="rId66"/>
    <p:sldId id="473" r:id="rId67"/>
    <p:sldId id="474" r:id="rId68"/>
    <p:sldId id="568" r:id="rId69"/>
    <p:sldId id="381" r:id="rId70"/>
    <p:sldId id="479" r:id="rId71"/>
    <p:sldId id="521" r:id="rId72"/>
    <p:sldId id="443" r:id="rId73"/>
    <p:sldId id="534" r:id="rId74"/>
    <p:sldId id="526" r:id="rId75"/>
    <p:sldId id="427" r:id="rId76"/>
    <p:sldId id="428" r:id="rId77"/>
    <p:sldId id="535" r:id="rId78"/>
    <p:sldId id="536" r:id="rId79"/>
    <p:sldId id="537" r:id="rId80"/>
    <p:sldId id="533" r:id="rId81"/>
    <p:sldId id="532" r:id="rId82"/>
    <p:sldId id="432" r:id="rId83"/>
    <p:sldId id="437" r:id="rId84"/>
    <p:sldId id="529" r:id="rId85"/>
    <p:sldId id="515" r:id="rId86"/>
    <p:sldId id="518" r:id="rId87"/>
    <p:sldId id="546" r:id="rId88"/>
    <p:sldId id="547" r:id="rId89"/>
    <p:sldId id="557" r:id="rId90"/>
    <p:sldId id="556" r:id="rId91"/>
    <p:sldId id="555" r:id="rId92"/>
    <p:sldId id="553" r:id="rId93"/>
    <p:sldId id="551" r:id="rId94"/>
    <p:sldId id="549" r:id="rId95"/>
    <p:sldId id="550" r:id="rId96"/>
    <p:sldId id="548" r:id="rId97"/>
    <p:sldId id="440" r:id="rId98"/>
    <p:sldId id="530" r:id="rId99"/>
    <p:sldId id="531" r:id="rId100"/>
    <p:sldId id="520" r:id="rId101"/>
    <p:sldId id="514" r:id="rId102"/>
    <p:sldId id="512" r:id="rId103"/>
    <p:sldId id="446" r:id="rId104"/>
    <p:sldId id="438" r:id="rId105"/>
    <p:sldId id="434" r:id="rId106"/>
    <p:sldId id="459" r:id="rId107"/>
    <p:sldId id="445" r:id="rId108"/>
    <p:sldId id="447" r:id="rId109"/>
    <p:sldId id="538" r:id="rId110"/>
    <p:sldId id="539" r:id="rId111"/>
    <p:sldId id="540" r:id="rId112"/>
    <p:sldId id="541" r:id="rId113"/>
    <p:sldId id="542" r:id="rId114"/>
    <p:sldId id="566" r:id="rId115"/>
    <p:sldId id="543" r:id="rId116"/>
    <p:sldId id="567" r:id="rId117"/>
    <p:sldId id="522" r:id="rId118"/>
    <p:sldId id="525" r:id="rId119"/>
    <p:sldId id="524" r:id="rId120"/>
    <p:sldId id="545" r:id="rId121"/>
    <p:sldId id="511" r:id="rId122"/>
    <p:sldId id="510" r:id="rId123"/>
    <p:sldId id="527" r:id="rId124"/>
    <p:sldId id="430" r:id="rId125"/>
    <p:sldId id="444" r:id="rId126"/>
    <p:sldId id="516" r:id="rId127"/>
    <p:sldId id="517" r:id="rId128"/>
    <p:sldId id="509" r:id="rId129"/>
    <p:sldId id="513" r:id="rId130"/>
    <p:sldId id="519" r:id="rId131"/>
    <p:sldId id="441" r:id="rId132"/>
    <p:sldId id="439" r:id="rId133"/>
    <p:sldId id="558" r:id="rId134"/>
    <p:sldId id="559" r:id="rId135"/>
    <p:sldId id="561" r:id="rId136"/>
    <p:sldId id="562" r:id="rId137"/>
    <p:sldId id="560" r:id="rId138"/>
    <p:sldId id="563" r:id="rId139"/>
    <p:sldId id="564"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4660"/>
  </p:normalViewPr>
  <p:slideViewPr>
    <p:cSldViewPr>
      <p:cViewPr varScale="1">
        <p:scale>
          <a:sx n="104" d="100"/>
          <a:sy n="104" d="100"/>
        </p:scale>
        <p:origin x="-192"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52933A-45EC-49D0-B8E3-2FD7E58412EA}"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2933A-45EC-49D0-B8E3-2FD7E58412EA}"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2933A-45EC-49D0-B8E3-2FD7E58412EA}"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52933A-45EC-49D0-B8E3-2FD7E58412EA}"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2933A-45EC-49D0-B8E3-2FD7E58412EA}" type="datetimeFigureOut">
              <a:rPr lang="en-US" smtClean="0"/>
              <a:pPr/>
              <a:t>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52933A-45EC-49D0-B8E3-2FD7E58412EA}"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52933A-45EC-49D0-B8E3-2FD7E58412EA}" type="datetimeFigureOut">
              <a:rPr lang="en-US" smtClean="0"/>
              <a:pPr/>
              <a:t>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52933A-45EC-49D0-B8E3-2FD7E58412EA}" type="datetimeFigureOut">
              <a:rPr lang="en-US" smtClean="0"/>
              <a:pPr/>
              <a:t>1/25/2013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2933A-45EC-49D0-B8E3-2FD7E58412EA}" type="datetimeFigureOut">
              <a:rPr lang="en-US" smtClean="0"/>
              <a:pPr/>
              <a:t>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2933A-45EC-49D0-B8E3-2FD7E58412EA}"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52933A-45EC-49D0-B8E3-2FD7E58412EA}" type="datetimeFigureOut">
              <a:rPr lang="en-US" smtClean="0"/>
              <a:pPr/>
              <a:t>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6BC0E-6974-4377-9412-A92D130EAD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2933A-45EC-49D0-B8E3-2FD7E58412EA}" type="datetimeFigureOut">
              <a:rPr lang="en-US" smtClean="0"/>
              <a:pPr/>
              <a:t>1/25/2013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6BC0E-6974-4377-9412-A92D130EAD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hyperlink" Target="http://www.youtube.com/watch?v=w_RA39VJfdc" TargetMode="External"/><Relationship Id="rId4" Type="http://schemas.openxmlformats.org/officeDocument/2006/relationships/image" Target="../media/image11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10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www.naplesnews.com/staff/david_ahntholz/" TargetMode="External"/><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www.youtube.com/watch?v=cLzFJPAcqW0" TargetMode="External"/><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2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www.naplesnews.com/staff/greg-kahn/" TargetMode="External"/><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hyperlink" Target="http://ciw-online.org/" TargetMode="External"/><Relationship Id="rId5" Type="http://schemas.openxmlformats.org/officeDocument/2006/relationships/image" Target="../media/image154.jpeg"/><Relationship Id="rId4" Type="http://schemas.openxmlformats.org/officeDocument/2006/relationships/image" Target="../media/image153.jpeg"/></Relationships>
</file>

<file path=ppt/slides/_rels/slide132.xml.rels><?xml version="1.0" encoding="UTF-8" standalone="yes"?>
<Relationships xmlns="http://schemas.openxmlformats.org/package/2006/relationships"><Relationship Id="rId3" Type="http://schemas.openxmlformats.org/officeDocument/2006/relationships/hyperlink" Target="http://www.bing.com/videos/search?q=migrant+workers+immokalee+florida&amp;view=detail&amp;mid=6CB15BC21DABCFA076296CB15BC21DABCFA07629&amp;first=0&amp;FORM=LKVR30" TargetMode="External"/><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3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wU9Uc7mxDSY" TargetMode="External"/><Relationship Id="rId2" Type="http://schemas.openxmlformats.org/officeDocument/2006/relationships/hyperlink" Target="http://www.portaldenoticias.com/video/yt-mXghurFH58A" TargetMode="External"/><Relationship Id="rId1" Type="http://schemas.openxmlformats.org/officeDocument/2006/relationships/slideLayout" Target="../slideLayouts/slideLayout7.xml"/><Relationship Id="rId4" Type="http://schemas.openxmlformats.org/officeDocument/2006/relationships/hyperlink" Target="http://www.youtube.com/watch?v=fHDsyOpuyNw&amp;feature=related"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www.youtube.com/watch?v=NfEtO00DSvI"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politicsoftheplate.com/?page_id=831"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457200"/>
            <a:ext cx="5867400" cy="761999"/>
          </a:xfrm>
        </p:spPr>
        <p:txBody>
          <a:bodyPr>
            <a:normAutofit fontScale="90000"/>
          </a:bodyPr>
          <a:lstStyle/>
          <a:p>
            <a:r>
              <a:rPr lang="en-US" dirty="0" smtClean="0"/>
              <a:t>Hiram College</a:t>
            </a:r>
            <a:endParaRPr lang="en-US" dirty="0"/>
          </a:p>
        </p:txBody>
      </p:sp>
      <p:sp>
        <p:nvSpPr>
          <p:cNvPr id="3" name="Subtitle 2"/>
          <p:cNvSpPr>
            <a:spLocks noGrp="1"/>
          </p:cNvSpPr>
          <p:nvPr>
            <p:ph type="subTitle" idx="1"/>
          </p:nvPr>
        </p:nvSpPr>
        <p:spPr>
          <a:xfrm>
            <a:off x="3352800" y="1447800"/>
            <a:ext cx="4953000" cy="2133600"/>
          </a:xfrm>
        </p:spPr>
        <p:txBody>
          <a:bodyPr>
            <a:normAutofit fontScale="32500" lnSpcReduction="20000"/>
          </a:bodyPr>
          <a:lstStyle/>
          <a:p>
            <a:r>
              <a:rPr lang="en-US" sz="14800" dirty="0" smtClean="0">
                <a:solidFill>
                  <a:srgbClr val="FF0000"/>
                </a:solidFill>
              </a:rPr>
              <a:t>Human Trafficking</a:t>
            </a:r>
            <a:endParaRPr lang="en-US" sz="14800" dirty="0" smtClean="0">
              <a:solidFill>
                <a:srgbClr val="FF0000"/>
              </a:solidFill>
            </a:endParaRPr>
          </a:p>
          <a:p>
            <a:r>
              <a:rPr lang="en-US" sz="11100" dirty="0" smtClean="0">
                <a:solidFill>
                  <a:srgbClr val="FF0000"/>
                </a:solidFill>
              </a:rPr>
              <a:t>The “Beast” and Immokalee, Florida</a:t>
            </a:r>
          </a:p>
          <a:p>
            <a:endParaRPr lang="en-US" sz="11100" dirty="0" smtClean="0">
              <a:solidFill>
                <a:srgbClr val="FF0000"/>
              </a:solidFill>
            </a:endParaRPr>
          </a:p>
          <a:p>
            <a:endParaRPr lang="en-US" sz="6600" dirty="0">
              <a:solidFill>
                <a:srgbClr val="FF0000"/>
              </a:solidFill>
            </a:endParaRPr>
          </a:p>
        </p:txBody>
      </p:sp>
      <p:sp>
        <p:nvSpPr>
          <p:cNvPr id="4" name="TextBox 3"/>
          <p:cNvSpPr txBox="1"/>
          <p:nvPr/>
        </p:nvSpPr>
        <p:spPr>
          <a:xfrm>
            <a:off x="990600" y="4724400"/>
            <a:ext cx="7245894" cy="1200329"/>
          </a:xfrm>
          <a:prstGeom prst="rect">
            <a:avLst/>
          </a:prstGeom>
          <a:noFill/>
        </p:spPr>
        <p:txBody>
          <a:bodyPr wrap="none" rtlCol="0">
            <a:spAutoFit/>
          </a:bodyPr>
          <a:lstStyle/>
          <a:p>
            <a:pPr algn="ctr"/>
            <a:r>
              <a:rPr lang="en-US" sz="2400" dirty="0" smtClean="0"/>
              <a:t>They come to the United States from Mexico, Honduras, </a:t>
            </a:r>
            <a:br>
              <a:rPr lang="en-US" sz="2400" dirty="0" smtClean="0"/>
            </a:br>
            <a:r>
              <a:rPr lang="en-US" sz="2400" dirty="0" smtClean="0"/>
              <a:t>Costa Rica, Nicaragua, Guatemala, El Salvador, </a:t>
            </a:r>
            <a:br>
              <a:rPr lang="en-US" sz="2400" dirty="0" smtClean="0"/>
            </a:br>
            <a:r>
              <a:rPr lang="en-US" sz="2400" dirty="0" smtClean="0"/>
              <a:t>Belize, and other Central America locations.</a:t>
            </a:r>
            <a:endParaRPr lang="en-US" sz="2400" dirty="0"/>
          </a:p>
        </p:txBody>
      </p:sp>
      <p:pic>
        <p:nvPicPr>
          <p:cNvPr id="5" name="Picture 2" descr="http://wwwdelivery.superstock.com/WI/223/1647/PreviewComp/SuperStock_1647R-51501.jpg"/>
          <p:cNvPicPr>
            <a:picLocks noChangeAspect="1" noChangeArrowheads="1"/>
          </p:cNvPicPr>
          <p:nvPr/>
        </p:nvPicPr>
        <p:blipFill>
          <a:blip r:embed="rId2" cstate="screen"/>
          <a:srcRect/>
          <a:stretch>
            <a:fillRect/>
          </a:stretch>
        </p:blipFill>
        <p:spPr bwMode="auto">
          <a:xfrm>
            <a:off x="762000" y="762000"/>
            <a:ext cx="2219325" cy="33337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IMG_0379"/>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pic>
        <p:nvPicPr>
          <p:cNvPr id="9218" name="Picture 2" descr="H:\Nicaragua photos-06\Street Scenes\DSC06983.jpg"/>
          <p:cNvPicPr>
            <a:picLocks noChangeAspect="1" noChangeArrowheads="1"/>
          </p:cNvPicPr>
          <p:nvPr/>
        </p:nvPicPr>
        <p:blipFill>
          <a:blip r:embed="rId3" cstate="screen"/>
          <a:srcRect/>
          <a:stretch>
            <a:fillRect/>
          </a:stretch>
        </p:blipFill>
        <p:spPr bwMode="auto">
          <a:xfrm>
            <a:off x="1187450" y="889000"/>
            <a:ext cx="6769100" cy="5080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Romeo Ramirez of the Coalition of Immokalee Workers holds a sign as he paces outside of the Publix supermarket on U.S. 41 across from the Coastland Center on Oct. 17, 2009 during an hour-long protest. CIW and other area groups protested low wages and unsafe working conditions for tomoato pickers in Southwest Florida. They are urging Publix to sign a code of conduct, which other businesses such as McDonald's, Subway Burger King and others have done. Greg Kahn/Staff"/>
          <p:cNvPicPr>
            <a:picLocks noChangeAspect="1" noChangeArrowheads="1"/>
          </p:cNvPicPr>
          <p:nvPr/>
        </p:nvPicPr>
        <p:blipFill>
          <a:blip r:embed="rId2" cstate="print">
            <a:lum bright="17000" contrast="12000"/>
          </a:blip>
          <a:srcRect/>
          <a:stretch>
            <a:fillRect/>
          </a:stretch>
        </p:blipFill>
        <p:spPr bwMode="auto">
          <a:xfrm>
            <a:off x="2590800" y="228600"/>
            <a:ext cx="3810000" cy="6385609"/>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southernstudies.org/images/sitepieces/florida_tomato_picker.png"/>
          <p:cNvPicPr>
            <a:picLocks noChangeAspect="1" noChangeArrowheads="1"/>
          </p:cNvPicPr>
          <p:nvPr/>
        </p:nvPicPr>
        <p:blipFill>
          <a:blip r:embed="rId2" cstate="print"/>
          <a:srcRect/>
          <a:stretch>
            <a:fillRect/>
          </a:stretch>
        </p:blipFill>
        <p:spPr bwMode="auto">
          <a:xfrm>
            <a:off x="533400" y="228600"/>
            <a:ext cx="8115300" cy="54102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politicsoftheplate.com/wp-content/uploads/2011/02/Tomato-106-2.jpg"/>
          <p:cNvPicPr>
            <a:picLocks noChangeAspect="1" noChangeArrowheads="1"/>
          </p:cNvPicPr>
          <p:nvPr/>
        </p:nvPicPr>
        <p:blipFill>
          <a:blip r:embed="rId2" cstate="print"/>
          <a:srcRect/>
          <a:stretch>
            <a:fillRect/>
          </a:stretch>
        </p:blipFill>
        <p:spPr bwMode="auto">
          <a:xfrm>
            <a:off x="152400" y="152400"/>
            <a:ext cx="4067175" cy="6096001"/>
          </a:xfrm>
          <a:prstGeom prst="rect">
            <a:avLst/>
          </a:prstGeom>
          <a:noFill/>
        </p:spPr>
      </p:pic>
      <p:pic>
        <p:nvPicPr>
          <p:cNvPr id="129028" name="Picture 4" descr="http://ts4.mm.bing.net/images/thumbnail.aspx?q=4523215303607263&amp;id=8f44b1f5c3ad3db363cd241f448daed5&amp;url=http%3a%2f%2fwww.briankaneonline.com%2fimages%2fevil-tomato.jpg"/>
          <p:cNvPicPr>
            <a:picLocks noChangeAspect="1" noChangeArrowheads="1"/>
          </p:cNvPicPr>
          <p:nvPr/>
        </p:nvPicPr>
        <p:blipFill>
          <a:blip r:embed="rId3" cstate="print"/>
          <a:srcRect/>
          <a:stretch>
            <a:fillRect/>
          </a:stretch>
        </p:blipFill>
        <p:spPr bwMode="auto">
          <a:xfrm>
            <a:off x="4800600" y="762000"/>
            <a:ext cx="1524000" cy="1524001"/>
          </a:xfrm>
          <a:prstGeom prst="rect">
            <a:avLst/>
          </a:prstGeom>
          <a:noFill/>
        </p:spPr>
      </p:pic>
      <p:pic>
        <p:nvPicPr>
          <p:cNvPr id="129030" name="Picture 6" descr="http://ts4.mm.bing.net/images/thumbnail.aspx?q=4523215303607263&amp;id=8f44b1f5c3ad3db363cd241f448daed5&amp;url=http%3a%2f%2fwww.briankaneonline.com%2fimages%2fevil-tomato.jpg"/>
          <p:cNvPicPr>
            <a:picLocks noChangeAspect="1" noChangeArrowheads="1"/>
          </p:cNvPicPr>
          <p:nvPr/>
        </p:nvPicPr>
        <p:blipFill>
          <a:blip r:embed="rId3" cstate="print"/>
          <a:srcRect/>
          <a:stretch>
            <a:fillRect/>
          </a:stretch>
        </p:blipFill>
        <p:spPr bwMode="auto">
          <a:xfrm>
            <a:off x="6781800" y="762000"/>
            <a:ext cx="1524000" cy="1524001"/>
          </a:xfrm>
          <a:prstGeom prst="rect">
            <a:avLst/>
          </a:prstGeom>
          <a:noFill/>
        </p:spPr>
      </p:pic>
      <p:pic>
        <p:nvPicPr>
          <p:cNvPr id="5" name="Picture 4" descr="http://t1.gstatic.com/images?q=tbn:ANd9GcQBa65KFqVi-NuIrABqWEmoEicXIgK9OJtAN8mi0wdtL8-Wp6P5"/>
          <p:cNvPicPr>
            <a:picLocks noChangeAspect="1" noChangeArrowheads="1"/>
          </p:cNvPicPr>
          <p:nvPr/>
        </p:nvPicPr>
        <p:blipFill>
          <a:blip r:embed="rId4" cstate="screen"/>
          <a:srcRect/>
          <a:stretch>
            <a:fillRect/>
          </a:stretch>
        </p:blipFill>
        <p:spPr bwMode="auto">
          <a:xfrm>
            <a:off x="4419600" y="2819400"/>
            <a:ext cx="4577889" cy="3429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gourmet.com/images/foodpolitics/2009/03/fp-day-laborer-tomato-608.jpg"/>
          <p:cNvPicPr>
            <a:picLocks noChangeAspect="1" noChangeArrowheads="1"/>
          </p:cNvPicPr>
          <p:nvPr/>
        </p:nvPicPr>
        <p:blipFill>
          <a:blip r:embed="rId2" cstate="screen"/>
          <a:srcRect/>
          <a:stretch>
            <a:fillRect/>
          </a:stretch>
        </p:blipFill>
        <p:spPr bwMode="auto">
          <a:xfrm>
            <a:off x="381000" y="2895600"/>
            <a:ext cx="5791200" cy="3619500"/>
          </a:xfrm>
          <a:prstGeom prst="rect">
            <a:avLst/>
          </a:prstGeom>
          <a:noFill/>
        </p:spPr>
      </p:pic>
      <p:pic>
        <p:nvPicPr>
          <p:cNvPr id="120836" name="Picture 4" descr="http://www.doh.state.fl.us/chdDesoto/images/Environmental_Health/Migrant_Workers.jpg"/>
          <p:cNvPicPr>
            <a:picLocks noChangeAspect="1" noChangeArrowheads="1"/>
          </p:cNvPicPr>
          <p:nvPr/>
        </p:nvPicPr>
        <p:blipFill>
          <a:blip r:embed="rId3" cstate="screen"/>
          <a:srcRect/>
          <a:stretch>
            <a:fillRect/>
          </a:stretch>
        </p:blipFill>
        <p:spPr bwMode="auto">
          <a:xfrm>
            <a:off x="4953000" y="609600"/>
            <a:ext cx="3578659" cy="2590800"/>
          </a:xfrm>
          <a:prstGeom prst="rect">
            <a:avLst/>
          </a:prstGeom>
          <a:noFill/>
        </p:spPr>
      </p:pic>
      <p:sp>
        <p:nvSpPr>
          <p:cNvPr id="4" name="TextBox 3"/>
          <p:cNvSpPr txBox="1"/>
          <p:nvPr/>
        </p:nvSpPr>
        <p:spPr>
          <a:xfrm>
            <a:off x="228600" y="304800"/>
            <a:ext cx="4561826" cy="1384995"/>
          </a:xfrm>
          <a:prstGeom prst="rect">
            <a:avLst/>
          </a:prstGeom>
          <a:noFill/>
        </p:spPr>
        <p:txBody>
          <a:bodyPr wrap="none" rtlCol="0">
            <a:spAutoFit/>
          </a:bodyPr>
          <a:lstStyle/>
          <a:p>
            <a:r>
              <a:rPr lang="en-US" sz="2800" dirty="0" smtClean="0"/>
              <a:t>Farm workers can be fired for </a:t>
            </a:r>
            <a:br>
              <a:rPr lang="en-US" sz="2800" dirty="0" smtClean="0"/>
            </a:br>
            <a:r>
              <a:rPr lang="en-US" sz="2800" dirty="0" smtClean="0"/>
              <a:t>protesting, trying to organize, </a:t>
            </a:r>
            <a:br>
              <a:rPr lang="en-US" sz="2800" dirty="0" smtClean="0"/>
            </a:br>
            <a:r>
              <a:rPr lang="en-US" sz="2800" dirty="0" smtClean="0"/>
              <a:t>or requesting better pay.</a:t>
            </a:r>
            <a:endParaRPr lang="en-US" sz="28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http://t1.gstatic.com/images?q=tbn:ANd9GcTVOpi4O3gZOHpjzXJlGaNQfFED-SCAKVqIai86HAdneCquYhI2GA"/>
          <p:cNvPicPr>
            <a:picLocks noChangeAspect="1" noChangeArrowheads="1"/>
          </p:cNvPicPr>
          <p:nvPr/>
        </p:nvPicPr>
        <p:blipFill>
          <a:blip r:embed="rId2" cstate="screen"/>
          <a:srcRect/>
          <a:stretch>
            <a:fillRect/>
          </a:stretch>
        </p:blipFill>
        <p:spPr bwMode="auto">
          <a:xfrm>
            <a:off x="5410200" y="228600"/>
            <a:ext cx="3437591" cy="2286000"/>
          </a:xfrm>
          <a:prstGeom prst="rect">
            <a:avLst/>
          </a:prstGeom>
          <a:noFill/>
        </p:spPr>
      </p:pic>
      <p:pic>
        <p:nvPicPr>
          <p:cNvPr id="112646" name="Picture 6" descr="http://change-production.s3.amazonaws.com/photos/wordpress_copies/food/2010/08/3958907219_c765ea22ee_m.jpg"/>
          <p:cNvPicPr>
            <a:picLocks noChangeAspect="1" noChangeArrowheads="1"/>
          </p:cNvPicPr>
          <p:nvPr/>
        </p:nvPicPr>
        <p:blipFill>
          <a:blip r:embed="rId3" cstate="screen"/>
          <a:srcRect/>
          <a:stretch>
            <a:fillRect/>
          </a:stretch>
        </p:blipFill>
        <p:spPr bwMode="auto">
          <a:xfrm>
            <a:off x="304800" y="228600"/>
            <a:ext cx="3657600" cy="2743200"/>
          </a:xfrm>
          <a:prstGeom prst="rect">
            <a:avLst/>
          </a:prstGeom>
          <a:noFill/>
        </p:spPr>
      </p:pic>
      <p:pic>
        <p:nvPicPr>
          <p:cNvPr id="112648" name="Picture 8" descr="http://3.bp.blogspot.com/_1l7UHBSz0fg/SruTV_7ikAI/AAAAAAAAAJc/o5ubkc_DNvM/s200/tomato.JPG"/>
          <p:cNvPicPr>
            <a:picLocks noChangeAspect="1" noChangeArrowheads="1"/>
          </p:cNvPicPr>
          <p:nvPr/>
        </p:nvPicPr>
        <p:blipFill>
          <a:blip r:embed="rId4" cstate="screen"/>
          <a:srcRect/>
          <a:stretch>
            <a:fillRect/>
          </a:stretch>
        </p:blipFill>
        <p:spPr bwMode="auto">
          <a:xfrm>
            <a:off x="2667000" y="1905000"/>
            <a:ext cx="4125109" cy="2743200"/>
          </a:xfrm>
          <a:prstGeom prst="rect">
            <a:avLst/>
          </a:prstGeom>
          <a:noFill/>
        </p:spPr>
      </p:pic>
      <p:sp>
        <p:nvSpPr>
          <p:cNvPr id="6" name="TextBox 5"/>
          <p:cNvSpPr txBox="1"/>
          <p:nvPr/>
        </p:nvSpPr>
        <p:spPr>
          <a:xfrm>
            <a:off x="3276600" y="5029200"/>
            <a:ext cx="184731" cy="646331"/>
          </a:xfrm>
          <a:prstGeom prst="rect">
            <a:avLst/>
          </a:prstGeom>
          <a:noFill/>
        </p:spPr>
        <p:txBody>
          <a:bodyPr wrap="none" rtlCol="0">
            <a:spAutoFit/>
          </a:bodyPr>
          <a:lstStyle/>
          <a:p>
            <a:endParaRPr lang="en-US" dirty="0" smtClean="0"/>
          </a:p>
          <a:p>
            <a:endParaRPr lang="en-US" dirty="0"/>
          </a:p>
        </p:txBody>
      </p:sp>
      <p:sp>
        <p:nvSpPr>
          <p:cNvPr id="7" name="TextBox 6"/>
          <p:cNvSpPr txBox="1"/>
          <p:nvPr/>
        </p:nvSpPr>
        <p:spPr>
          <a:xfrm>
            <a:off x="381000" y="4800600"/>
            <a:ext cx="8454943" cy="584775"/>
          </a:xfrm>
          <a:prstGeom prst="rect">
            <a:avLst/>
          </a:prstGeom>
          <a:noFill/>
        </p:spPr>
        <p:txBody>
          <a:bodyPr wrap="none" rtlCol="0">
            <a:spAutoFit/>
          </a:bodyPr>
          <a:lstStyle/>
          <a:p>
            <a:r>
              <a:rPr lang="en-US" sz="3200" dirty="0" smtClean="0">
                <a:solidFill>
                  <a:srgbClr val="FF0000"/>
                </a:solidFill>
              </a:rPr>
              <a:t>Immokalee Workers Linked to Slavery – 5 minutes</a:t>
            </a:r>
            <a:endParaRPr lang="en-US" sz="3200" dirty="0">
              <a:solidFill>
                <a:srgbClr val="FF0000"/>
              </a:solidFill>
            </a:endParaRPr>
          </a:p>
        </p:txBody>
      </p:sp>
      <p:sp>
        <p:nvSpPr>
          <p:cNvPr id="10" name="Rectangle 9"/>
          <p:cNvSpPr/>
          <p:nvPr/>
        </p:nvSpPr>
        <p:spPr>
          <a:xfrm>
            <a:off x="2133600" y="5638800"/>
            <a:ext cx="4800600" cy="646331"/>
          </a:xfrm>
          <a:prstGeom prst="rect">
            <a:avLst/>
          </a:prstGeom>
        </p:spPr>
        <p:txBody>
          <a:bodyPr wrap="square">
            <a:spAutoFit/>
          </a:bodyPr>
          <a:lstStyle/>
          <a:p>
            <a:r>
              <a:rPr lang="en-US" dirty="0" smtClean="0">
                <a:hlinkClick r:id="rId5"/>
              </a:rPr>
              <a:t>http://www.youtube.com/watch?v=w_RA39VJfdc</a:t>
            </a:r>
            <a:endParaRPr lang="en-US" dirty="0" smtClean="0"/>
          </a:p>
          <a:p>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peopleandplanet.org/cms_graphics/img1289_size1.jpg"/>
          <p:cNvPicPr>
            <a:picLocks noChangeAspect="1" noChangeArrowheads="1"/>
          </p:cNvPicPr>
          <p:nvPr/>
        </p:nvPicPr>
        <p:blipFill>
          <a:blip r:embed="rId2" cstate="screen"/>
          <a:srcRect/>
          <a:stretch>
            <a:fillRect/>
          </a:stretch>
        </p:blipFill>
        <p:spPr bwMode="auto">
          <a:xfrm>
            <a:off x="3200400" y="4267200"/>
            <a:ext cx="1905000" cy="2028902"/>
          </a:xfrm>
          <a:prstGeom prst="rect">
            <a:avLst/>
          </a:prstGeom>
          <a:noFill/>
        </p:spPr>
      </p:pic>
      <p:pic>
        <p:nvPicPr>
          <p:cNvPr id="109576" name="Picture 8" descr="http://indymedia.us/icon/2005/03/5273.jpg"/>
          <p:cNvPicPr>
            <a:picLocks noChangeAspect="1" noChangeArrowheads="1"/>
          </p:cNvPicPr>
          <p:nvPr/>
        </p:nvPicPr>
        <p:blipFill>
          <a:blip r:embed="rId3" cstate="screen"/>
          <a:srcRect/>
          <a:stretch>
            <a:fillRect/>
          </a:stretch>
        </p:blipFill>
        <p:spPr bwMode="auto">
          <a:xfrm>
            <a:off x="5459609" y="4495800"/>
            <a:ext cx="3684391" cy="1676400"/>
          </a:xfrm>
          <a:prstGeom prst="rect">
            <a:avLst/>
          </a:prstGeom>
          <a:noFill/>
        </p:spPr>
      </p:pic>
      <p:pic>
        <p:nvPicPr>
          <p:cNvPr id="109578" name="Picture 10" descr="http://ts2.mm.bing.net/images/thumbnail.aspx?q=646955541405&amp;id=1c5cef103383fb9e8a1896cebbaec87f&amp;url=http%3a%2f%2fupsidedownworld.org%2fmain%2fimages%2fstories%2fApril07%2fbk-lawrence1front%2520copy.gif"/>
          <p:cNvPicPr>
            <a:picLocks noChangeAspect="1" noChangeArrowheads="1"/>
          </p:cNvPicPr>
          <p:nvPr/>
        </p:nvPicPr>
        <p:blipFill>
          <a:blip r:embed="rId4" cstate="screen"/>
          <a:srcRect/>
          <a:stretch>
            <a:fillRect/>
          </a:stretch>
        </p:blipFill>
        <p:spPr bwMode="auto">
          <a:xfrm>
            <a:off x="457200" y="4191000"/>
            <a:ext cx="2438400" cy="2055223"/>
          </a:xfrm>
          <a:prstGeom prst="rect">
            <a:avLst/>
          </a:prstGeom>
          <a:noFill/>
        </p:spPr>
      </p:pic>
      <p:sp>
        <p:nvSpPr>
          <p:cNvPr id="7" name="Rectangle 6"/>
          <p:cNvSpPr/>
          <p:nvPr/>
        </p:nvSpPr>
        <p:spPr>
          <a:xfrm>
            <a:off x="381000" y="381000"/>
            <a:ext cx="8229600" cy="2862322"/>
          </a:xfrm>
          <a:prstGeom prst="rect">
            <a:avLst/>
          </a:prstGeom>
        </p:spPr>
        <p:txBody>
          <a:bodyPr wrap="square">
            <a:spAutoFit/>
          </a:bodyPr>
          <a:lstStyle/>
          <a:p>
            <a:r>
              <a:rPr lang="en-US" sz="3600" dirty="0" smtClean="0"/>
              <a:t>McDonalds, Subway, Taco Bell, Burger King, </a:t>
            </a:r>
            <a:br>
              <a:rPr lang="en-US" sz="3600" dirty="0" smtClean="0"/>
            </a:br>
            <a:r>
              <a:rPr lang="en-US" sz="3600" dirty="0" smtClean="0"/>
              <a:t>Shop Rite, Wal-Mart, and Costco are setting the prices for migrant workers because they are so huge they can set the price they are willing to pay for tomatoes.</a:t>
            </a:r>
            <a:endParaRPr lang="en-US" sz="36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381000"/>
            <a:ext cx="8077200" cy="2246769"/>
          </a:xfrm>
          <a:prstGeom prst="rect">
            <a:avLst/>
          </a:prstGeom>
          <a:noFill/>
        </p:spPr>
        <p:txBody>
          <a:bodyPr wrap="square" rtlCol="0">
            <a:spAutoFit/>
          </a:bodyPr>
          <a:lstStyle/>
          <a:p>
            <a:r>
              <a:rPr lang="en-US" sz="2800" dirty="0" smtClean="0"/>
              <a:t>All these companies were asked to pay 1 cent more for a pound of tomatoes to help raise the migrant worker’s pay barely</a:t>
            </a:r>
            <a:r>
              <a:rPr lang="en-US" sz="2800" dirty="0"/>
              <a:t> </a:t>
            </a:r>
            <a:r>
              <a:rPr lang="en-US" sz="2800" dirty="0" smtClean="0"/>
              <a:t>to minimum wage. All refused, but eventually agreed after years of bad publicity and threatened law suits.</a:t>
            </a:r>
            <a:endParaRPr lang="en-US" sz="2800" dirty="0"/>
          </a:p>
        </p:txBody>
      </p:sp>
      <p:pic>
        <p:nvPicPr>
          <p:cNvPr id="3" name="Picture 2" descr="http://t2.gstatic.com/images?q=tbn:ANd9GcTankKr04nAc1wzGODyudmrfY68c9xD9xEw008NKTREm22c6YFYTw"/>
          <p:cNvPicPr>
            <a:picLocks noChangeAspect="1" noChangeArrowheads="1"/>
          </p:cNvPicPr>
          <p:nvPr/>
        </p:nvPicPr>
        <p:blipFill>
          <a:blip r:embed="rId2" cstate="screen"/>
          <a:srcRect/>
          <a:stretch>
            <a:fillRect/>
          </a:stretch>
        </p:blipFill>
        <p:spPr bwMode="auto">
          <a:xfrm>
            <a:off x="2667000" y="2667000"/>
            <a:ext cx="3764042" cy="28194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descr="data:image/jpg;base64,/9j/4AAQSkZJRgABAQAAAQABAAD/2wCEAAkGBhQSERUUERQWFRUVFxgaGBcXFxoXGBgYHRsfHRkYGBsZHiYfGCEjGRscHy8gIycpLSwtGh4xNzAsNSYrLCkBCQoKDgwOGg8PGiokHyQqLCwsLCwtLC8sNDQsLCwsLDQsLCosKSwsLCwpLCwsLCwsLCwsLCwsLCwsLCwsLCwsLP/AABEIALABHwMBIgACEQEDEQH/xAAbAAACAwEBAQAAAAAAAAAAAAAEBQADBgECB//EAD4QAAIBAwIFAgQEAwUIAwEAAAECEQMSIQAxBAUTIkFRYQYycYEUQpGhI1LRB0OSscEVFjNTYnLh8KLS8ST/xAAZAQADAQEBAAAAAAAAAAAAAAAAAQMCBAX/xAArEQACAgICAgIBBAICAwAAAAAAAQIREiEDMUFREyIEYXGB8JGhMtFCgrH/2gAMAwEAAhEDEQA/AO9LXelo78PqdDXtZHiYgPS13p6O/D6nQ08gxAulqdLR3Q138PoyFiA9LU6WjuhqdDRkGID0tTpaP/D6n4fRkGIB0tTpaP8Aw+p+H0ZCxAOlqdLTD8Pqfh9GQYi/panS0w/D6n4fRkGIv6Wp0tMPw+p+H0ZBiL+lqdLTD8Prn4fTyDEA6WudLTD8Pqfh9LIMRf0tc6WmH4fXPw+nkGIB0tc6WmH4fXPw+jIMQDpa50tMPw+ufh9GQYi/p650tMDw+p+H0ZDxF/S1zpaYfh9c6GlkGIv6WudLTD8PrnQ0ZBiL+nqdPR/Q1z8PosdDnoanQ0d0td6OuVzS7OlQb6APw+u9DR4o68qASQCCRuJyProXIn5D42vAH0NToaP6Wp0tPIziA9DU6GjulrvS0ZBiA9DU6GjulqdLRkGID0NToaP6Wp0tPIMQDoa70NHdLU6elkGID0NToaP6Wp0tPIMQDoa50NMOlrnS0ZBiAdDU6Gj+lqdLRkGIB0Nc6GmHS1zpaWQsQDoanQ0f0tc6WnkGIB0NToaP6Wp0tGQYi/oanQ0f0tTpaMh4i/oa50NMOlrnS0ZBiL+hrnQ0w6WudLRkGIv6GudDTDpa50tGQYi/oa50NMOlrnS0ZBiHxqrjKvTRnIm2DGBjtH7TobkPOKfFVBTQspKlpZcQPv76q+L+ZUkoV0vDsnSvHyhb2FpJOTFoJj1GdeZzyjNxin5PT4E4psacFTlASQZ+mdY7jHmrWYEm5lKsJ2ERB9wNa/kvFJUpIFNxVVVgYlWAghvTIPp99YjEMfIsjb+YeN8iNcNU2dqdo2PLXuo029aaH/4jRVusxyXn6pRQVLgqoiA2krcpYMAY3iz/AE0f/vXQ/nP+E69dckUlbPJlB2xxbqW6z5+NqPVFOHgj/iW9oOYX1zG//mDF+J+HP94P0b+mn8kfaM4P0NbdS3Suh8TUHutqTZ83a8D7lY16PxJw+P4qksCYEkwCRnHtrWS9g4NdoZ26luldP4loGIfchROMnYZx+mhn+NOGD2FyGzi3OP8A80s17Fgx5bqW6SN8YUB5Y/Rf6nXuh8XcO27Ff+4f0kaXyR9hgxxbr1bpKfi3h/5j/hb+mvY+LOH/AJ//AIt/TTzj7DBje3Ut0o/3u4eYvP8Agb+mrB8TUDs5z/0P/wDXRmvYYMZ265ZpU3xTSAkCqygxcKbWz6SY9D+mqf8AfSh6VP8AAf66M17Hg/Q7s1LdKk+K+HO7lY3DKwP7A6h+LOG/5o/wt/TRnH2Hxv0NLdS3Sxfirhj/AHy/e4H9xqgfGvC/80D6g/00Zx9h8b9DmzUs0lb404Uf3n7H+mquJ+OeHWLS1QkTCjb6liP9dL5I+x/HL0P7Ncs1naHx9wzHJdR6kAj/AOJJ/bVx+NOG/nb/AANj640fLH2Hxy9DuzXLNI2+NeHkj+IQBMhCR/Ufcarq/HFAR21SDObBGPSTnTzj7F8b9D+zUt1nT8e0P5av+Ef/AG14/wB/6E/JViN4X9Iu0Zr2GDNJZrlms4vx7QgkrUHtaD+4bVb/ANoNCcLUPvCjHr82dGa9hgzS2a5brMj+0GjHyVNx4XbycN49NFUfjPhnwHYfVG/0B0Zr2GDMDzqklOi9VatWm93ZTW5qUGcfOLACIGD4E6ydPndYhi7sbhAhmN0kYPcZG2P6a+sfE/JBRq/wlhLQSAbsjBJJM5PiBB8RB0ooqCTdgANE4zGAJwe6P014a/Ilx/Sa2djbTM38H8HWru3VrVKdNI7LitxbAUemCST4jO+hOdcPxqcRVpIXdFqOoI7kKq5gycR5GtUn18kePMfXOdArzdkDXhLGYiLQxInBDHK7DI3kg4MDfFyz5W8UinHGfJePgb/DlZqHDpUVglRiUanEyIUiqwJid10xPxLWIMuMRsincwPB0pWoGEgAzBEZ9B+mvIGQe4fTBmfB/wBP01xT5ZSlfROXJJvYh+Kub1anFKzEg0wApgKQfmBEAfmMyftjWt/3oqoqmpUAJAGRTUXRtLAAfrGspzLlYq8SCzMw7SATtJ7gCdvX6nWgRR+TEYmZIxEEiCZ8+uunmmlGAnL0POXfGpXg+lRpqoZWIqhj3EtOV2mMEz6x7A0mau01GY4W6GiACBJtxid/bQFOBAEfTb29PX/3xqw1SMgke/7iNtzG3p41z/NK16QOV9jOn8T8TTqxRrHolFILQW2BTBBAEGNeuFopWWrVqM34hQWVoH5FXfztA9o0FylVqVkDugSQXZiAAoyQSSPp4InT74i4vgGWOEaj1kGRRPeUOGuswVjck+InOurjjOcHPwr1bE5JdiROMqMD/FyATBYiY3A8T7Ej2k40RxlDjRw9B4K0CzMGIDnuEzassf8AtMTbG50tpcsq8RI4cqrCCS07e2+Zj30Vxr8WiilxVa87p3tBBOZlRBBnwZx9dR4/rByZtKVWH1uMpPSqNReoGcwBcyLTxiabtAcN2wQdzBOJEfj+8w1S2IEkBmMbsQI3k4A3jSynTY3SQQ52CwJGBPgn9fHgZspAiAGwJECJB8Y2Hn661yc91jolu2MuA5/TEdUtUIJhUc7mAt8GYk+AI3JMwOHn9SrSOHpEs2BWqMFAi0ZO+Jk4N2wxrNcqSw98qAAZMgD5ogmM9s74kabUzdIBBn2Bkx9c/b11b8mS44qMf8jVvZfxfPKgq3CvmFEknqqCASCfzLepNxPnI1ZV59XFBgalSo1uO8i/GQQAcHfGgqVMAAjeMxP7ZmNzq0ooVCpJJmVIOI9yZP8An/nrnnzt1X8m1J9hHCc44msE6dV0ZohE7hNwMARcZAjBHzHaccq84qXqnEvWp1lJFoYEO2QotJJAJjYzn1BGpy3miU66l6RqqJkXgEGJBJPifAj6mM5/h+XqOIqVWhYuamoyqqDCEtHcwHk5nJk66eCp6bCUu2zR8aK1FA9BuorlVhWMoxVrwAWBvkD0gvPtobj+JrAG4ObCOxWFxAIJuJwQVGwPkmd9N+J+JGekisFW0tTKAgxaRDo3lSBE4mTmcaR1eddepd2/L4DA9swe/ciY8YG2tcslCNJ20PKUm3R74zjRd2SiXhoLZZfNO/IEnzBPocnRnxFyhaS07CWNcK6oagmmpIbuqsovHiGG1uSM6TOnRIaYosMiPkbGB7HBA+vjRjfHXA9I0alFusWcvVUJioWYlgSxLyx2wIONhrHFlyJ1XsTPFaiemTTpFiq3sVUuVEZU5jwTtO+TtqleLRwzIAloUDtJ7i0Bm7syBmI3BHkETlFQh2rLUZbxAUYGPlE7xIBiPWNtezxIUgVIXtJmSRg+4jbeY++pueOqtiapjfghVpQ61lDVF7bGhqYDdr1QyuCpdR2yp7cHQT8+4po6jMzGQGRiJEyA0ACZJk6p4CvUoENSmGZWZVFsqAuCDgyp2wZj3154mmFZv4kgEjMQM4yQJ8HP/nWuVxSVb8P2Ccmq8BB51XABZ3WWCj+NJJONg0ke8Rq7gufks9OrU4hXsJS17hfJwwySCBPaZ9tLzVZZ6mRANwU/vad/prxKN/EADN6gwYgkRdHvtqceSKW1/szsMPxFW26lYH0Yunt+Yf112pz+oCVNdgR4L/p50G9NC4vJNuysxCjI7p9fEzEa88TwgdgWCn/pZA3tIeLgMaxartl38fx+cr/ig7/bFU/3r/4tT/atX/mP/i0orcso4PTAuKKQpZSQWUMcMNgSZtnTHn/AU+nSWmzrZdkMBIkYZ7SWIJxOYLatDgc4OaekRph/HcS3Y5ai8XiUBqQWZmN6OIBzHqZ9shWE5WTuREkNtgH6nOJxvqsASN2KsVb5dxiSAdroG+JExvqyrw1RySGKwcHImJwBvj9j+/LySc3lITKjSE5LgEEZBM+CJgE+cZ3OMY8VuXCLe4mPfY43A942g6JemQojI/OxYkzPaFXbxBJ2zHnQos8ElokHDY2IM4MY7T6aceRxX1ZqPJKKpPsvRVC2JPbCqAYJ+vmdjI3/AG144gK0qbhOMNaTHiR7Hfz6a0HKeH4drqfEhqbuARVY9sTAWJhMjHgz48q+LolGNrTtlTg5Bj5rfOR42xjSdrYmhZw/A00uZVIiTkuwUAzuZAAk+TnTJAQZUhlHpkjzaY28x9PYa8VmUq6uVZQVYgbgkYJtJ+g/9GuGksgFGIIJW0C1djEgg52yAPvnQ25diC14qFtWkhUgG5UhoPzd7d0wQR9POdAhGgEyIlSdyB+YSYEePInRS0ajELSTqVHNgRTCkHAOYtIEeo9iNpxvKa3DFvxKMgHcSUBp+cioBa0iJyCCBgZ00m9jpnhuHgiZIE+JkQZ7f8jnbbVbqjR8pZQMGdiTGCZDGT51atIIIJUIdzIxJwTbmBIERIxqUeEZ1hbI2ty5Aj+ZMk/aYmdtZUmumG2XU+KqKD0yRdjskEjODABXIggxkfTVfFcUzGX7xESSWjYwGAP6ZmPJ1E4CsIJo1LgfFN/EDGPfefC/QUJxh+UIwIkSVK2kfzBsqQLh5848aTTHT6IsgTIy0GfMYEqY9tvT1jRS7iCPb8uMkgg7Hb9RoWq1ygrEiATa0AkDLEERJMTj1nVtakZJYlSQJ8TAGQ2wjBmJhvQ5TFVdnkgHDjxG0j9/1GPGPA17sxkn7DGNyT+3+mvHd8oBMiQMyDnLNIuGP/GNeuGF9MMsFPzSRAViD9/Ix9/J0DREftwGPiMXZMYmCffH+mtDwPE8Nw6zxVBqlYZCQLYbt8MVnB+ZZHtiFCslFVKB+oLstCzIPyT523JOBkarp0biFJyx8yZJ2JJ2zEkYzvnTTUWO0uiziOLfiKjMR27oikwqgfKob6fvtq3mXBpSpItXud5ZiPlEGIkR6x75OwwfQ4cUKaMoDM0ZgFQDkw3tOBMwNJWr9Q3EtIdhaAWAhT8xHtmdiZ99bf135Nv6/uUdQzBjf8svkyYG5JBxBOf01dzagtLiQtMqFsMepbB3Jz58wM7417+VlqSBBk3YUEbLjO+TCn7aF+I+ASpXWv1QQIwjK/tAIzEnck7+mtQpphF/VhDU1q03ouacVRClsgMAbSCPO4/fSbg6SUWKlVvVrWOOoWJtkSZz58D3ydMjVHTuMKZIGCsRIAbJt852yNC82p9SGcAdMSSD2lSplhedx6ewjcEqEv8AxZhNNUVVuBUoWoxepNQ4LXHcqZysyCPP+i+nzF6yqdgs9u+ff7f6+uvfF/EBWnJw3TaBGQ0Gz6GTdnfMbHSPlHNQtMSpwYJgwSZO/wCp12cMG9tfsVhK3c2aigvaej21ADg/KSTvsY8wfEnxr2vMCCBXTbuuzggntPgnETImfrrP8Tza0ioguBhSJMTnaNzB/wA9aXgXYm52A/WPXIJYEz+YEec6jzceLszOO/qVVKQYmxyuw+bt8YBO2cQI9CPGqm6isJogn1UAzjxPcucf1828Wi1AU7smL6ZUxGREeJxqqvwlVI7RVVMxhXbugbg+MHO321FeibVaZZT4pCcsQd4bK2+gu9sx/TQ4o5DBF33XHn3gZPgbx521KPNlkmvTSn3QLhJ3AOQPc5k7GdGCmIJVApWfHdI2lQZPkFZ+2k7iIqpq0bQAfzCbfv7efrvoLnNKsdoYKYIANxaBLCSZBBG3pnRa3WSKykNkXLsYH5d95Me0ep0TTpVFVQ4DEkgBXywktMAQItIj3+uqQnKDtGuivhuENwYEuywZYxg4JBnOMSPQaMeipw1yqFEGYk57AvzA7mfbbQ7EQGdSIm4rVJtzjtzgqPePHnVlelQuL1AxKmDNRytwPiMTtiDtGNRqxaOU+Zqyn5rVHcdhgxDTjfMkfpOu0eLpMBCEhTIBXbwMAEiT6/bbUcgAlpQkEJ3XFbvYiCZMyZ3876oemykgBhBAR1FsqRJkubZG58YPkjSUUILrOCbmBUzDDuA3iJJtnb5p8gYOvKcPClQSAIIuEEQTgk5QbAH2Bj1o4OnUYXBC9F1mGdAykNDDwCog5jP7a902N1yxaYDR24FwkA3I0YgyNj6GH0CLGSmcM3m29jCi4bHYOIxn1154biFWR2gMSO03i7ypjC5J3OcnV3MVVad4IAzMhYcEFbWwNyQfc+NtUVaQqJTcKaRFwghlMAGwgAjyNj4P6pO0HZ6XiB1FIJCt8tQiEjdpkjZlicZg4kS6q/2iGhTqUwepVdjYaqGqlpmW+Ze0mMZGfOkT1Kcn5zLFhNoIncCJge+5kzqtKAMSobYH+aPc+f8A36a6+Dhk3lWi3HBtmopvwrI1ThzTWpaWYKtkwM/wzsMeNpOcmVtDiXBWrTqugBVVta0FBkLaDAWQ04+o1l/iPmlOmywssGGPbErA8QD/AItPafHFacIakfNLR2zkmWBJ3k5G311LlhirN/kJRklEdH4649nYTaqx3KqEEHIhcmY/Qz64V1+ZVq4v4lzMG1uwduNwAMecmRnbfQycO6ZowU8Q4aREg3H6gRB399SpWLKKiMLVJMCDdIkzuQDIM4nEnyZubZz22WVasgWlYUgZKqhG5i04MwP01UtYoBCnMyU7pEmBnGMTkjB9tel4SoYtK2fMtx6gnZclhbMGQJz9JHeFZYZqZVyqsAU3MSQACBJX1B8bY1PwLoJPLzc4qIVpNBEMgYMJ+UoSUntOQDg+pOq0a1UpzhQIaRb7gEzBA8wJ/wAucPWaPkfETcCxmc/LJnyPH+Wnfw38Ppxa1CzlU2GBN2QywIDCPPuPrrW5aQbk6Rn69whoDicm4nH6gAjB8kgNt5Z8u5Q9UFgQKYIBm4K0HuWRt7wse4IOtLw/weA93VuVf5kCkAHy6mSJzBxOrucctr1ABw7qAMYiZMie4gQBH31uMH2zoXC47aMnzXjQ7IAyKLRapGUFsG24QYJt7gIjYzGqH4gpJuxMAwWlpjxkfXzI+/vjuANKoUZiCpPz96yRcbzMiMbGBjA0JVXqEqpDRlhgQZ3nxPdju/bU5O3s55SbexryWgruSoWRljF2Rk/eDOfWdZ34t5HFc1UdVBKghUAyTgG0SCfUgiZ++v8Ahosodbi1sAiNtypbxtH1mY21lPj/AKiP/FchDaRCU7pWIAJb+YmTaNhiN+ngWtF0voV8NcVlWUj0cshXEmUypHjMDffR3D0UL01nDtutp7iJgDOSJ9Pm20o5TwRq0wbjdbd8smZJJeTJJ+Udpx43lhwZYVQXtHTYWgSTcACAxMSO63IGFGdb4uJT5VHtLs5mr0h1zr+xoOorcKzF1N1SkxRr53CkRBjEGdv1yfBFVmnaIDQyMgNQNEMCY3HynJMD2Gt83O6lX+9qL6W1GQZ2wkD9vXS7jeAFR2qgk1DB+aAWAgsYHzGZLZknXd+T+PJq4f4NJMQV+GvTpuqFoBpTcCDbMEDcg+QQZA8YKzgOSmk9S9RuSLBIzBgFswJIBPoPrpi9QtVdajgMydq91wYEDMbKRIM+m040LxzCldFxQ4FMyF7hjLQY2g+M68xTkvqU4uafC8ogfK+PSoSKqktnCixoiCwJID4C4g7nECdNV4mYCxWuBhCASAq5O4gYM+PT0KqtyU1mCKQLMSpv7dx3AwN/J8n6kYcqNNmeoSVpRjdgB8t0CIg/T11R4Sff8GJSydsdvx8uqOii4rClboJX18GW3n8vvrwOBp1GqIkqbTKiRH5UeIEnG5MCDgTpSefK1SO14lgQljhhEKDH6HwJnA0xuPbULVHU/MKTKUjMXxB8EZkGYGsuDj+hkD4fgGRv4fTNuHgsD24Eg+SwnBgycYGiOM4rpg3Ehg0gAXCDvYG7t4O+BA8RqzgePQ1WpkAvHzGoWuIyVnbA2IEdrGTGr63L6HFFVd0VlLdtM5tx80SBkKdJvf3Q79hNe9BJZhBFoCiopMk9vbcTHhvaJGvD8xp1xTQOpksb2JRhESqqY6mcYt20l4RHVhSvDuxZGHViBv8AK0SwI+hkjBg6Iop/CWlxCsalNvnKXmmJ9CSCMRt6/fLglsOhlS5slRXFGemdh0Hsukk3lT2KT+mY20NQrwTIBKAypdjIj58mMTvgm3YSdVUSquKaVYLD/hXFVkEZkbMYBFtvyiN9d/HU1YmsKjKgIl1uIMSCG8+fO2TtOsuPiIXYyXiAys0k2yoOQM/lW0QZgAQD6auqlpCtSYEqAEYSpPuQCCR6yYwY9K+E4mlUYlKirUUSRawBXFs3doMEZGRnadA0OJ6jvSrFuqCGU3f3cWybYAP5j5zg6ni0xUNqlGEtaFgS1we24d3zAA75OxjbJnQXMaqTSZB/xRLdwYXQJAjaJg+/jzq3huBV6TFpqAfKrMQokHtF2RMiZknE4xoTmfGLZShbbVkr6WxA/QEat+PFPkSNwpuisoAZ/wBca9JXEgfT/wB/UaqIzG+ce/p+on9RpfxdQo65wWA/Uxv43E+498eyzu/4r+/30Py8dwAulT8qtJGFm7G53zo48NUlw1tjISBIBX5oBFwaBMTjYe+g+GUytsAkiJEgHwY+uvXBtVqVSalRadRGFO4ggtLYS2YyFuB3wJERPmflcf2yRz80Pt/fBwVhUol0U3IuEKkqwgYdVliIEBtpG8Rq2ny+KC1EtpAl4+dmtBjtUQVM3MEYGJxGRpxwnFLSqtUcMJHl+0ORAgkBTJ/rE7rRzXrr/HVjLkABSFABwCSJO35gATsPOufVaJXFL9TvDct6zgsoF7CHvA7bQAxtGT+mfPjWr5J8Mfh61MirRcL2kO7g22nCyucH3wTgzrJUuZo7HsRrwvcAGDAYzEZEkHP31bX5jxPDPfTrrWV5UJVkC+IXEmIjBkQIEjcEGr+wo72zTcw+A+HqManCFUc5CSWpkWxbCmaYIPiI/bRHJ+dUOGUcH+EqTSJBCp1RJyWBjIMyD6RpL8JfG1d61OnXpJSfq2Hpm5CtrAbuYzkEXTYRjOt5xnNnSmzzNoJ8Ab++B/7uddLUY7OlR8oofn1BY6lKpTB2vpWz6wPP/nSP4i+LaFNLuEk1Z/KmIGTddB2kdsnOszzf4jq8WabpRNuVZqkDtBGwJneTJHjbzpTWRkq2spsI3cgKpJ+b+VwFgBTJmdSlyW6RGXLWokq8zSrUL056jktUewoJgb3RcJgeCIPtr04JdWpIA5yQflceWQyTE5/TOutyRIhKd9oBGTnMqYmCYnIica6nKKZpMad95YlGAdOm7GbQBHaWH21ByTZJbNP8L1lNJnUlriTMiAPzAqP5SIP186S/G/FKhp3P2lsjphignLSc7+DBP2nQfNfiqpwPTpvTLJWQPcgALsQL5n3Pj18HQy/FauZFDiAc+UM+kyw10qMklqztjxcko1FWA8FztLysuFtCKGpgE3WkyEYWEsZxsAfuKnFt+NNOdxLTnImCYHpk+5+2g+c83Z+JQ21aYMlgxUxOLxbJGRJk+Bpp8N0AzvxJhurU7PJC3EAH0O2Ppr0fxYKO/ZzTg4Wn2a/hMib4wcWgDzG4n99MMzup3/znx9NDohGCoIOP1A/rqxmByRv9/wAp+nrruT6/j2ZaW/8A29fuZ7nHDUmqFbQag7gMzGcGBJBtIjMATAGs/WeoF6iKjQ4ZqbDuIEgkq4u87gAmfbW04qi4LvSQOLbWUkIZ3Rw5BIIMiJ+x8YTnPL+MZndbYMlrXnOzMk7HfIUHf7+PyQvkZtxvdBXAcbUdHcKlNyx7VUgkAQEg4HnMnMbRGmPA1nDBBSNMsh3CAFrZIaVLQYiTAyNZ6jzOpTQIKYpKYJZbmZ0YCSxM2iBnY/56ZNxP4k0yrMKipLAMekA0lFkEkOAYMmf0nXPPjp34I0Jfi7lIRlKKqXgBkTJuEx2jYEQcGCYxOh+E4l07bXIEsQDnAWbgPZfInOnj075uRwDKsYJUQcwx7jn28DXmh8OURgO9HMM5qAUwJwJEGZiZgYOZjVociaxkbjT0BcPz5SzmrRSoGHaCcrMjfczMRnxA9W3A/wBn3EVmHb0UC5apYSSRhVpziPeD/lrWfD/9ntDhG6p/iVCSVYwbROLPT/u39I86KnWFt7AoBveLInb/APRM6rST+pRca8nz3j+TdGlmo1SoGDE2gAuO3tiCykSCpjb76sTl9Oss9qVAoLMIFSSdyNiMEQY9fYpG4ysjsYlUOKbXAtOxAUm4mYznP1h1SAc3H5477bu1TmQMkbGDvica8+WSeX9/Yk3YDV5ZTrU74IIYKGpwzCAbWEkBvqSPGdXcNX6hhzEmw3oAG/mUFSRMyJ8/tq7/AGM5qqb4FRuwtNwpqCCADuSvcCY2GMa7wvLOndRrKjYLEh8EnLB/eR8xMRHvDa+tWJJ9nn8HQpM4vCdUAdOw1FME7mDg+njGcxqPxVIpCKqokfMAblB+WCQSAc/bbI0Hznl1Rqi/h6JuRTDqI6cCSZUlSAD82wzEnOga/J+gtJuLuZTLsN3wRAJugBh7zggD0eKdW9jcX2am6m9JXZrRloEhDEm8rGV8yfTzrOVeYUajArU7AAvebXLAkznEEHYREDGvfEfESVaNZkS1rLbSLg12CO0SmWEHAJgfTq/BVekg63CyBALqVIB2y1+M+sZ10/icTjcpFOKkzylQABGYLbhSRIgHtyCNhAzoPn13RbtgiDMyDBGVyY9YP21puF+CeKsUU0ZbptF4wBnNzFV32mfTRFX+zDjHoupKBiptVH+djiH3QD3DE+API7nJHRJqq/vj/oQ8NzMMiye4gbEDP1mP01pOM5hwj0qdRxTR5UXWm9WBMwwlrT9Y+5GvnicFV4S5OMpPSgdgamwLZJ32YGYnMSI86bcDxF2WU2PDCQygkGRExP21DmSktmbyVDHjHRKprNUZkvDO1ryZxN0gFQwAtj1idNH4hFYk9wVSfMsDBU0wgJYd0E+2ktZFUCnUM0HcixC9oMqbizyYmSBjcxo+j8TUlARqJik7KxQqypBMMDNxGCSfX1wNedJOS6ORqymjzCiadUszAj56T5iSAbAQr+QBtkDVtTl9SvRigiNaQg6nUJgwLhkXGIJuGD65InBLR4irdTYCsUW2qUJkhcvbCrsR+0j12Hw5wbq11RYftwvyzlZBJ7lYKYBGB6mIE/tpf5NQi7MBV5FxnL+KoVKqfwkq0yXptKiktUOBUAgiCSZYRkfXX0/n/P6SdWjXqUqUD+GzurXsvcT0wZgQImLjIAOjuJdY/ixvBkH5bgIYx2yRH/5OvnfxJ8O8PRR3p8KzKty91aoiAgEgKt2QDDQpAyQJOuvUns6lcVoyVHnLrYE4hqjPPaSQEk4uPhvJziRnVVT4huU06yF1ZmJN5LrMDtZp8DzvOcaMpcO1eDVQcMKdDuWmll6XHvYDFu0g7nzpxW4QMEptUJFMhUAAtubGAB2jtgR5Bxqc5wizjk1YFw1YMLg9UKUWkapYlpBugIO0WgQNtjBOSX3B8HWRVcutZCpIrncdyxIkELG8ExbJwDpanLKlQvgLTTulmKh5gEl/UQTtv531o/hzldzVVUtTorgKHBViRJZZErIbx5Hmdc7uTpGoqxN8fstbhaVZKq1TTrlSUYEC8SwwSRkCBtn3wo5esgD1wN9/vp9xf9kVMEtS4hwTcbXVT7gdsSJnx41neL+Hq9KqnUmIJQ05IOIhW3TOCSASZGANdbxqrPV/H/JfBFutk4rk1asxWhTuLJBqggqKcsCFM7tkQN4OiOR8mVCopMwKyzmLkZlIKCJE9wmZwAPWNaHl1WtR4enSREsCm5pAqFpNqCARhbZYkDMDbSbnpYMjoQigklQSTIAgkbbeAY8++ty5nxrGHfs8vmnKfI5y7Y8o80eSrIwIGLGkYGTBgxj3OizzJBF1QLdlRUHTJUiAReASNIuE4gPgo6SgKuNrhdh97ZAB22IzMar5hwlSrTCklmUABVpgmBMntj/pnA8b+c8f5s46kjGTl3+v+zaUexZZrTnb5oG+D7bb+vgaxfxNzeolUlISiskVMFmYMvbGLTIyB4kzjVHLOa0nemvFKQy4KuGVrtlm2LTMZMbe51pOdcvrGnfwrICqiLwDLSYN537fWJx9sObnK5HSvtHQg4ajWrLfSpsFZjKALOMMWugENIMRaSDpjS+BepUY8S6QSWSndawJJJFvlZODk5j01VwNLjoBrcWyqW/4aJTBWDgMxELORKkjIPjVnH/jEp9SjWrQD8ilSxUzuFtkSN7jEjOljWkww/Qa8L/ZoxEdW6nEAOGZtgJZpAP0gRAGqKnwOUpNTatRNsswwoUHyd7c++/10rr/ABM/TXrmrTdQUIvNSGn/AJgMLO+8j7DS+jzh+IBUVlZyxi5rSQMwQN8ZkDYZGpv9iTa9Bv8AtSty9QtGpTqzbcmDSSe26mf7tmMEqJHdsMay3xXzjiaj/wAXrKJgGqlpneFQ9qgDeN9OKCgu6VlC4iCQVZR4BiSNo322EQNXyP4zoNw9MOha0QG7QCBgSKitJgePv6m0Odx7BNS7MwnCKzAuptO0klbv5skx9NsnXeX8gqUXuZrlqVCKQDEH5ZaQBaJBCzvC/TVXFKaFFAlS5VIIJ+YnMgnYifM7/SA+5Y9WlTmoDTuAIJGApMke8YB890++uVXFP0Y6PFTialEFipqNTMASCSIkDu9LiP114rc1p14etQqLUsg07B3bZVTDNJO5E7jca7zDj8seHCs5Ia+QRccQIB8f00h6r1RiuVYEzZdFwyJ2KxPp52Eacf8AiNSpUW86FeuzKpVKLJ4NrEeVLbETmwmPuNDJyc1KVQOajbMv5pMEAN5AUvMbZ8To3l9ZrQHMMi75G7GFk+lpMnOtByniKF+11UGA1OpDAfMGDKcqcA+k+BJ1qMmniEak6PmPP6b0/wAO4omiHoIyyBNTuMu0byw2PiMZGtdw39oVSrSW6oykFS8MFbA8EjEnMjWq+I+S0OZIA9W2vSDdywbbhIWoI8wDEgxJ86yfKeRDh6VSk4pVaprKyMsnCrsGIDDu3GVOZ2B12/LCMLNtY7Nw3xBR4bhT2NQrVUqFUcy7C095k9uci6CCDA9ReW/ErinRP8UuiBSLXhwpJFxgrBSAZPg6znH0fkSq8mQqs7Fgi5NimcLInxmJ8alYBHVQWNPNwUgEmAFKsYAz77gfbi5eTLSJylfRsOffFH4gU1Xg1qIGluq6CMEGEJ3+vg5jbWK4Wsar99KkaKGBC7D82JwPf7D2t4bg6kP/ABHNMghLyCUldmj5jJ3JPjzsLyXmtJ+2oFphRYxJK9xXGcQCQdzEiPI0nKU/FmG2+wnmnK6SrLCVWbSCdmJMAev2J8nXnkvwZUqw9PpXrH8KXiflJdshg0bCSJjHhjQCUyy3grIYXEMtpm4Fgc7EZiJ+mqeG5mlOoqIzEnudlqFAyyQsQYeMCNsb41OHI4vHs1F4sM4H+zm2qKtapRtQCKaK3cBJBBPcBtghiAIwI1uaHDBVimEUDa0QsnfHoAP2+msX/vLVZncK5GAVI77TALKDtsRJGY8mJbcFzena7XhTNjKRLFyIQCO0+vkEHXQuS2dEZLwNa1Uhyvax3IkExJJMkkHAOD+uBpN8R8TT6fSJp/yPeWiAJLDICmcjMgZEbirm1cqiWuqMAGttW27AAIAkiZGCCIMHSMcOS4r1oeRLSghsYhY2iBHsPOsS5EtCnypaQFxnAUKMrlmAYhC7G9fKmRBidifIx3aI43iKfR6gSVW0gROxE2KRiDAAgY/XUp8OtzGmFe1wWBFMNLZgsFDC5QQGyd507KU6q0gwVatPudQbhItWGGBUlSpnxjWPBzsD4B+oKhJACibBaXIyFaCQvkwDM4xnV/JealXlq61aQ9F6ZDESFClgJg5nGT51OccM1IqXKhHBVQALpyYIyLckzsPO+lB4wrQZgRBgXWQvkZnEnaN99KKrwEdO0bV+Zo1uwY5N2GW6LtpkAQLc+s76yvMIrG+me26GafIJTuDG0bfl+4OgeG+KA1VeHZDf2y7jpANOBYDJ7oG4xPpphx1SUZFqtTJVLiUUCbgbwBGG27j7TOrSbVWXlyOgCpzRGHTYi1TLSCDO+REkRHjQ/E8LcWzcC2IMqFu8HfYA49TnGk3GcS4ZpW5yCEcFVDqoBaLcjyRkzpvzHn4VVKkrUZQYZQ+IBvFva4yDIPrjwMuD015Ire2eOW8Ea1TFUpYJkZDA4874gT+2mN1FQ9KsHtE3VADn1h9/Gx38b5WpwNam4qPUKs38naLhMMDG0HYgCGII2OnAZx1Syq4q5tYtaJEEQv5Zz51iboNHily6hUAq0CSysAXqFrgoHmRExA8YmD6tuC5t0lh616NARAQWUefGAIEGdztrnIfhNVDXSqOIKNEEZBCnMETI+sfSxPhSmpVais8K9tS6LbvCgEjtAEEg75BxG0t2VScXYJU5ilXimCMVNMqTi0d5vlYBMT49fGde+WcRUqBqdRCjLAYqIlLoDANiMnYzvE5hf/sNqb1bKi1mqz8httKzN4k5gR65IIGNAryqqlUVWIQq473cEiFzBLEE+IYZwZMkaouyilLyW8V8M1zXF79WgzkgA2ypbG4Nx3wFjA9dVtyFBUq1hXc00ZrCJpt4mZJBWcR2g2z5OnReoQUuKo2LQJqE/lgggoCBEsIkn0xn+a0jSDUqdFgzFQj9MuYK/TcYg+hkbYHK1UTHIl4CeE4NioLVFbuLEARIMwZ2Jz6bQND06qVV/gMRB8YOfURO/t9ddocJUFJevVCdK+HIW6CZIlzvuIwIjJ1ynQoVqyVE6eVmorqWu7bRbg5DZIkeudQx/Ug0w61lZiSpMHsXtAX/AKRJAFp9Z9/A88x4+q9KBMXEGYziZHkxtIEb513g6tMu1S7dQuxxjJECcgDf099GHl9N6DJQJl6kk1FksoUxlcASdoHrEwCoyUjcafYLyyh0irBgMCQ2+dyYMT7eurRy1OIJYBkVD2rShbyJJJkGJmYAz7HOr6vw3UNGwMWwQXm04AN1MgS5GPAB9ttGf7uLQdGpKrTAd3dwSoMqoCbRgEg7yCp1WMGjUOOV7Qq51yN6hKkWuKZXtmYkYBIALZmPG2+CqocvKOA6hQAzg1FPeQNhuGu2j0G+cu+Zs3Do1Tia3VW9glRAVeXE2WEWkQJkkjCzsNEcHx9L8PTZ6kioCQznukbgnGQf/dtJrFM00r+wHW4o8NQWslKmKMPdbKMrEwtkSGk7g4x6TpJwytU6IFVhVaoPmAa0SAQbLUJgzJz4xonieGFUzTcAly0djyFgBcSI2MEkYONUorUyGpORaWBVDKkncKFOPGM7emjNURk29DrjGqI8LJF3TJAUSTiDIIIOJG2qa/AJTpi0gLdGCAFOZg4zIiPUxqnhkqGaigs7SbQXQsxUsjAfIQQpyAfrJg0cPTNMszSKVYAtScFjTY7yIzLNG+xX1GpuNhsbcqZGoGi9ryIlYa8bEgjBkbjcGfqcinIK613NDhuIajiVak8G1xfTB/NBBggk4HprQ8B8RpS4k0RS7KkFDTthhaO63E5DHGfETvrOACupp8UoCSCjiVke7Agq0kiPOPTVeO4yp+UU445CPmPwuaqs4DYUAJhDg4DXqSp2MxBjeNV1fg7r0DVdKatb2lmaWEXDAKgC4ebhA21tKlIsqKEYgBQwEEgkQNyIiLpnMe86J4qrSpJLkDEKCWXIBMAEkY3OcRPka2oJb9FcIox3KuQlGB6iusKCAotf/vAYTiItjyNjBE5g6MTQpEMEDOTeCEMgMpRVAaSwht+wjxGmD8UvEUWK1EArVSqGnJIYEEEA7tIJgeIOx0LX5XSZzUBLMyhc3KRaxkFJFst9iR9ZjOktkJN1QgSjVQt06VyOAQACSCCIItPaZAP3OmdanWDTfTKZlGmcxkkTJnxtkiczqVaKBu+q1OmtK0JSi475UWmI9Y/TOk3L+d8PSdiwrPBIFR4kj+UgnMEZz9hGklkiaNI3KrbWTpl5UGQe4Tg3exMzG37qeelkrGkQr3Mt7Ez3/lVhF07Cdlhd4jVlfiRaXDtSAVWAqubSjDtYqT8pxjO/vqxCnEC+hAXuUlFA9IIkLJxj/u9NTvHbG9BvEsAtQW9S8TEkSZmFYwZ9yf8AQaCpV3e9q5an3ACmVLA9o3YrBIbPr9hkY82dWZWpsHABKW3YmJRlwRGfJwfbV9HixIJqBS0flsuGYwBcxERa0nPodaWSXQkx1xfKQaBBhbhMhV+bdWHbiPAJOQV8rOZocfU4TilUXVadMG4s0hg4hltCmSX7vIOTrV0KbGDJKlcp8rn0aWMCZgKYnGQDOknG8XSNQUAWFQ4ZlBuRjO2GDTge12txUlqtHRJNxWhPx3L7atN+HK1AyOaaEAmCCCqBT3QotHnGjV5Jdw4FSIA7RAEsGIMQZT7CfH1o4daBpq1OogFMFEc3LbPzABrQScGWGM/Mc6M53zhKdamqNfg3FXVgXORMNKn6j9cxpqV68EWsWSvwnD01d1VoCgFQSr7mfmyMQc7wfJ1Ty4MhYLcZEgmkUPaIAN2SfaPfVleiKgJUSyd4G5JVgcT49Z1ZxjdSUcQDEm0mLj7EGYzg+CRqGeWmZ7HXLPiIFAlRlYiR3AEhM4OxIhrQAZIOZ81rzyjWqFVp8RdLZua02gTYoIHmRI3bc/LpN+CdXIpVErZIXsBE4J/MPzLi0gwcH1s4fp0KiWO5rMtS9AgsRSwZmJbIhojLGPtN09U3ZRzl0atAzulrlZgtdv8ASYxn7Z+2kXPeIeqiVKBSsimWYgLKiQASxGbpGIO0e84AVgjxewvMBmgsvkKc4GRB3z66r4fgafEBYqFQrGUVrgCp9Q1p2B+X9NZjK/BvPVoF4j4kam4p0enfGFJZVIcTPapuEHO3mScx3mnxGOJhEPeyhSgMKQZuIdWwQIIAZhBg5Ea7U4dlrGgzhmNPsjEhpGQQcggwRnfPjWZ45ui6FQbGCuGUS4DCAAB5U/qR6areVKhOd9j7i2qrSuSktVLCJF1Rg1o7SzTIDYySIB3LQM7yLhqgFSadS5bbRb3ibpADAKABvP2035XzUNTNOjc5ki6ShETDGPykESp8j76AbmHGVGqU0pgrScjDBW9gL3uOI+XxrW2mkglT6CKnFdGnJZGYMwK3W3KcgbdpEYn/AKhOmfLWFSl1KVQ0mJzcYUGdiNmkDB+8YjVnE0eGXiAavTpgSaYAqJUAW2U4hjTdWIF7CAZfE2kaaL8M0OJaja1QMyBqZ7gTcrAOyinCw1hwzEAsMeJ/D1v+TCQ25DxdYqUrFFNwVWUjOASUBJM+0Tn6xVV46ahUgFR+YsqiZiIJAEfpjfQnHFad5aw969EsQ9UowBYsDTlSO0bqfnGSoJB5fwlK+sC80wpqIKbFVUdMmorHogCKwUZCAhyZLHW8X1aKrlcKRV8W8aEYCktwWCcGCW/KRkfIfrk+dLDy+jUVQygCAQBhomDnfeRPqNOm/CyXUIQ6WwblW9RRYMoWkbQSaoIAIkDw0kLlDr1FHEhLFdiHZZgOCTEC4LccD3ExqU9PsjOWTsppcDcqi5hAIBBgjxvt8vtvqU+T1FZDWqq4Vu3qCHAIJEN+bK7H09NMG4mg6NaRTemzMJuEA9K1XhDcrEVSIbt2mI0TxvBqlRhWNC0hWpyJ/iAKWUHp4IdWgwtwPk3aUYNLbQkJuIoU2M0yCVAbp4OInuGR75Bj3jQnMI4j/j0zVpTh6TNTUG0bhvnWScj6gQc6HhOV3cQ7VggVwKa0qmWDXU2eQl0SlxNxxcMgnTrh/galTcGneMuDTLyjCXsBW1oNop9wBO8gnGt8fE0riyuDWxD8NfBNF0BeiHVS4lqjlxjc2QBLfygwQTM5L7jeM6RmozAAkhYGVloXJna2STO+To7mihKTglgFGSzqrKWCWAfwQBJapuUMiIIOJw/L1qg3QTC2VIRiLk9WpSYqxtEgg57pu4t6b2VU6QJ8M1WdXrkhCWKlYkFRFsZgMJiBmPeSGvGVwoVmtZbmtDQRNoi0mLDvIJBxA86EHImVv7wFw7PLgrfahBF6CJZ3EqzAWQD6eeJ5PKUw7sO4rPVUqYeab1EZYcsTvOGjABI0YNKmajK+xNxfL6dapTrhj1FcOxDlQVFtoIJhTbalu5AiAFgYriefVmZqqhbFqst6gSwBBHi60hVmZGcRiNf8W8jL8I7U6jXoHgBRYwU2gBF7ZNrRAJF/idYj4f456dLoVVKsSWBfEIQICocsxJkDaGnxrMo/W+yfN+gKeHNX/wDp6rSXVZwoDbRcJAVTEQMjwN9Oa3wjUCvXapc4zaqEpnx5LAznEmSdUc15W9QDpo003P8ADpECT5eZ8hhOAd8edN+F5m6cOlOjTIdABa0iFxDQBmTJyR49Y1HklKlg/wD4QSE3HJUr8PVdqTdRrUUzbLXglBT8nsIMQAZgGTE5KTSSym7Aoyq/bcGqHJVfMhu2MYlp8j3Vaq4DXfngqTFrRv7ggTOPTTHntI0KQVVg+bVLFve0fMRb+Yqok7mNLK1g12PsC4hqtMUxWfd2VFkEwRAJMEgqW9f/ABZyThVbiGATY91VStpa3KkRK5PqcgHYa7ybjuHrItLiOwrApsZQm7f1AN4mJ/lPrqhOF6NWoOGqXoyEu4uDBpNuB3A5+ZQZ8AaEntPT/wBdma2bSnzoubLWUoFVSTfDelsgAeJJM+fbNc15jbUZmRqdmO4bkfmX1uJG+SDmZJN9JlBFeoaq1UClwZFsmASVUMREC4GGBjxj1xHMhSud1esilSzgk2h+4MpYklRKgGTGfTT2XcmkYHm/PGrKFZj2zhgDBME2wsjYj/XJ0dwtbghR4YljTr03uqYZw4mR7KdhEeD7E18w+FOIqVz0lNVSx7zaomc+gA+kgwSPQDcV8H8QrNFM2hyqsVYKcwLTEHcYmfbXdUXGrJ4yexxyzmSf/wBX4glaiFTTi602v30iACCGxFw3k6KTmjsotAJuIXYPNha2Fm6PBwZkEes5VyFWUCmTSPYaivJcEKcgkAXBjUG2wU67T5X0KoCAEFbmcsGa6WU4BxMTtIk52nl5MOgrQz4PjzUpunDotF2zNgx5Kk7ibsQMCIHpZR+GGq16dWlxKyApqUmklEChQA4LdTJJOBlj50vFMdRsEMwVmAkG0/zBQMXAHfyfs75XxdO8usXJIdplgP8AtXIBXM52jfUotx8GoK/BXX5aoqgioaVGolQOabBrmJwyjI2LH8pGDjRXIuVUUrVHpNULsAGVrgQygSD+W1icX5kGPIAlbnLU+IplTIqPYFLWr3AsCyz4H5o853GpxHP2RjTWoC9aZNRmVJg9vaRJiAE2JbJ9SNvSH9XpB/xFwtGpUSopZayAMhUHuW75T4yQR6jONL+J5fSqUxNK5WMkbNkNIJUEmCMr5BncHVlKoGdiXBIO4qKRufQxOBuIxjczdVq8Qxm1DbNrzYTA2uS2CR/MYjRF7/YfHSdUVs9HhQiVLZpK6Amw1VXBsbpr3Azg7x67BYOZ03rEcXxCgNNpo3hHAJ3ZgAIiBMHtj+XRXFG9AbWCkR87FTIKsCAQCAABDT4MmCdB8Nymg5VCiowwptZl2Y3MqmGgC2Gky4M+NWjJSdM23ekf/9k="/>
          <p:cNvSpPr>
            <a:spLocks noChangeAspect="1" noChangeArrowheads="1"/>
          </p:cNvSpPr>
          <p:nvPr/>
        </p:nvSpPr>
        <p:spPr bwMode="auto">
          <a:xfrm>
            <a:off x="80963"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9812" name="Picture 4" descr="http://blogs.orlandoweekly.com/wp-content/uploads/2011/01/CIW-cover.jpg"/>
          <p:cNvPicPr>
            <a:picLocks noChangeAspect="1" noChangeArrowheads="1"/>
          </p:cNvPicPr>
          <p:nvPr/>
        </p:nvPicPr>
        <p:blipFill>
          <a:blip r:embed="rId2" cstate="screen"/>
          <a:srcRect/>
          <a:stretch>
            <a:fillRect/>
          </a:stretch>
        </p:blipFill>
        <p:spPr bwMode="auto">
          <a:xfrm>
            <a:off x="1066800" y="-1"/>
            <a:ext cx="6429375" cy="6858001"/>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ts3.mm.bing.net/images/thumbnail.aspx?q=821502419682&amp;id=2baa95bdf6d8ebaa0fe1c296cd9798e4&amp;url=http%3a%2f%2fwww.lawhelp.org%2fProgram%2f823%2fimages%2ftrailer1%2520new2.JPG"/>
          <p:cNvPicPr>
            <a:picLocks noChangeAspect="1" noChangeArrowheads="1"/>
          </p:cNvPicPr>
          <p:nvPr/>
        </p:nvPicPr>
        <p:blipFill>
          <a:blip r:embed="rId2" cstate="screen">
            <a:lum bright="10000"/>
          </a:blip>
          <a:srcRect/>
          <a:stretch>
            <a:fillRect/>
          </a:stretch>
        </p:blipFill>
        <p:spPr bwMode="auto">
          <a:xfrm>
            <a:off x="381000" y="533400"/>
            <a:ext cx="4175340" cy="3048000"/>
          </a:xfrm>
          <a:prstGeom prst="rect">
            <a:avLst/>
          </a:prstGeom>
          <a:noFill/>
        </p:spPr>
      </p:pic>
      <p:pic>
        <p:nvPicPr>
          <p:cNvPr id="121860" name="Picture 4" descr="http://ts1.mm.bing.net/images/thumbnail.aspx?q=895716363628&amp;id=c43e4c64acbba6213cf9ecace7391cfb&amp;url=http%3a%2f%2fwww.caseygrants.org%2fgraphics%2fsecondarypages%2fstories%2fCIW-1.gif"/>
          <p:cNvPicPr>
            <a:picLocks noChangeAspect="1" noChangeArrowheads="1"/>
          </p:cNvPicPr>
          <p:nvPr/>
        </p:nvPicPr>
        <p:blipFill>
          <a:blip r:embed="rId3" cstate="screen"/>
          <a:srcRect/>
          <a:stretch>
            <a:fillRect/>
          </a:stretch>
        </p:blipFill>
        <p:spPr bwMode="auto">
          <a:xfrm>
            <a:off x="5257800" y="685800"/>
            <a:ext cx="3185294" cy="2209800"/>
          </a:xfrm>
          <a:prstGeom prst="rect">
            <a:avLst/>
          </a:prstGeom>
          <a:noFill/>
        </p:spPr>
      </p:pic>
      <p:pic>
        <p:nvPicPr>
          <p:cNvPr id="121862" name="Picture 6" descr="http://ts3.mm.bing.net/images/thumbnail.aspx?q=502891951526&amp;id=ffc3db3585660f945dbe89483cdfc2a8&amp;url=http%3a%2f%2fwww.nfwm.org%2fsite%2fsites%2fdefault%2ffiles%2fhouse.jpg"/>
          <p:cNvPicPr>
            <a:picLocks noChangeAspect="1" noChangeArrowheads="1"/>
          </p:cNvPicPr>
          <p:nvPr/>
        </p:nvPicPr>
        <p:blipFill>
          <a:blip r:embed="rId4" cstate="screen"/>
          <a:srcRect/>
          <a:stretch>
            <a:fillRect/>
          </a:stretch>
        </p:blipFill>
        <p:spPr bwMode="auto">
          <a:xfrm>
            <a:off x="4648200" y="3048000"/>
            <a:ext cx="2438398" cy="1828800"/>
          </a:xfrm>
          <a:prstGeom prst="rect">
            <a:avLst/>
          </a:prstGeom>
          <a:noFill/>
        </p:spPr>
      </p:pic>
      <p:pic>
        <p:nvPicPr>
          <p:cNvPr id="121864" name="Picture 8" descr="http://www.american-pictures.com/gallery/usa/mediums/usa-02305.jpg"/>
          <p:cNvPicPr>
            <a:picLocks noChangeAspect="1" noChangeArrowheads="1"/>
          </p:cNvPicPr>
          <p:nvPr/>
        </p:nvPicPr>
        <p:blipFill>
          <a:blip r:embed="rId5" cstate="screen"/>
          <a:srcRect/>
          <a:stretch>
            <a:fillRect/>
          </a:stretch>
        </p:blipFill>
        <p:spPr bwMode="auto">
          <a:xfrm>
            <a:off x="304799" y="3505200"/>
            <a:ext cx="4115231" cy="3133726"/>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0.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IMG_0380"/>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4.JPG"/>
          <p:cNvPicPr>
            <a:picLocks noChangeAspect="1"/>
          </p:cNvPicPr>
          <p:nvPr/>
        </p:nvPicPr>
        <p:blipFill>
          <a:blip r:embed="rId2" cstate="print"/>
          <a:stretch>
            <a:fillRect/>
          </a:stretch>
        </p:blipFill>
        <p:spPr>
          <a:xfrm>
            <a:off x="0" y="381000"/>
            <a:ext cx="9144000" cy="6073254"/>
          </a:xfrm>
          <a:prstGeom prst="rect">
            <a:avLst/>
          </a:prstGeom>
        </p:spPr>
      </p:pic>
      <p:sp>
        <p:nvSpPr>
          <p:cNvPr id="3" name="Rectangle 2"/>
          <p:cNvSpPr/>
          <p:nvPr/>
        </p:nvSpPr>
        <p:spPr>
          <a:xfrm>
            <a:off x="6934200" y="5791200"/>
            <a:ext cx="1774397" cy="369332"/>
          </a:xfrm>
          <a:prstGeom prst="rect">
            <a:avLst/>
          </a:prstGeom>
        </p:spPr>
        <p:txBody>
          <a:bodyPr wrap="none">
            <a:spAutoFit/>
          </a:bodyPr>
          <a:lstStyle/>
          <a:p>
            <a:r>
              <a:rPr lang="en-US" dirty="0" smtClean="0"/>
              <a:t>January 18, 2013</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1.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5.JPG"/>
          <p:cNvPicPr>
            <a:picLocks noChangeAspect="1"/>
          </p:cNvPicPr>
          <p:nvPr/>
        </p:nvPicPr>
        <p:blipFill>
          <a:blip r:embed="rId2" cstate="print"/>
          <a:stretch>
            <a:fillRect/>
          </a:stretch>
        </p:blipFill>
        <p:spPr>
          <a:xfrm>
            <a:off x="0" y="392373"/>
            <a:ext cx="9144000" cy="6073254"/>
          </a:xfrm>
          <a:prstGeom prst="rect">
            <a:avLst/>
          </a:prstGeom>
        </p:spPr>
      </p:pic>
      <p:sp>
        <p:nvSpPr>
          <p:cNvPr id="3" name="Rectangle 2"/>
          <p:cNvSpPr/>
          <p:nvPr/>
        </p:nvSpPr>
        <p:spPr>
          <a:xfrm>
            <a:off x="3276600" y="5791200"/>
            <a:ext cx="3012748" cy="584775"/>
          </a:xfrm>
          <a:prstGeom prst="rect">
            <a:avLst/>
          </a:prstGeom>
        </p:spPr>
        <p:txBody>
          <a:bodyPr wrap="none">
            <a:spAutoFit/>
          </a:bodyPr>
          <a:lstStyle/>
          <a:p>
            <a:r>
              <a:rPr lang="en-US" sz="3200" dirty="0" smtClean="0"/>
              <a:t>January 18, 2013</a:t>
            </a:r>
            <a:endParaRPr lang="en-US" sz="32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6.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0.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43.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49.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ts1.mm.bing.net/images/thumbnail.aspx?q=4550355218531352&amp;id=00d1010d53e0699ce7df27bfcb4428ec&amp;url=http%3a%2f%2fgraphics8.nytimes.com%2fimages%2f2011%2f05%2f12%2fopinion%2fworkers-housing%2fworkers-housing-articleInline.jpg"/>
          <p:cNvPicPr>
            <a:picLocks noChangeAspect="1" noChangeArrowheads="1"/>
          </p:cNvPicPr>
          <p:nvPr/>
        </p:nvPicPr>
        <p:blipFill>
          <a:blip r:embed="rId2" cstate="print"/>
          <a:srcRect/>
          <a:stretch>
            <a:fillRect/>
          </a:stretch>
        </p:blipFill>
        <p:spPr bwMode="auto">
          <a:xfrm>
            <a:off x="152400" y="152400"/>
            <a:ext cx="2743198" cy="2057400"/>
          </a:xfrm>
          <a:prstGeom prst="rect">
            <a:avLst/>
          </a:prstGeom>
          <a:noFill/>
        </p:spPr>
      </p:pic>
      <p:pic>
        <p:nvPicPr>
          <p:cNvPr id="138244" name="Picture 4" descr="Lucas Benitez of the Coalition of Immokalee Workers, explains the living situation inside a trailer where eight farmworkers live. The rent for the trailer, which has no air conditioning or heat is $320 a week. Prominent members of the food community took a walking tour of Immokalee to see the conditions of migrant farmworkers on March 4, 2009. An article in the March issue of Gourmet magazine named Immokalee 'ground zero for modern slavery' prompting a sustainable food delegation to come to the migrant community. Greg Kahn/Staff"/>
          <p:cNvPicPr>
            <a:picLocks noChangeAspect="1" noChangeArrowheads="1"/>
          </p:cNvPicPr>
          <p:nvPr/>
        </p:nvPicPr>
        <p:blipFill>
          <a:blip r:embed="rId3" cstate="print"/>
          <a:srcRect/>
          <a:stretch>
            <a:fillRect/>
          </a:stretch>
        </p:blipFill>
        <p:spPr bwMode="auto">
          <a:xfrm>
            <a:off x="3124200" y="152400"/>
            <a:ext cx="5781675" cy="3857625"/>
          </a:xfrm>
          <a:prstGeom prst="rect">
            <a:avLst/>
          </a:prstGeom>
          <a:noFill/>
        </p:spPr>
      </p:pic>
      <p:sp>
        <p:nvSpPr>
          <p:cNvPr id="4" name="Rectangle 3"/>
          <p:cNvSpPr/>
          <p:nvPr/>
        </p:nvSpPr>
        <p:spPr>
          <a:xfrm>
            <a:off x="228600" y="4343400"/>
            <a:ext cx="8686800" cy="2031325"/>
          </a:xfrm>
          <a:prstGeom prst="rect">
            <a:avLst/>
          </a:prstGeom>
        </p:spPr>
        <p:txBody>
          <a:bodyPr wrap="square">
            <a:spAutoFit/>
          </a:bodyPr>
          <a:lstStyle/>
          <a:p>
            <a:r>
              <a:rPr lang="en-US" dirty="0" smtClean="0"/>
              <a:t>Lucas Benitez of the Coalition of Immokalee Workers, explains the living situation inside a trailer where eight </a:t>
            </a:r>
            <a:r>
              <a:rPr lang="en-US" dirty="0" err="1" smtClean="0"/>
              <a:t>farmworkers</a:t>
            </a:r>
            <a:r>
              <a:rPr lang="en-US" dirty="0" smtClean="0"/>
              <a:t> live. The rent for the trailer, which has no air conditioning or heat is $320 a week. Prominent members of the food community took a walking tour of Immokalee to see the conditions of migrant </a:t>
            </a:r>
            <a:r>
              <a:rPr lang="en-US" dirty="0" err="1" smtClean="0"/>
              <a:t>farmworkers</a:t>
            </a:r>
            <a:r>
              <a:rPr lang="en-US" dirty="0" smtClean="0"/>
              <a:t> on March 4, 2009. An article in the March issue of Gourmet magazine named Immokalee "ground zero for modern slavery" prompting a sustainable food delegation to come to the migrant community. Greg Kahn/Staff</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rominent members of the food community take a walking tour of Immokalee to see the conditions of migrant farmworkers on March 4, 2009. An article in the March issue of Gourmet magazine named Immokalee 'ground zero for modern slavery' prompting a sustainable food delegation to come to the migrant community. Greg Kahn/Staff"/>
          <p:cNvPicPr>
            <a:picLocks noChangeAspect="1" noChangeArrowheads="1"/>
          </p:cNvPicPr>
          <p:nvPr/>
        </p:nvPicPr>
        <p:blipFill>
          <a:blip r:embed="rId2" cstate="print"/>
          <a:srcRect/>
          <a:stretch>
            <a:fillRect/>
          </a:stretch>
        </p:blipFill>
        <p:spPr bwMode="auto">
          <a:xfrm>
            <a:off x="228600" y="304800"/>
            <a:ext cx="8824910" cy="4884960"/>
          </a:xfrm>
          <a:prstGeom prst="rect">
            <a:avLst/>
          </a:prstGeom>
          <a:noFill/>
        </p:spPr>
      </p:pic>
      <p:sp>
        <p:nvSpPr>
          <p:cNvPr id="3" name="Rectangle 2"/>
          <p:cNvSpPr/>
          <p:nvPr/>
        </p:nvSpPr>
        <p:spPr>
          <a:xfrm>
            <a:off x="228600" y="5410200"/>
            <a:ext cx="8763000" cy="1200329"/>
          </a:xfrm>
          <a:prstGeom prst="rect">
            <a:avLst/>
          </a:prstGeom>
        </p:spPr>
        <p:txBody>
          <a:bodyPr wrap="square">
            <a:spAutoFit/>
          </a:bodyPr>
          <a:lstStyle/>
          <a:p>
            <a:r>
              <a:rPr lang="en-US" dirty="0" smtClean="0"/>
              <a:t>Prominent members of the food community take a walking tour of Immokalee to see the conditions of migrant farm  workers on March 4, 2009. An article in the March issue of Gourmet magazine named Immokalee "ground zero for modern slavery" prompting a sustainable food delegation to come to the migrant community. Greg Kahn/Staff</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A home sits empty where migrant workers were beaten, threatened, and locked inside a trailer while being forced to work in the fields to pay off their rent debt. The two owners of the home, Cesar and Geovanni Navarrete, pled guilty to the charges and were sentenced to 12 years in federal prison. Prominent members of the food community took a walking tour of Immokalee to see the conditions of migrant farmworkers on March 4, 2009. An article in the March issue of Gourmet magazine named Immokalee 'ground zero for modern slavery' prompting a sustainable food delegation to come to the migrant community. Greg Kahn/Staff"/>
          <p:cNvPicPr>
            <a:picLocks noChangeAspect="1" noChangeArrowheads="1"/>
          </p:cNvPicPr>
          <p:nvPr/>
        </p:nvPicPr>
        <p:blipFill>
          <a:blip r:embed="rId2" cstate="print"/>
          <a:srcRect/>
          <a:stretch>
            <a:fillRect/>
          </a:stretch>
        </p:blipFill>
        <p:spPr bwMode="auto">
          <a:xfrm>
            <a:off x="1676400" y="228600"/>
            <a:ext cx="5781675" cy="3924301"/>
          </a:xfrm>
          <a:prstGeom prst="rect">
            <a:avLst/>
          </a:prstGeom>
          <a:noFill/>
        </p:spPr>
      </p:pic>
      <p:sp>
        <p:nvSpPr>
          <p:cNvPr id="3" name="Rectangle 2"/>
          <p:cNvSpPr/>
          <p:nvPr/>
        </p:nvSpPr>
        <p:spPr>
          <a:xfrm>
            <a:off x="228600" y="4343400"/>
            <a:ext cx="8686800" cy="2308324"/>
          </a:xfrm>
          <a:prstGeom prst="rect">
            <a:avLst/>
          </a:prstGeom>
        </p:spPr>
        <p:txBody>
          <a:bodyPr wrap="square">
            <a:spAutoFit/>
          </a:bodyPr>
          <a:lstStyle/>
          <a:p>
            <a:r>
              <a:rPr lang="en-US" dirty="0" smtClean="0"/>
              <a:t>A home sits empty where migrant workers were beaten, threatened, </a:t>
            </a:r>
            <a:r>
              <a:rPr lang="en-US" dirty="0" smtClean="0"/>
              <a:t>chained, and </a:t>
            </a:r>
            <a:r>
              <a:rPr lang="en-US" dirty="0" smtClean="0"/>
              <a:t>locked inside a trailer while being forced to work in the fields to pay off their rent debt. The two owners of the home, Cesar and </a:t>
            </a:r>
            <a:r>
              <a:rPr lang="en-US" dirty="0" err="1" smtClean="0"/>
              <a:t>Geovanni</a:t>
            </a:r>
            <a:r>
              <a:rPr lang="en-US" dirty="0" smtClean="0"/>
              <a:t> </a:t>
            </a:r>
            <a:r>
              <a:rPr lang="en-US" dirty="0" err="1" smtClean="0"/>
              <a:t>Navarrete</a:t>
            </a:r>
            <a:r>
              <a:rPr lang="en-US" dirty="0" smtClean="0"/>
              <a:t>, pled guilty to the charges and were sentenced to 12 years in federal prison. Prominent members of the food community took a walking tour of Immokalee to see the conditions of migrant </a:t>
            </a:r>
            <a:r>
              <a:rPr lang="en-US" dirty="0" err="1" smtClean="0"/>
              <a:t>farmworkers</a:t>
            </a:r>
            <a:r>
              <a:rPr lang="en-US" dirty="0" smtClean="0"/>
              <a:t> on March 4, 2009. An article in the March issue of Gourmet magazine named Immokalee "ground zero for modern slavery" prompting a sustainable food delegation to come to the migrant community. Greg Kahn/Staff</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66800"/>
            <a:ext cx="7848600" cy="2862322"/>
          </a:xfrm>
          <a:prstGeom prst="rect">
            <a:avLst/>
          </a:prstGeom>
          <a:noFill/>
        </p:spPr>
        <p:txBody>
          <a:bodyPr wrap="square" rtlCol="0">
            <a:spAutoFit/>
          </a:bodyPr>
          <a:lstStyle/>
          <a:p>
            <a:pPr algn="ctr"/>
            <a:r>
              <a:rPr lang="en-US" sz="6000" dirty="0" smtClean="0">
                <a:solidFill>
                  <a:srgbClr val="FF0000"/>
                </a:solidFill>
              </a:rPr>
              <a:t>EMPLOYMENT – </a:t>
            </a:r>
          </a:p>
          <a:p>
            <a:pPr algn="ctr"/>
            <a:r>
              <a:rPr lang="en-US" sz="6000" dirty="0" smtClean="0">
                <a:solidFill>
                  <a:srgbClr val="FF0000"/>
                </a:solidFill>
              </a:rPr>
              <a:t>WHY NICARAGANS GO NORTH</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9.JPG"/>
          <p:cNvPicPr>
            <a:picLocks noChangeAspect="1"/>
          </p:cNvPicPr>
          <p:nvPr/>
        </p:nvPicPr>
        <p:blipFill>
          <a:blip r:embed="rId2" cstate="print"/>
          <a:stretch>
            <a:fillRect/>
          </a:stretch>
        </p:blipFill>
        <p:spPr>
          <a:xfrm>
            <a:off x="0" y="392373"/>
            <a:ext cx="9144000" cy="6073254"/>
          </a:xfrm>
          <a:prstGeom prst="rect">
            <a:avLst/>
          </a:prstGeom>
        </p:spPr>
      </p:pic>
      <p:sp>
        <p:nvSpPr>
          <p:cNvPr id="3" name="TextBox 2"/>
          <p:cNvSpPr txBox="1"/>
          <p:nvPr/>
        </p:nvSpPr>
        <p:spPr>
          <a:xfrm>
            <a:off x="3276600" y="5715000"/>
            <a:ext cx="3276600" cy="523220"/>
          </a:xfrm>
          <a:prstGeom prst="rect">
            <a:avLst/>
          </a:prstGeom>
          <a:noFill/>
        </p:spPr>
        <p:txBody>
          <a:bodyPr wrap="square" rtlCol="0">
            <a:spAutoFit/>
          </a:bodyPr>
          <a:lstStyle/>
          <a:p>
            <a:r>
              <a:rPr lang="en-US" sz="2800" dirty="0" smtClean="0"/>
              <a:t>January 18, 2013</a:t>
            </a:r>
            <a:endParaRPr lang="en-US" sz="28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5.staticflickr.com/4053/4254243024_fb832ebb0e.jpg"/>
          <p:cNvPicPr>
            <a:picLocks noChangeAspect="1" noChangeArrowheads="1"/>
          </p:cNvPicPr>
          <p:nvPr/>
        </p:nvPicPr>
        <p:blipFill>
          <a:blip r:embed="rId2" cstate="print"/>
          <a:srcRect/>
          <a:stretch>
            <a:fillRect/>
          </a:stretch>
        </p:blipFill>
        <p:spPr bwMode="auto">
          <a:xfrm>
            <a:off x="1371600" y="304800"/>
            <a:ext cx="6172200" cy="4851349"/>
          </a:xfrm>
          <a:prstGeom prst="rect">
            <a:avLst/>
          </a:prstGeom>
          <a:noFill/>
        </p:spPr>
      </p:pic>
      <p:sp>
        <p:nvSpPr>
          <p:cNvPr id="3" name="Rectangle 2"/>
          <p:cNvSpPr/>
          <p:nvPr/>
        </p:nvSpPr>
        <p:spPr>
          <a:xfrm>
            <a:off x="1371600" y="5103674"/>
            <a:ext cx="6172200" cy="1754326"/>
          </a:xfrm>
          <a:prstGeom prst="rect">
            <a:avLst/>
          </a:prstGeom>
        </p:spPr>
        <p:txBody>
          <a:bodyPr wrap="square">
            <a:spAutoFit/>
          </a:bodyPr>
          <a:lstStyle/>
          <a:p>
            <a:r>
              <a:rPr lang="en-US" b="1" dirty="0" smtClean="0"/>
              <a:t>Migrant Life in Immokalee, Florida</a:t>
            </a:r>
          </a:p>
          <a:p>
            <a:r>
              <a:rPr lang="en-US" dirty="0" smtClean="0"/>
              <a:t>IMMOKALEE, FLORIDA - March 2006 - </a:t>
            </a:r>
            <a:r>
              <a:rPr lang="en-US" dirty="0" err="1" smtClean="0"/>
              <a:t>Roomates</a:t>
            </a:r>
            <a:r>
              <a:rPr lang="en-US" dirty="0" smtClean="0"/>
              <a:t> from various parts of Mexico prepare dinner in their trailer rented weekly in Immokalee, Florida. Eight men are squeezed into three rooms. They pay $1,000 a month for the trailer.</a:t>
            </a:r>
            <a:br>
              <a:rPr lang="en-US" dirty="0" smtClean="0"/>
            </a:br>
            <a:r>
              <a:rPr lang="en-US" dirty="0" smtClean="0"/>
              <a:t>(Photo by Susana </a:t>
            </a:r>
            <a:r>
              <a:rPr lang="en-US" dirty="0" err="1" smtClean="0"/>
              <a:t>Raab</a:t>
            </a:r>
            <a:r>
              <a:rPr lang="en-US" dirty="0" smtClean="0"/>
              <a:t>)</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031/4254242696_ba867a6e5a.jpg"/>
          <p:cNvPicPr>
            <a:picLocks noChangeAspect="1" noChangeArrowheads="1"/>
          </p:cNvPicPr>
          <p:nvPr/>
        </p:nvPicPr>
        <p:blipFill>
          <a:blip r:embed="rId2" cstate="print"/>
          <a:srcRect/>
          <a:stretch>
            <a:fillRect/>
          </a:stretch>
        </p:blipFill>
        <p:spPr bwMode="auto">
          <a:xfrm>
            <a:off x="1143000" y="304800"/>
            <a:ext cx="6019800" cy="4924196"/>
          </a:xfrm>
          <a:prstGeom prst="rect">
            <a:avLst/>
          </a:prstGeom>
          <a:noFill/>
        </p:spPr>
      </p:pic>
      <p:sp>
        <p:nvSpPr>
          <p:cNvPr id="3" name="Rectangle 2"/>
          <p:cNvSpPr/>
          <p:nvPr/>
        </p:nvSpPr>
        <p:spPr>
          <a:xfrm>
            <a:off x="1066800" y="5257800"/>
            <a:ext cx="6477000" cy="1477328"/>
          </a:xfrm>
          <a:prstGeom prst="rect">
            <a:avLst/>
          </a:prstGeom>
        </p:spPr>
        <p:txBody>
          <a:bodyPr wrap="square">
            <a:spAutoFit/>
          </a:bodyPr>
          <a:lstStyle/>
          <a:p>
            <a:r>
              <a:rPr lang="en-US" b="1" dirty="0" smtClean="0"/>
              <a:t>Migrant Life in Immokalee, Florida</a:t>
            </a:r>
          </a:p>
          <a:p>
            <a:r>
              <a:rPr lang="en-US" dirty="0" smtClean="0"/>
              <a:t>Immokalee, Florida - A bathroom in a trailer occupied by 8 undocumented, Hispanic migrant workers. They pay a combined total of $1000 in rent a month to their landlord.</a:t>
            </a:r>
            <a:br>
              <a:rPr lang="en-US" dirty="0" smtClean="0"/>
            </a:br>
            <a:r>
              <a:rPr lang="en-US" dirty="0" smtClean="0"/>
              <a:t>(Photo by Susana </a:t>
            </a:r>
            <a:r>
              <a:rPr lang="en-US" dirty="0" err="1" smtClean="0"/>
              <a:t>Raab</a:t>
            </a:r>
            <a:r>
              <a:rPr lang="en-US" dirty="0" smtClean="0"/>
              <a:t>)</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media.naplesnews.com/media/img/photos/2006/01/28/060105NS-CuelloTrailer2_t607.JPG"/>
          <p:cNvPicPr>
            <a:picLocks noChangeAspect="1" noChangeArrowheads="1"/>
          </p:cNvPicPr>
          <p:nvPr/>
        </p:nvPicPr>
        <p:blipFill>
          <a:blip r:embed="rId2" cstate="print">
            <a:lum bright="14000" contrast="15000"/>
          </a:blip>
          <a:srcRect/>
          <a:stretch>
            <a:fillRect/>
          </a:stretch>
        </p:blipFill>
        <p:spPr bwMode="auto">
          <a:xfrm>
            <a:off x="990600" y="228600"/>
            <a:ext cx="7205304" cy="4724400"/>
          </a:xfrm>
          <a:prstGeom prst="rect">
            <a:avLst/>
          </a:prstGeom>
          <a:noFill/>
        </p:spPr>
      </p:pic>
      <p:sp>
        <p:nvSpPr>
          <p:cNvPr id="3" name="Rectangle 2"/>
          <p:cNvSpPr/>
          <p:nvPr/>
        </p:nvSpPr>
        <p:spPr>
          <a:xfrm>
            <a:off x="381000" y="5410200"/>
            <a:ext cx="8229600" cy="1200329"/>
          </a:xfrm>
          <a:prstGeom prst="rect">
            <a:avLst/>
          </a:prstGeom>
        </p:spPr>
        <p:txBody>
          <a:bodyPr wrap="square">
            <a:spAutoFit/>
          </a:bodyPr>
          <a:lstStyle/>
          <a:p>
            <a:r>
              <a:rPr lang="en-US" dirty="0" smtClean="0"/>
              <a:t>Abel </a:t>
            </a:r>
            <a:r>
              <a:rPr lang="en-US" dirty="0" err="1" smtClean="0"/>
              <a:t>Cuello</a:t>
            </a:r>
            <a:r>
              <a:rPr lang="en-US" dirty="0" smtClean="0"/>
              <a:t> Jr., </a:t>
            </a:r>
            <a:r>
              <a:rPr lang="en-US" dirty="0" err="1" smtClean="0"/>
              <a:t>Bacilio</a:t>
            </a:r>
            <a:r>
              <a:rPr lang="en-US" dirty="0" smtClean="0"/>
              <a:t> </a:t>
            </a:r>
            <a:r>
              <a:rPr lang="en-US" dirty="0" err="1" smtClean="0"/>
              <a:t>Cuello</a:t>
            </a:r>
            <a:r>
              <a:rPr lang="en-US" dirty="0" smtClean="0"/>
              <a:t>, and Herman Covarrubias used physical and psychological threats to keep 24 Immokalee field workers in this run-down trailer for two months in 1999. The workers were constantly watched by trio and locked at night in the trailer on Sanctuary Road in Corkscrew Swamp.</a:t>
            </a:r>
            <a:endParaRPr lang="en-US" dirty="0"/>
          </a:p>
        </p:txBody>
      </p:sp>
      <p:sp>
        <p:nvSpPr>
          <p:cNvPr id="4" name="Rectangle 3"/>
          <p:cNvSpPr/>
          <p:nvPr/>
        </p:nvSpPr>
        <p:spPr>
          <a:xfrm>
            <a:off x="3810000" y="5029200"/>
            <a:ext cx="4649863" cy="369332"/>
          </a:xfrm>
          <a:prstGeom prst="rect">
            <a:avLst/>
          </a:prstGeom>
        </p:spPr>
        <p:txBody>
          <a:bodyPr wrap="none">
            <a:spAutoFit/>
          </a:bodyPr>
          <a:lstStyle/>
          <a:p>
            <a:r>
              <a:rPr lang="en-US" dirty="0" smtClean="0"/>
              <a:t>Photo by </a:t>
            </a:r>
            <a:r>
              <a:rPr lang="en-US" dirty="0" smtClean="0">
                <a:hlinkClick r:id="rId3" action="ppaction://hlinkfile" tooltip="DAVID AHNTHOLZ"/>
              </a:rPr>
              <a:t>DAVID AHNTHOLZ</a:t>
            </a:r>
            <a:r>
              <a:rPr lang="en-US" dirty="0" smtClean="0"/>
              <a:t>, Naples Daily News </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3.bp.blogspot.com/_TmnPMPMczLE/TQJvpdT1oEI/AAAAAAAAAAQ/3bk_rmB4Kc0/s1600/Kroger%2Baction.jpg"/>
          <p:cNvPicPr>
            <a:picLocks noChangeAspect="1" noChangeArrowheads="1"/>
          </p:cNvPicPr>
          <p:nvPr/>
        </p:nvPicPr>
        <p:blipFill>
          <a:blip r:embed="rId2" cstate="screen">
            <a:lum bright="10000"/>
          </a:blip>
          <a:srcRect/>
          <a:stretch>
            <a:fillRect/>
          </a:stretch>
        </p:blipFill>
        <p:spPr bwMode="auto">
          <a:xfrm>
            <a:off x="762000" y="990600"/>
            <a:ext cx="7391400" cy="554355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t3.gstatic.com/images?q=tbn:ANd9GcQT5jA-UoZPbS4HEt2-d2ljLaVO2DiFSPqHOE7PfxmyiBckmfJt"/>
          <p:cNvPicPr>
            <a:picLocks noChangeAspect="1" noChangeArrowheads="1"/>
          </p:cNvPicPr>
          <p:nvPr/>
        </p:nvPicPr>
        <p:blipFill>
          <a:blip r:embed="rId2" cstate="screen">
            <a:lum bright="10000"/>
          </a:blip>
          <a:srcRect/>
          <a:stretch>
            <a:fillRect/>
          </a:stretch>
        </p:blipFill>
        <p:spPr bwMode="auto">
          <a:xfrm>
            <a:off x="1295400" y="228600"/>
            <a:ext cx="6324600" cy="4380374"/>
          </a:xfrm>
          <a:prstGeom prst="rect">
            <a:avLst/>
          </a:prstGeom>
          <a:noFill/>
        </p:spPr>
      </p:pic>
      <p:sp>
        <p:nvSpPr>
          <p:cNvPr id="3" name="Rectangle 2"/>
          <p:cNvSpPr/>
          <p:nvPr/>
        </p:nvSpPr>
        <p:spPr>
          <a:xfrm>
            <a:off x="2209800" y="5791200"/>
            <a:ext cx="5334000" cy="646331"/>
          </a:xfrm>
          <a:prstGeom prst="rect">
            <a:avLst/>
          </a:prstGeom>
        </p:spPr>
        <p:txBody>
          <a:bodyPr wrap="square">
            <a:spAutoFit/>
          </a:bodyPr>
          <a:lstStyle/>
          <a:p>
            <a:r>
              <a:rPr lang="en-US" dirty="0" smtClean="0">
                <a:hlinkClick r:id="rId3"/>
              </a:rPr>
              <a:t>http://www.youtube.com/watch?v=cLzFJPAcqW0</a:t>
            </a:r>
            <a:endParaRPr lang="en-US" dirty="0" smtClean="0"/>
          </a:p>
          <a:p>
            <a:endParaRPr lang="en-US" dirty="0" smtClean="0"/>
          </a:p>
        </p:txBody>
      </p:sp>
      <p:sp>
        <p:nvSpPr>
          <p:cNvPr id="4" name="TextBox 3"/>
          <p:cNvSpPr txBox="1"/>
          <p:nvPr/>
        </p:nvSpPr>
        <p:spPr>
          <a:xfrm>
            <a:off x="1676400" y="4724400"/>
            <a:ext cx="5555496" cy="1077218"/>
          </a:xfrm>
          <a:prstGeom prst="rect">
            <a:avLst/>
          </a:prstGeom>
          <a:noFill/>
        </p:spPr>
        <p:txBody>
          <a:bodyPr wrap="none" rtlCol="0">
            <a:spAutoFit/>
          </a:bodyPr>
          <a:lstStyle/>
          <a:p>
            <a:pPr algn="ctr"/>
            <a:r>
              <a:rPr lang="en-US" sz="3200" dirty="0" smtClean="0">
                <a:solidFill>
                  <a:srgbClr val="FF0000"/>
                </a:solidFill>
              </a:rPr>
              <a:t>Our Government Officials Learn </a:t>
            </a:r>
          </a:p>
          <a:p>
            <a:pPr algn="ctr"/>
            <a:r>
              <a:rPr lang="en-US" sz="3200" dirty="0" smtClean="0">
                <a:solidFill>
                  <a:srgbClr val="FF0000"/>
                </a:solidFill>
              </a:rPr>
              <a:t>About Farm Migrant Slavery</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baseswiki.org/w/images/en/6/6a/Florida_Tomato_Workers1.jpg"/>
          <p:cNvPicPr>
            <a:picLocks noChangeAspect="1" noChangeArrowheads="1"/>
          </p:cNvPicPr>
          <p:nvPr/>
        </p:nvPicPr>
        <p:blipFill>
          <a:blip r:embed="rId2" cstate="print"/>
          <a:srcRect/>
          <a:stretch>
            <a:fillRect/>
          </a:stretch>
        </p:blipFill>
        <p:spPr bwMode="auto">
          <a:xfrm>
            <a:off x="228600" y="152400"/>
            <a:ext cx="4800600" cy="3200400"/>
          </a:xfrm>
          <a:prstGeom prst="rect">
            <a:avLst/>
          </a:prstGeom>
          <a:noFill/>
        </p:spPr>
      </p:pic>
      <p:pic>
        <p:nvPicPr>
          <p:cNvPr id="133124" name="Picture 4" descr="http://www.goodfoodworld.com/wp-content/uploads/2010/11/pickers-10-246x300.jpg"/>
          <p:cNvPicPr>
            <a:picLocks noChangeAspect="1" noChangeArrowheads="1"/>
          </p:cNvPicPr>
          <p:nvPr/>
        </p:nvPicPr>
        <p:blipFill>
          <a:blip r:embed="rId3" cstate="print"/>
          <a:srcRect/>
          <a:stretch>
            <a:fillRect/>
          </a:stretch>
        </p:blipFill>
        <p:spPr bwMode="auto">
          <a:xfrm>
            <a:off x="5257800" y="152400"/>
            <a:ext cx="3561588" cy="4343400"/>
          </a:xfrm>
          <a:prstGeom prst="rect">
            <a:avLst/>
          </a:prstGeom>
          <a:noFill/>
        </p:spPr>
      </p:pic>
      <p:pic>
        <p:nvPicPr>
          <p:cNvPr id="133128" name="Picture 8" descr="http://hanaleisomar.files.wordpress.com/2011/05/publix_mayday.jpg?w=504"/>
          <p:cNvPicPr>
            <a:picLocks noChangeAspect="1" noChangeArrowheads="1"/>
          </p:cNvPicPr>
          <p:nvPr/>
        </p:nvPicPr>
        <p:blipFill>
          <a:blip r:embed="rId4" cstate="print"/>
          <a:srcRect/>
          <a:stretch>
            <a:fillRect/>
          </a:stretch>
        </p:blipFill>
        <p:spPr bwMode="auto">
          <a:xfrm>
            <a:off x="228600" y="3505200"/>
            <a:ext cx="4800600" cy="3190876"/>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blog.thegreenplate.org/wp-content/uploads/2011/02/FarmWorkersCoalition-600x450.jpg"/>
          <p:cNvPicPr>
            <a:picLocks noChangeAspect="1" noChangeArrowheads="1"/>
          </p:cNvPicPr>
          <p:nvPr/>
        </p:nvPicPr>
        <p:blipFill>
          <a:blip r:embed="rId2" cstate="print"/>
          <a:srcRect/>
          <a:stretch>
            <a:fillRect/>
          </a:stretch>
        </p:blipFill>
        <p:spPr bwMode="auto">
          <a:xfrm>
            <a:off x="152400" y="133350"/>
            <a:ext cx="8686800" cy="65151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iw-online.org/images/prism_article_cover.jpg"/>
          <p:cNvPicPr>
            <a:picLocks noChangeAspect="1" noChangeArrowheads="1"/>
          </p:cNvPicPr>
          <p:nvPr/>
        </p:nvPicPr>
        <p:blipFill>
          <a:blip r:embed="rId2" cstate="print"/>
          <a:srcRect/>
          <a:stretch>
            <a:fillRect/>
          </a:stretch>
        </p:blipFill>
        <p:spPr bwMode="auto">
          <a:xfrm>
            <a:off x="1066800" y="685800"/>
            <a:ext cx="7215632" cy="5105400"/>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6.static.flickr.com/5178/5512128777_56ca179ab3.jpg"/>
          <p:cNvPicPr>
            <a:picLocks noChangeAspect="1" noChangeArrowheads="1"/>
          </p:cNvPicPr>
          <p:nvPr/>
        </p:nvPicPr>
        <p:blipFill>
          <a:blip r:embed="rId2" cstate="print"/>
          <a:srcRect/>
          <a:stretch>
            <a:fillRect/>
          </a:stretch>
        </p:blipFill>
        <p:spPr bwMode="auto">
          <a:xfrm>
            <a:off x="457200" y="228600"/>
            <a:ext cx="8229600" cy="6172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Nicaragua photos-06\Street Scenes\Imagen 065.jpg"/>
          <p:cNvPicPr>
            <a:picLocks noChangeAspect="1" noChangeArrowheads="1"/>
          </p:cNvPicPr>
          <p:nvPr/>
        </p:nvPicPr>
        <p:blipFill>
          <a:blip r:embed="rId2" cstate="screen"/>
          <a:srcRect/>
          <a:stretch>
            <a:fillRect/>
          </a:stretch>
        </p:blipFill>
        <p:spPr bwMode="auto">
          <a:xfrm>
            <a:off x="1187450" y="889000"/>
            <a:ext cx="6769100" cy="50800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Protestors line U.S. 41 in front of Publix supermarket across from the Coastland Center on Oct. 17, 2009 during an hour-long protest. The Coalition of Immokalee Workers and other area groups protested low wages and unsafe working conditions for tomoato pickers in Southwest Florida. They are urging Publix to sign a code of conduct, which other businesses such as McDonald's, Subway Burger King and others have done. Greg Kahn/Staff"/>
          <p:cNvPicPr>
            <a:picLocks noChangeAspect="1" noChangeArrowheads="1"/>
          </p:cNvPicPr>
          <p:nvPr/>
        </p:nvPicPr>
        <p:blipFill>
          <a:blip r:embed="rId2" cstate="print">
            <a:lum bright="14000" contrast="15000"/>
          </a:blip>
          <a:srcRect/>
          <a:stretch>
            <a:fillRect/>
          </a:stretch>
        </p:blipFill>
        <p:spPr bwMode="auto">
          <a:xfrm>
            <a:off x="914400" y="228600"/>
            <a:ext cx="7008089" cy="4572000"/>
          </a:xfrm>
          <a:prstGeom prst="rect">
            <a:avLst/>
          </a:prstGeom>
          <a:noFill/>
        </p:spPr>
      </p:pic>
      <p:sp>
        <p:nvSpPr>
          <p:cNvPr id="3" name="Rectangle 2"/>
          <p:cNvSpPr/>
          <p:nvPr/>
        </p:nvSpPr>
        <p:spPr>
          <a:xfrm>
            <a:off x="533400" y="4826675"/>
            <a:ext cx="8001000" cy="2031325"/>
          </a:xfrm>
          <a:prstGeom prst="rect">
            <a:avLst/>
          </a:prstGeom>
        </p:spPr>
        <p:txBody>
          <a:bodyPr wrap="square">
            <a:spAutoFit/>
          </a:bodyPr>
          <a:lstStyle/>
          <a:p>
            <a:r>
              <a:rPr lang="en-US" dirty="0" smtClean="0"/>
              <a:t>Photo by </a:t>
            </a:r>
            <a:r>
              <a:rPr lang="en-US" dirty="0" smtClean="0">
                <a:hlinkClick r:id="rId3" action="ppaction://hlinkfile" tooltip="GREG KAHN"/>
              </a:rPr>
              <a:t>GREG KAHN</a:t>
            </a:r>
            <a:r>
              <a:rPr lang="en-US" dirty="0" smtClean="0"/>
              <a:t> </a:t>
            </a:r>
          </a:p>
          <a:p>
            <a:r>
              <a:rPr lang="en-US" dirty="0" smtClean="0"/>
              <a:t>Protestors line U.S. 41 in front of Publix supermarket across from the Coastland Center on Oct. 17, 2009 during an hour-long protest. The Coalition of Immokalee Workers and other area groups protested low wages and unsafe working conditions for </a:t>
            </a:r>
            <a:r>
              <a:rPr lang="en-US" dirty="0" err="1" smtClean="0"/>
              <a:t>tomoato</a:t>
            </a:r>
            <a:r>
              <a:rPr lang="en-US" dirty="0" smtClean="0"/>
              <a:t> pickers in Southwest Florida. They are urging Publix to sign a code of conduct, which other businesses such as McDonald's, Subway Burger King and others have done. Greg Kahn/Staff</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t0.gstatic.com/images?q=tbn:ANd9GcRIyavj0REH1MFR7R35tDrnBJkLaT-A8Uj6MxIGfqynah3EeHQ-"/>
          <p:cNvPicPr>
            <a:picLocks noChangeAspect="1" noChangeArrowheads="1"/>
          </p:cNvPicPr>
          <p:nvPr/>
        </p:nvPicPr>
        <p:blipFill>
          <a:blip r:embed="rId2" cstate="screen"/>
          <a:srcRect/>
          <a:stretch>
            <a:fillRect/>
          </a:stretch>
        </p:blipFill>
        <p:spPr bwMode="auto">
          <a:xfrm>
            <a:off x="609600" y="685800"/>
            <a:ext cx="3886709" cy="2895600"/>
          </a:xfrm>
          <a:prstGeom prst="rect">
            <a:avLst/>
          </a:prstGeom>
          <a:noFill/>
        </p:spPr>
      </p:pic>
      <p:pic>
        <p:nvPicPr>
          <p:cNvPr id="115716" name="Picture 4" descr="http://t2.gstatic.com/images?q=tbn:ANd9GcQUeV3ZtGkvo-vl7MjEMnpGMlVO2UtOCXU3_rDbHYAsPPK3c9LR"/>
          <p:cNvPicPr>
            <a:picLocks noChangeAspect="1" noChangeArrowheads="1"/>
          </p:cNvPicPr>
          <p:nvPr/>
        </p:nvPicPr>
        <p:blipFill>
          <a:blip r:embed="rId3" cstate="screen"/>
          <a:srcRect/>
          <a:stretch>
            <a:fillRect/>
          </a:stretch>
        </p:blipFill>
        <p:spPr bwMode="auto">
          <a:xfrm>
            <a:off x="4952999" y="762000"/>
            <a:ext cx="3725329" cy="1676400"/>
          </a:xfrm>
          <a:prstGeom prst="rect">
            <a:avLst/>
          </a:prstGeom>
          <a:noFill/>
        </p:spPr>
      </p:pic>
      <p:pic>
        <p:nvPicPr>
          <p:cNvPr id="115718" name="Picture 6" descr="http://t1.gstatic.com/images?q=tbn:ANd9GcSQ_YvwaCN7ybwODSqU7GqpXYjSbGnZWBaOJ5twOSNeze7015Y_"/>
          <p:cNvPicPr>
            <a:picLocks noChangeAspect="1" noChangeArrowheads="1"/>
          </p:cNvPicPr>
          <p:nvPr/>
        </p:nvPicPr>
        <p:blipFill>
          <a:blip r:embed="rId4" cstate="screen">
            <a:lum bright="20000" contrast="10000"/>
          </a:blip>
          <a:srcRect/>
          <a:stretch>
            <a:fillRect/>
          </a:stretch>
        </p:blipFill>
        <p:spPr bwMode="auto">
          <a:xfrm>
            <a:off x="3886200" y="2895600"/>
            <a:ext cx="3810000" cy="2524125"/>
          </a:xfrm>
          <a:prstGeom prst="rect">
            <a:avLst/>
          </a:prstGeom>
          <a:noFill/>
        </p:spPr>
      </p:pic>
      <p:pic>
        <p:nvPicPr>
          <p:cNvPr id="115720" name="Picture 8" descr="http://change-production.s3.amazonaws.com/photos/6/jd/vi/EWjdVIoVzDOZGGj-250.jpg?1290012912"/>
          <p:cNvPicPr>
            <a:picLocks noChangeAspect="1" noChangeArrowheads="1"/>
          </p:cNvPicPr>
          <p:nvPr/>
        </p:nvPicPr>
        <p:blipFill>
          <a:blip r:embed="rId5" cstate="screen"/>
          <a:srcRect/>
          <a:stretch>
            <a:fillRect/>
          </a:stretch>
        </p:blipFill>
        <p:spPr bwMode="auto">
          <a:xfrm>
            <a:off x="685800" y="2438400"/>
            <a:ext cx="2819400" cy="3980994"/>
          </a:xfrm>
          <a:prstGeom prst="rect">
            <a:avLst/>
          </a:prstGeom>
          <a:noFill/>
        </p:spPr>
      </p:pic>
      <p:sp>
        <p:nvSpPr>
          <p:cNvPr id="6" name="Rectangle 5"/>
          <p:cNvSpPr/>
          <p:nvPr/>
        </p:nvSpPr>
        <p:spPr>
          <a:xfrm>
            <a:off x="4572000" y="5638800"/>
            <a:ext cx="2251257" cy="646331"/>
          </a:xfrm>
          <a:prstGeom prst="rect">
            <a:avLst/>
          </a:prstGeom>
        </p:spPr>
        <p:txBody>
          <a:bodyPr wrap="none">
            <a:spAutoFit/>
          </a:bodyPr>
          <a:lstStyle/>
          <a:p>
            <a:r>
              <a:rPr lang="en-US" dirty="0" smtClean="0">
                <a:hlinkClick r:id="rId6"/>
              </a:rPr>
              <a:t>http://ciw-online.org/</a:t>
            </a:r>
            <a:endParaRPr lang="en-US" dirty="0" smtClean="0"/>
          </a:p>
          <a:p>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ciw-online.org/images/Marlette_cartoon.jpg"/>
          <p:cNvPicPr>
            <a:picLocks noChangeAspect="1" noChangeArrowheads="1"/>
          </p:cNvPicPr>
          <p:nvPr/>
        </p:nvPicPr>
        <p:blipFill>
          <a:blip r:embed="rId2" cstate="screen"/>
          <a:srcRect/>
          <a:stretch>
            <a:fillRect/>
          </a:stretch>
        </p:blipFill>
        <p:spPr bwMode="auto">
          <a:xfrm>
            <a:off x="1295400" y="228600"/>
            <a:ext cx="6629400" cy="5266692"/>
          </a:xfrm>
          <a:prstGeom prst="rect">
            <a:avLst/>
          </a:prstGeom>
          <a:noFill/>
        </p:spPr>
      </p:pic>
      <p:sp>
        <p:nvSpPr>
          <p:cNvPr id="3" name="Rectangle 2"/>
          <p:cNvSpPr/>
          <p:nvPr/>
        </p:nvSpPr>
        <p:spPr>
          <a:xfrm>
            <a:off x="304800" y="5657671"/>
            <a:ext cx="8458200" cy="923330"/>
          </a:xfrm>
          <a:prstGeom prst="rect">
            <a:avLst/>
          </a:prstGeom>
        </p:spPr>
        <p:txBody>
          <a:bodyPr wrap="square">
            <a:spAutoFit/>
          </a:bodyPr>
          <a:lstStyle/>
          <a:p>
            <a:r>
              <a:rPr lang="en-US" dirty="0" smtClean="0">
                <a:hlinkClick r:id="rId3"/>
              </a:rPr>
              <a:t>http://www.bing.com/videos/search?q=migrant+workers+immokalee+florida&amp;view=detail&amp;mid=6CB15BC21DABCFA076296CB15BC21DABCFA07629&amp;first=0&amp;FORM=LKVR30</a:t>
            </a:r>
            <a:endParaRPr lang="en-US" dirty="0" smtClean="0"/>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1.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006.JPG"/>
          <p:cNvPicPr>
            <a:picLocks noChangeAspect="1"/>
          </p:cNvPicPr>
          <p:nvPr/>
        </p:nvPicPr>
        <p:blipFill>
          <a:blip r:embed="rId2" cstate="print"/>
          <a:stretch>
            <a:fillRect/>
          </a:stretch>
        </p:blipFill>
        <p:spPr>
          <a:xfrm>
            <a:off x="3276600" y="2895600"/>
            <a:ext cx="5715000" cy="3795784"/>
          </a:xfrm>
          <a:prstGeom prst="rect">
            <a:avLst/>
          </a:prstGeom>
        </p:spPr>
      </p:pic>
      <p:pic>
        <p:nvPicPr>
          <p:cNvPr id="2" name="Picture 1" descr="DSC_0009.JPG"/>
          <p:cNvPicPr>
            <a:picLocks noChangeAspect="1"/>
          </p:cNvPicPr>
          <p:nvPr/>
        </p:nvPicPr>
        <p:blipFill>
          <a:blip r:embed="rId3" cstate="print"/>
          <a:stretch>
            <a:fillRect/>
          </a:stretch>
        </p:blipFill>
        <p:spPr>
          <a:xfrm>
            <a:off x="1371600" y="152400"/>
            <a:ext cx="5334000" cy="3542732"/>
          </a:xfrm>
          <a:prstGeom prst="rect">
            <a:avLst/>
          </a:prstGeom>
        </p:spPr>
      </p:pic>
      <p:pic>
        <p:nvPicPr>
          <p:cNvPr id="4" name="Picture 3" descr="DSC_0004.JPG"/>
          <p:cNvPicPr>
            <a:picLocks noChangeAspect="1"/>
          </p:cNvPicPr>
          <p:nvPr/>
        </p:nvPicPr>
        <p:blipFill>
          <a:blip r:embed="rId4" cstate="print"/>
          <a:stretch>
            <a:fillRect/>
          </a:stretch>
        </p:blipFill>
        <p:spPr>
          <a:xfrm>
            <a:off x="0" y="3581399"/>
            <a:ext cx="4343400" cy="2884795"/>
          </a:xfrm>
          <a:prstGeom prst="rect">
            <a:avLst/>
          </a:prstGeom>
        </p:spPr>
      </p:pic>
      <p:sp>
        <p:nvSpPr>
          <p:cNvPr id="7" name="TextBox 6"/>
          <p:cNvSpPr txBox="1"/>
          <p:nvPr/>
        </p:nvSpPr>
        <p:spPr>
          <a:xfrm>
            <a:off x="7086600" y="304800"/>
            <a:ext cx="1828800" cy="1815882"/>
          </a:xfrm>
          <a:prstGeom prst="rect">
            <a:avLst/>
          </a:prstGeom>
          <a:noFill/>
        </p:spPr>
        <p:txBody>
          <a:bodyPr wrap="square" rtlCol="0">
            <a:spAutoFit/>
          </a:bodyPr>
          <a:lstStyle/>
          <a:p>
            <a:pPr algn="ctr"/>
            <a:r>
              <a:rPr lang="en-US" sz="2800" dirty="0" smtClean="0"/>
              <a:t>Joe Parker</a:t>
            </a:r>
          </a:p>
          <a:p>
            <a:pPr algn="ctr"/>
            <a:r>
              <a:rPr lang="en-US" sz="2800" dirty="0" smtClean="0"/>
              <a:t>s</a:t>
            </a:r>
            <a:r>
              <a:rPr lang="en-US" sz="2800" dirty="0" smtClean="0"/>
              <a:t>tudent worker</a:t>
            </a:r>
          </a:p>
          <a:p>
            <a:pPr algn="ctr"/>
            <a:r>
              <a:rPr lang="en-US" sz="2800" dirty="0" smtClean="0"/>
              <a:t>ICW</a:t>
            </a:r>
            <a:endParaRPr lang="en-US" sz="28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2.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7.JPG"/>
          <p:cNvPicPr>
            <a:picLocks noChangeAspect="1"/>
          </p:cNvPicPr>
          <p:nvPr/>
        </p:nvPicPr>
        <p:blipFill>
          <a:blip r:embed="rId2" cstate="print"/>
          <a:stretch>
            <a:fillRect/>
          </a:stretch>
        </p:blipFill>
        <p:spPr>
          <a:xfrm>
            <a:off x="673814" y="914400"/>
            <a:ext cx="7784386" cy="5170227"/>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05.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28.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42.JPG"/>
          <p:cNvPicPr>
            <a:picLocks noChangeAspect="1"/>
          </p:cNvPicPr>
          <p:nvPr/>
        </p:nvPicPr>
        <p:blipFill>
          <a:blip r:embed="rId2" cstate="print"/>
          <a:stretch>
            <a:fillRect/>
          </a:stretch>
        </p:blipFill>
        <p:spPr>
          <a:xfrm>
            <a:off x="152400" y="457200"/>
            <a:ext cx="4191000" cy="2783575"/>
          </a:xfrm>
          <a:prstGeom prst="rect">
            <a:avLst/>
          </a:prstGeom>
        </p:spPr>
      </p:pic>
      <p:pic>
        <p:nvPicPr>
          <p:cNvPr id="4" name="Picture 3" descr="DSC_0003.JPG"/>
          <p:cNvPicPr>
            <a:picLocks noChangeAspect="1"/>
          </p:cNvPicPr>
          <p:nvPr/>
        </p:nvPicPr>
        <p:blipFill>
          <a:blip r:embed="rId3" cstate="print">
            <a:lum bright="20000" contrast="30000"/>
          </a:blip>
          <a:srcRect l="14167" t="13614" r="17500" b="9850"/>
          <a:stretch>
            <a:fillRect/>
          </a:stretch>
        </p:blipFill>
        <p:spPr>
          <a:xfrm rot="5400000">
            <a:off x="3543300" y="1257300"/>
            <a:ext cx="6248400" cy="4648200"/>
          </a:xfrm>
          <a:prstGeom prst="rect">
            <a:avLst/>
          </a:prstGeom>
        </p:spPr>
      </p:pic>
      <p:pic>
        <p:nvPicPr>
          <p:cNvPr id="5" name="Picture 4" descr="DSC_0004.JPG"/>
          <p:cNvPicPr>
            <a:picLocks noChangeAspect="1"/>
          </p:cNvPicPr>
          <p:nvPr/>
        </p:nvPicPr>
        <p:blipFill>
          <a:blip r:embed="rId4" cstate="print"/>
          <a:srcRect l="12281" r="15789" b="7550"/>
          <a:stretch>
            <a:fillRect/>
          </a:stretch>
        </p:blipFill>
        <p:spPr>
          <a:xfrm>
            <a:off x="609600" y="3733800"/>
            <a:ext cx="3124200" cy="266700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Nicaragua photos-06\Street Scenes\Imagen 064.jpg"/>
          <p:cNvPicPr>
            <a:picLocks noChangeAspect="1" noChangeArrowheads="1"/>
          </p:cNvPicPr>
          <p:nvPr/>
        </p:nvPicPr>
        <p:blipFill>
          <a:blip r:embed="rId2" cstate="screen"/>
          <a:srcRect/>
          <a:stretch>
            <a:fillRect/>
          </a:stretch>
        </p:blipFill>
        <p:spPr bwMode="auto">
          <a:xfrm>
            <a:off x="1187450" y="889000"/>
            <a:ext cx="6769100" cy="5080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Nicaragua photos-06\Street Scenes\Imagen 066.jpg"/>
          <p:cNvPicPr>
            <a:picLocks noChangeAspect="1" noChangeArrowheads="1"/>
          </p:cNvPicPr>
          <p:nvPr/>
        </p:nvPicPr>
        <p:blipFill>
          <a:blip r:embed="rId2" cstate="screen"/>
          <a:srcRect/>
          <a:stretch>
            <a:fillRect/>
          </a:stretch>
        </p:blipFill>
        <p:spPr bwMode="auto">
          <a:xfrm>
            <a:off x="1187450" y="889000"/>
            <a:ext cx="6769100" cy="5080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DSC_0603"/>
          <p:cNvPicPr>
            <a:picLocks noChangeAspect="1" noChangeArrowheads="1"/>
          </p:cNvPicPr>
          <p:nvPr/>
        </p:nvPicPr>
        <p:blipFill>
          <a:blip r:embed="rId2" cstate="screen"/>
          <a:srcRect/>
          <a:stretch>
            <a:fillRect/>
          </a:stretch>
        </p:blipFill>
        <p:spPr bwMode="auto">
          <a:xfrm>
            <a:off x="228600" y="304800"/>
            <a:ext cx="8915400" cy="5910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descr="00000294"/>
          <p:cNvPicPr>
            <a:picLocks noChangeAspect="1" noChangeArrowheads="1"/>
          </p:cNvPicPr>
          <p:nvPr/>
        </p:nvPicPr>
        <p:blipFill>
          <a:blip r:embed="rId2" cstate="screen"/>
          <a:srcRect/>
          <a:stretch>
            <a:fillRect/>
          </a:stretch>
        </p:blipFill>
        <p:spPr bwMode="auto">
          <a:xfrm>
            <a:off x="0" y="0"/>
            <a:ext cx="9159875"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DSC_0606"/>
          <p:cNvPicPr>
            <a:picLocks noChangeAspect="1" noChangeArrowheads="1"/>
          </p:cNvPicPr>
          <p:nvPr/>
        </p:nvPicPr>
        <p:blipFill>
          <a:blip r:embed="rId2" cstate="screen"/>
          <a:srcRect/>
          <a:stretch>
            <a:fillRect/>
          </a:stretch>
        </p:blipFill>
        <p:spPr bwMode="auto">
          <a:xfrm>
            <a:off x="0" y="0"/>
            <a:ext cx="9144000" cy="606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Nicaragua DVD 08\2006 12 03\DSC_0165.JPG"/>
          <p:cNvPicPr>
            <a:picLocks noChangeAspect="1" noChangeArrowheads="1"/>
          </p:cNvPicPr>
          <p:nvPr/>
        </p:nvPicPr>
        <p:blipFill>
          <a:blip r:embed="rId2" cstate="screen"/>
          <a:srcRect/>
          <a:stretch>
            <a:fillRect/>
          </a:stretch>
        </p:blipFill>
        <p:spPr bwMode="auto">
          <a:xfrm>
            <a:off x="1157288" y="1160463"/>
            <a:ext cx="6827837" cy="453548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USMexicoSouthAmerica"/>
          <p:cNvPicPr>
            <a:picLocks noChangeAspect="1" noChangeArrowheads="1"/>
          </p:cNvPicPr>
          <p:nvPr/>
        </p:nvPicPr>
        <p:blipFill>
          <a:blip r:embed="rId2" cstate="screen"/>
          <a:srcRect/>
          <a:stretch>
            <a:fillRect/>
          </a:stretch>
        </p:blipFill>
        <p:spPr bwMode="auto">
          <a:xfrm>
            <a:off x="914400" y="533400"/>
            <a:ext cx="7296150" cy="593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Nicaragua DVD 08\2006 12 03\DSC_0167.JPG"/>
          <p:cNvPicPr>
            <a:picLocks noChangeAspect="1" noChangeArrowheads="1"/>
          </p:cNvPicPr>
          <p:nvPr/>
        </p:nvPicPr>
        <p:blipFill>
          <a:blip r:embed="rId2" cstate="screen"/>
          <a:srcRect/>
          <a:stretch>
            <a:fillRect/>
          </a:stretch>
        </p:blipFill>
        <p:spPr bwMode="auto">
          <a:xfrm>
            <a:off x="1157288" y="1160463"/>
            <a:ext cx="6827837" cy="453548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H:\Nicaragua DVD 08\2006 12 03\DSC_0168.JPG"/>
          <p:cNvPicPr>
            <a:picLocks noChangeAspect="1" noChangeArrowheads="1"/>
          </p:cNvPicPr>
          <p:nvPr/>
        </p:nvPicPr>
        <p:blipFill>
          <a:blip r:embed="rId2" cstate="screen"/>
          <a:srcRect/>
          <a:stretch>
            <a:fillRect/>
          </a:stretch>
        </p:blipFill>
        <p:spPr bwMode="auto">
          <a:xfrm>
            <a:off x="1157288" y="1160463"/>
            <a:ext cx="6827837" cy="453548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00000069"/>
          <p:cNvPicPr>
            <a:picLocks noChangeAspect="1" noChangeArrowheads="1"/>
          </p:cNvPicPr>
          <p:nvPr/>
        </p:nvPicPr>
        <p:blipFill>
          <a:blip r:embed="rId2" cstate="screen"/>
          <a:srcRect/>
          <a:stretch>
            <a:fillRect/>
          </a:stretch>
        </p:blipFill>
        <p:spPr bwMode="auto">
          <a:xfrm>
            <a:off x="1981200" y="60325"/>
            <a:ext cx="5099050" cy="679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IMG_0477"/>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00000538"/>
          <p:cNvPicPr>
            <a:picLocks noChangeAspect="1" noChangeArrowheads="1"/>
          </p:cNvPicPr>
          <p:nvPr/>
        </p:nvPicPr>
        <p:blipFill>
          <a:blip r:embed="rId2" cstate="screen"/>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00000545"/>
          <p:cNvPicPr>
            <a:picLocks noChangeAspect="1" noChangeArrowheads="1"/>
          </p:cNvPicPr>
          <p:nvPr/>
        </p:nvPicPr>
        <p:blipFill>
          <a:blip r:embed="rId2" cstate="screen"/>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DSC_0199"/>
          <p:cNvPicPr>
            <a:picLocks noChangeAspect="1" noChangeArrowheads="1"/>
          </p:cNvPicPr>
          <p:nvPr/>
        </p:nvPicPr>
        <p:blipFill>
          <a:blip r:embed="rId2" cstate="screen"/>
          <a:srcRect/>
          <a:stretch>
            <a:fillRect/>
          </a:stretch>
        </p:blipFill>
        <p:spPr bwMode="auto">
          <a:xfrm>
            <a:off x="2292350" y="-9525"/>
            <a:ext cx="4559300" cy="68770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descr="DSC06757.jpg"/>
          <p:cNvPicPr>
            <a:picLocks noChangeAspect="1"/>
          </p:cNvPicPr>
          <p:nvPr/>
        </p:nvPicPr>
        <p:blipFill>
          <a:blip r:embed="rId2" cstate="screen"/>
          <a:srcRect/>
          <a:stretch>
            <a:fillRect/>
          </a:stretch>
        </p:blipFill>
        <p:spPr bwMode="auto">
          <a:xfrm>
            <a:off x="2220913" y="0"/>
            <a:ext cx="4702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DSC06760.jpg"/>
          <p:cNvPicPr>
            <a:picLocks noChangeAspect="1"/>
          </p:cNvPicPr>
          <p:nvPr/>
        </p:nvPicPr>
        <p:blipFill>
          <a:blip r:embed="rId2" cstate="screen"/>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Nicaragua DVD 08\2006 12 01\DSC_0046_2.JPG"/>
          <p:cNvPicPr>
            <a:picLocks noChangeAspect="1" noChangeArrowheads="1"/>
          </p:cNvPicPr>
          <p:nvPr/>
        </p:nvPicPr>
        <p:blipFill>
          <a:blip r:embed="rId2" cstate="screen"/>
          <a:srcRect/>
          <a:stretch>
            <a:fillRect/>
          </a:stretch>
        </p:blipFill>
        <p:spPr bwMode="auto">
          <a:xfrm>
            <a:off x="0" y="-1"/>
            <a:ext cx="9144000" cy="607403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icaragua relief map"/>
          <p:cNvPicPr>
            <a:picLocks noChangeAspect="1" noChangeArrowheads="1"/>
          </p:cNvPicPr>
          <p:nvPr/>
        </p:nvPicPr>
        <p:blipFill>
          <a:blip r:embed="rId2" cstate="screen"/>
          <a:srcRect/>
          <a:stretch>
            <a:fillRect/>
          </a:stretch>
        </p:blipFill>
        <p:spPr bwMode="auto">
          <a:xfrm>
            <a:off x="-714375" y="-1971675"/>
            <a:ext cx="10572750" cy="1080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Nicaragua DVD 08\2006 12 01\DSC_0058_2.JPG"/>
          <p:cNvPicPr>
            <a:picLocks noChangeAspect="1" noChangeArrowheads="1"/>
          </p:cNvPicPr>
          <p:nvPr/>
        </p:nvPicPr>
        <p:blipFill>
          <a:blip r:embed="rId2" cstate="screen"/>
          <a:srcRect/>
          <a:stretch>
            <a:fillRect/>
          </a:stretch>
        </p:blipFill>
        <p:spPr bwMode="auto">
          <a:xfrm>
            <a:off x="1157288" y="1160463"/>
            <a:ext cx="6827837" cy="453548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Family in dump 2"/>
          <p:cNvPicPr>
            <a:picLocks noChangeAspect="1" noChangeArrowheads="1"/>
          </p:cNvPicPr>
          <p:nvPr/>
        </p:nvPicPr>
        <p:blipFill>
          <a:blip r:embed="rId2" cstate="screen">
            <a:lum contrast="24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405" y="1295400"/>
            <a:ext cx="8174033" cy="1569660"/>
          </a:xfrm>
          <a:prstGeom prst="rect">
            <a:avLst/>
          </a:prstGeom>
          <a:noFill/>
        </p:spPr>
        <p:txBody>
          <a:bodyPr wrap="none" rtlCol="0">
            <a:spAutoFit/>
          </a:bodyPr>
          <a:lstStyle/>
          <a:p>
            <a:pPr algn="ctr"/>
            <a:r>
              <a:rPr lang="en-US" sz="4800" dirty="0" smtClean="0">
                <a:solidFill>
                  <a:srgbClr val="FF0000"/>
                </a:solidFill>
              </a:rPr>
              <a:t>HOUSING – </a:t>
            </a:r>
          </a:p>
          <a:p>
            <a:pPr algn="ctr"/>
            <a:r>
              <a:rPr lang="en-US" sz="4800" dirty="0" smtClean="0">
                <a:solidFill>
                  <a:srgbClr val="FF0000"/>
                </a:solidFill>
              </a:rPr>
              <a:t>WHY NICARAGUANS GO NORTH</a:t>
            </a:r>
            <a:endParaRPr lang="en-US" sz="4800"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IMG_0103"/>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P1010066"/>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P1010068"/>
          <p:cNvPicPr>
            <a:picLocks noChangeAspect="1" noChangeArrowheads="1"/>
          </p:cNvPicPr>
          <p:nvPr/>
        </p:nvPicPr>
        <p:blipFill>
          <a:blip r:embed="rId2" cstate="screen"/>
          <a:srcRect/>
          <a:stretch>
            <a:fillRect/>
          </a:stretch>
        </p:blipFill>
        <p:spPr bwMode="auto">
          <a:xfrm>
            <a:off x="0" y="0"/>
            <a:ext cx="8915400" cy="668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icaragua 09\DSC_0016.JPG"/>
          <p:cNvPicPr>
            <a:picLocks noChangeAspect="1" noChangeArrowheads="1"/>
          </p:cNvPicPr>
          <p:nvPr/>
        </p:nvPicPr>
        <p:blipFill>
          <a:blip r:embed="rId2" cstate="screen"/>
          <a:srcRect/>
          <a:stretch>
            <a:fillRect/>
          </a:stretch>
        </p:blipFill>
        <p:spPr bwMode="auto">
          <a:xfrm>
            <a:off x="-11113" y="381000"/>
            <a:ext cx="9167813" cy="6096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Nicaragua 09\DSC_0011.JPG"/>
          <p:cNvPicPr>
            <a:picLocks noChangeAspect="1" noChangeArrowheads="1"/>
          </p:cNvPicPr>
          <p:nvPr/>
        </p:nvPicPr>
        <p:blipFill>
          <a:blip r:embed="rId2" cstate="screen"/>
          <a:srcRect/>
          <a:stretch>
            <a:fillRect/>
          </a:stretch>
        </p:blipFill>
        <p:spPr bwMode="auto">
          <a:xfrm>
            <a:off x="-11113" y="381000"/>
            <a:ext cx="9167813" cy="6096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Nicaragua 09\DSC_0008.JPG"/>
          <p:cNvPicPr>
            <a:picLocks noChangeAspect="1" noChangeArrowheads="1"/>
          </p:cNvPicPr>
          <p:nvPr/>
        </p:nvPicPr>
        <p:blipFill>
          <a:blip r:embed="rId2" cstate="screen"/>
          <a:srcRect/>
          <a:stretch>
            <a:fillRect/>
          </a:stretch>
        </p:blipFill>
        <p:spPr bwMode="auto">
          <a:xfrm>
            <a:off x="-11113" y="381000"/>
            <a:ext cx="9167813" cy="6096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Nicaragua 09\DSC_0014.JPG"/>
          <p:cNvPicPr>
            <a:picLocks noChangeAspect="1" noChangeArrowheads="1"/>
          </p:cNvPicPr>
          <p:nvPr/>
        </p:nvPicPr>
        <p:blipFill>
          <a:blip r:embed="rId2" cstate="screen"/>
          <a:srcRect/>
          <a:stretch>
            <a:fillRect/>
          </a:stretch>
        </p:blipFill>
        <p:spPr bwMode="auto">
          <a:xfrm>
            <a:off x="-11113" y="381000"/>
            <a:ext cx="9167813" cy="6096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IMG_0526"/>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Nicaragua 09\DSC_0010.JPG"/>
          <p:cNvPicPr>
            <a:picLocks noChangeAspect="1" noChangeArrowheads="1"/>
          </p:cNvPicPr>
          <p:nvPr/>
        </p:nvPicPr>
        <p:blipFill>
          <a:blip r:embed="rId2" cstate="screen"/>
          <a:srcRect/>
          <a:stretch>
            <a:fillRect/>
          </a:stretch>
        </p:blipFill>
        <p:spPr bwMode="auto">
          <a:xfrm>
            <a:off x="-11113" y="381000"/>
            <a:ext cx="9167813" cy="6096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G_0974"/>
          <p:cNvPicPr>
            <a:picLocks noChangeAspect="1" noChangeArrowheads="1"/>
          </p:cNvPicPr>
          <p:nvPr/>
        </p:nvPicPr>
        <p:blipFill>
          <a:blip r:embed="rId2" cstate="screen"/>
          <a:srcRect/>
          <a:stretch>
            <a:fillRect/>
          </a:stretch>
        </p:blipFill>
        <p:spPr bwMode="auto">
          <a:xfrm>
            <a:off x="1295400" y="1600200"/>
            <a:ext cx="6629400" cy="4972050"/>
          </a:xfrm>
          <a:prstGeom prst="rect">
            <a:avLst/>
          </a:prstGeom>
          <a:noFill/>
        </p:spPr>
      </p:pic>
      <p:sp>
        <p:nvSpPr>
          <p:cNvPr id="5123" name="Rectangle 3"/>
          <p:cNvSpPr>
            <a:spLocks noGrp="1" noChangeArrowheads="1"/>
          </p:cNvSpPr>
          <p:nvPr>
            <p:ph type="title"/>
          </p:nvPr>
        </p:nvSpPr>
        <p:spPr/>
        <p:txBody>
          <a:bodyPr/>
          <a:lstStyle/>
          <a:p>
            <a:endParaRPr lang="en-US"/>
          </a:p>
        </p:txBody>
      </p:sp>
    </p:spTree>
  </p:cSld>
  <p:clrMapOvr>
    <a:masterClrMapping/>
  </p:clrMapOvr>
  <p:transition advClick="0"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pic>
        <p:nvPicPr>
          <p:cNvPr id="53252" name="Picture 4" descr="DSC06932"/>
          <p:cNvPicPr>
            <a:picLocks noGrp="1" noChangeAspect="1" noChangeArrowheads="1"/>
          </p:cNvPicPr>
          <p:nvPr>
            <p:ph type="body" idx="1"/>
          </p:nvPr>
        </p:nvPicPr>
        <p:blipFill>
          <a:blip r:embed="rId2" cstate="screen"/>
          <a:srcRect/>
          <a:stretch>
            <a:fillRect/>
          </a:stretch>
        </p:blipFill>
        <p:spPr>
          <a:xfrm>
            <a:off x="1555750" y="1600200"/>
            <a:ext cx="6030913" cy="4525963"/>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a:p>
        </p:txBody>
      </p:sp>
      <p:pic>
        <p:nvPicPr>
          <p:cNvPr id="27652" name="Picture 4" descr="Nicaragua 1206 272"/>
          <p:cNvPicPr>
            <a:picLocks noGrp="1" noChangeAspect="1" noChangeArrowheads="1"/>
          </p:cNvPicPr>
          <p:nvPr>
            <p:ph type="body" idx="1"/>
          </p:nvPr>
        </p:nvPicPr>
        <p:blipFill>
          <a:blip r:embed="rId2" cstate="screen"/>
          <a:srcRect/>
          <a:stretch>
            <a:fillRect/>
          </a:stretch>
        </p:blipFill>
        <p:spPr>
          <a:xfrm>
            <a:off x="1554163" y="1600200"/>
            <a:ext cx="6034087" cy="4525963"/>
          </a:xfrm>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pic>
        <p:nvPicPr>
          <p:cNvPr id="33796" name="Picture 4" descr="Nicaragua 1206 283"/>
          <p:cNvPicPr>
            <a:picLocks noGrp="1" noChangeAspect="1" noChangeArrowheads="1"/>
          </p:cNvPicPr>
          <p:nvPr>
            <p:ph type="body" idx="1"/>
          </p:nvPr>
        </p:nvPicPr>
        <p:blipFill>
          <a:blip r:embed="rId2" cstate="screen"/>
          <a:srcRect/>
          <a:stretch>
            <a:fillRect/>
          </a:stretch>
        </p:blipFill>
        <p:spPr>
          <a:xfrm>
            <a:off x="1554163" y="1600200"/>
            <a:ext cx="6034087" cy="4525963"/>
          </a:xfrm>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G_0976"/>
          <p:cNvPicPr>
            <a:picLocks noChangeAspect="1" noChangeArrowheads="1"/>
          </p:cNvPicPr>
          <p:nvPr/>
        </p:nvPicPr>
        <p:blipFill>
          <a:blip r:embed="rId2" cstate="screen"/>
          <a:srcRect/>
          <a:stretch>
            <a:fillRect/>
          </a:stretch>
        </p:blipFill>
        <p:spPr bwMode="auto">
          <a:xfrm>
            <a:off x="1219200" y="1600200"/>
            <a:ext cx="6705600" cy="5029200"/>
          </a:xfrm>
          <a:prstGeom prst="rect">
            <a:avLst/>
          </a:prstGeom>
          <a:noFill/>
        </p:spPr>
      </p:pic>
      <p:sp>
        <p:nvSpPr>
          <p:cNvPr id="6147" name="Rectangle 3"/>
          <p:cNvSpPr>
            <a:spLocks noGrp="1" noChangeArrowheads="1"/>
          </p:cNvSpPr>
          <p:nvPr>
            <p:ph type="title"/>
          </p:nvPr>
        </p:nvSpPr>
        <p:spPr/>
        <p:txBody>
          <a:bodyPr/>
          <a:lstStyle/>
          <a:p>
            <a:endParaRPr lang="en-US"/>
          </a:p>
        </p:txBody>
      </p:sp>
    </p:spTree>
  </p:cSld>
  <p:clrMapOvr>
    <a:masterClrMapping/>
  </p:clrMapOvr>
  <p:transition advClick="0"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G_0977"/>
          <p:cNvPicPr>
            <a:picLocks noChangeAspect="1" noChangeArrowheads="1"/>
          </p:cNvPicPr>
          <p:nvPr/>
        </p:nvPicPr>
        <p:blipFill>
          <a:blip r:embed="rId2" cstate="screen"/>
          <a:srcRect/>
          <a:stretch>
            <a:fillRect/>
          </a:stretch>
        </p:blipFill>
        <p:spPr bwMode="auto">
          <a:xfrm>
            <a:off x="1219200" y="1600200"/>
            <a:ext cx="6324600" cy="4743450"/>
          </a:xfrm>
          <a:prstGeom prst="rect">
            <a:avLst/>
          </a:prstGeom>
          <a:noFill/>
        </p:spPr>
      </p:pic>
      <p:sp>
        <p:nvSpPr>
          <p:cNvPr id="7171" name="Rectangle 3"/>
          <p:cNvSpPr>
            <a:spLocks noGrp="1" noChangeArrowheads="1"/>
          </p:cNvSpPr>
          <p:nvPr>
            <p:ph type="title"/>
          </p:nvPr>
        </p:nvSpPr>
        <p:spPr/>
        <p:txBody>
          <a:bodyPr/>
          <a:lstStyle/>
          <a:p>
            <a:endParaRPr lang="en-US"/>
          </a:p>
        </p:txBody>
      </p:sp>
    </p:spTree>
  </p:cSld>
  <p:clrMapOvr>
    <a:masterClrMapping/>
  </p:clrMapOvr>
  <p:transition advClick="0"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_0979"/>
          <p:cNvPicPr>
            <a:picLocks noChangeAspect="1" noChangeArrowheads="1"/>
          </p:cNvPicPr>
          <p:nvPr/>
        </p:nvPicPr>
        <p:blipFill>
          <a:blip r:embed="rId2" cstate="screen"/>
          <a:srcRect/>
          <a:stretch>
            <a:fillRect/>
          </a:stretch>
        </p:blipFill>
        <p:spPr bwMode="auto">
          <a:xfrm>
            <a:off x="990600" y="1714500"/>
            <a:ext cx="6858000" cy="5143500"/>
          </a:xfrm>
          <a:prstGeom prst="rect">
            <a:avLst/>
          </a:prstGeom>
          <a:noFill/>
        </p:spPr>
      </p:pic>
      <p:sp>
        <p:nvSpPr>
          <p:cNvPr id="8195" name="Rectangle 3"/>
          <p:cNvSpPr>
            <a:spLocks noGrp="1" noChangeArrowheads="1"/>
          </p:cNvSpPr>
          <p:nvPr>
            <p:ph type="title"/>
          </p:nvPr>
        </p:nvSpPr>
        <p:spPr/>
        <p:txBody>
          <a:bodyPr/>
          <a:lstStyle/>
          <a:p>
            <a:endParaRPr lang="en-US"/>
          </a:p>
        </p:txBody>
      </p:sp>
    </p:spTree>
  </p:cSld>
  <p:clrMapOvr>
    <a:masterClrMapping/>
  </p:clrMapOvr>
  <p:transition advClick="0" advTm="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0983"/>
          <p:cNvPicPr>
            <a:picLocks noChangeAspect="1" noChangeArrowheads="1"/>
          </p:cNvPicPr>
          <p:nvPr/>
        </p:nvPicPr>
        <p:blipFill>
          <a:blip r:embed="rId2" cstate="screen"/>
          <a:srcRect/>
          <a:stretch>
            <a:fillRect/>
          </a:stretch>
        </p:blipFill>
        <p:spPr bwMode="auto">
          <a:xfrm>
            <a:off x="838200" y="1657350"/>
            <a:ext cx="6934200" cy="5200650"/>
          </a:xfrm>
          <a:prstGeom prst="rect">
            <a:avLst/>
          </a:prstGeom>
          <a:noFill/>
        </p:spPr>
      </p:pic>
      <p:sp>
        <p:nvSpPr>
          <p:cNvPr id="9219" name="Rectangle 3"/>
          <p:cNvSpPr>
            <a:spLocks noGrp="1" noChangeArrowheads="1"/>
          </p:cNvSpPr>
          <p:nvPr>
            <p:ph type="title"/>
          </p:nvPr>
        </p:nvSpPr>
        <p:spPr/>
        <p:txBody>
          <a:bodyPr/>
          <a:lstStyle/>
          <a:p>
            <a:endParaRPr lang="en-US"/>
          </a:p>
        </p:txBody>
      </p:sp>
    </p:spTree>
  </p:cSld>
  <p:clrMapOvr>
    <a:masterClrMapping/>
  </p:clrMapOvr>
  <p:transition advClick="0"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SC_0180"/>
          <p:cNvPicPr>
            <a:picLocks noChangeAspect="1" noChangeArrowheads="1"/>
          </p:cNvPicPr>
          <p:nvPr/>
        </p:nvPicPr>
        <p:blipFill>
          <a:blip r:embed="rId2" cstate="screen"/>
          <a:srcRect/>
          <a:stretch>
            <a:fillRect/>
          </a:stretch>
        </p:blipFill>
        <p:spPr bwMode="auto">
          <a:xfrm>
            <a:off x="2292350" y="-9525"/>
            <a:ext cx="45593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endParaRPr lang="en-US" smtClean="0"/>
          </a:p>
        </p:txBody>
      </p:sp>
      <p:pic>
        <p:nvPicPr>
          <p:cNvPr id="6148" name="Picture 4" descr="IMG_1244"/>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00000534"/>
          <p:cNvPicPr>
            <a:picLocks noChangeAspect="1" noChangeArrowheads="1"/>
          </p:cNvPicPr>
          <p:nvPr/>
        </p:nvPicPr>
        <p:blipFill>
          <a:blip r:embed="rId2" cstate="screen"/>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00000541"/>
          <p:cNvPicPr>
            <a:picLocks noChangeAspect="1" noChangeArrowheads="1"/>
          </p:cNvPicPr>
          <p:nvPr/>
        </p:nvPicPr>
        <p:blipFill>
          <a:blip r:embed="rId2" cstate="screen"/>
          <a:srcRect/>
          <a:stretch>
            <a:fillRect/>
          </a:stretch>
        </p:blipFill>
        <p:spPr bwMode="auto">
          <a:xfrm>
            <a:off x="-7938" y="-6350"/>
            <a:ext cx="9159876"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DSC_0177"/>
          <p:cNvPicPr>
            <a:picLocks noChangeAspect="1" noChangeArrowheads="1"/>
          </p:cNvPicPr>
          <p:nvPr/>
        </p:nvPicPr>
        <p:blipFill>
          <a:blip r:embed="rId2" cstate="screen"/>
          <a:srcRect/>
          <a:stretch>
            <a:fillRect/>
          </a:stretch>
        </p:blipFill>
        <p:spPr bwMode="auto">
          <a:xfrm>
            <a:off x="0" y="0"/>
            <a:ext cx="9144000" cy="606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noAutofit/>
          </a:bodyPr>
          <a:lstStyle/>
          <a:p>
            <a:r>
              <a:rPr lang="en-US" sz="6000" dirty="0" smtClean="0">
                <a:solidFill>
                  <a:srgbClr val="FF0000"/>
                </a:solidFill>
              </a:rPr>
              <a:t>The Train of Death</a:t>
            </a:r>
            <a:br>
              <a:rPr lang="en-US" sz="6000" dirty="0" smtClean="0">
                <a:solidFill>
                  <a:srgbClr val="FF0000"/>
                </a:solidFill>
              </a:rPr>
            </a:br>
            <a:r>
              <a:rPr lang="en-US" sz="6000" dirty="0" smtClean="0">
                <a:solidFill>
                  <a:srgbClr val="FF0000"/>
                </a:solidFill>
              </a:rPr>
              <a:t>The “Beast”</a:t>
            </a:r>
            <a:endParaRPr lang="en-US" sz="6000" dirty="0">
              <a:solidFill>
                <a:srgbClr val="FF0000"/>
              </a:solidFill>
            </a:endParaRPr>
          </a:p>
        </p:txBody>
      </p:sp>
      <p:pic>
        <p:nvPicPr>
          <p:cNvPr id="14338" name="Picture 2" descr="http://cache.boston.com/resize/bonzai-fba/AP_Photo/2008/04/13/1208106275_8765/539w.jpg"/>
          <p:cNvPicPr>
            <a:picLocks noChangeAspect="1" noChangeArrowheads="1"/>
          </p:cNvPicPr>
          <p:nvPr/>
        </p:nvPicPr>
        <p:blipFill>
          <a:blip r:embed="rId2" cstate="screen"/>
          <a:srcRect/>
          <a:stretch>
            <a:fillRect/>
          </a:stretch>
        </p:blipFill>
        <p:spPr bwMode="auto">
          <a:xfrm>
            <a:off x="1524000" y="1981200"/>
            <a:ext cx="6172200" cy="409953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534400" cy="6001643"/>
          </a:xfrm>
          <a:prstGeom prst="rect">
            <a:avLst/>
          </a:prstGeom>
        </p:spPr>
        <p:txBody>
          <a:bodyPr wrap="square">
            <a:spAutoFit/>
          </a:bodyPr>
          <a:lstStyle/>
          <a:p>
            <a:r>
              <a:rPr lang="en-US" sz="4800" dirty="0" smtClean="0"/>
              <a:t>The “Beast” is a  </a:t>
            </a:r>
            <a:r>
              <a:rPr lang="en-US" sz="4800" dirty="0"/>
              <a:t>freight train traveling from Southern Mexico</a:t>
            </a:r>
          </a:p>
          <a:p>
            <a:r>
              <a:rPr lang="en-US" sz="4800" dirty="0"/>
              <a:t>to the United </a:t>
            </a:r>
            <a:r>
              <a:rPr lang="en-US" sz="4800" dirty="0" smtClean="0"/>
              <a:t>States. </a:t>
            </a:r>
            <a:r>
              <a:rPr lang="en-US" sz="4800" dirty="0"/>
              <a:t>H</a:t>
            </a:r>
            <a:r>
              <a:rPr lang="en-US" sz="4800" dirty="0" smtClean="0"/>
              <a:t>undreds </a:t>
            </a:r>
            <a:r>
              <a:rPr lang="en-US" sz="4800" dirty="0"/>
              <a:t>searching for a better life </a:t>
            </a:r>
            <a:r>
              <a:rPr lang="en-US" sz="4800" dirty="0" smtClean="0"/>
              <a:t>in the United States must </a:t>
            </a:r>
            <a:r>
              <a:rPr lang="en-US" sz="4800" dirty="0"/>
              <a:t>hang on for their lives. When they fall asleep, they fall under the train severing </a:t>
            </a:r>
            <a:r>
              <a:rPr lang="en-US" sz="4800" dirty="0" smtClean="0"/>
              <a:t>their arms </a:t>
            </a:r>
            <a:r>
              <a:rPr lang="en-US" sz="4800" dirty="0"/>
              <a:t>and legs.</a:t>
            </a:r>
          </a:p>
        </p:txBody>
      </p:sp>
    </p:spTree>
    <p:extLst>
      <p:ext uri="{BB962C8B-B14F-4D97-AF65-F5344CB8AC3E}">
        <p14:creationId xmlns:p14="http://schemas.microsoft.com/office/powerpoint/2010/main" xmlns="" val="37822271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www.salem-news.com/stimg/november162010/train-death.jpg"/>
          <p:cNvPicPr>
            <a:picLocks noChangeAspect="1" noChangeArrowheads="1"/>
          </p:cNvPicPr>
          <p:nvPr/>
        </p:nvPicPr>
        <p:blipFill>
          <a:blip r:embed="rId2" cstate="screen"/>
          <a:srcRect/>
          <a:stretch>
            <a:fillRect/>
          </a:stretch>
        </p:blipFill>
        <p:spPr bwMode="auto">
          <a:xfrm>
            <a:off x="762000" y="1066800"/>
            <a:ext cx="7067550" cy="40386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
            <a:ext cx="8839200" cy="6678751"/>
          </a:xfrm>
          <a:prstGeom prst="rect">
            <a:avLst/>
          </a:prstGeom>
        </p:spPr>
        <p:txBody>
          <a:bodyPr wrap="square">
            <a:spAutoFit/>
          </a:bodyPr>
          <a:lstStyle/>
          <a:p>
            <a:r>
              <a:rPr lang="en-US" sz="2800" dirty="0" smtClean="0"/>
              <a:t>     </a:t>
            </a:r>
            <a:r>
              <a:rPr lang="en-US" sz="3200" dirty="0" smtClean="0"/>
              <a:t>     Migrants on the “Beast” face a phalanx of shakedowns by police, starvation wages paid by Mexican employers, and kidnapping by gangsters who ransom them to relatives in the United States. As U.S. border enforcement intensifies, more migrants seek the services of smugglers controlled by Mexico's crime syndicates. </a:t>
            </a:r>
          </a:p>
          <a:p>
            <a:r>
              <a:rPr lang="en-US" sz="3200" dirty="0" smtClean="0"/>
              <a:t>     Gangland gunmen last August abducted and massacred 72 migrants near San Fernando, some 90 miles south of the Rio Grande at Brownsville.</a:t>
            </a:r>
          </a:p>
          <a:p>
            <a:r>
              <a:rPr lang="en-US" sz="3200" dirty="0" smtClean="0"/>
              <a:t>     A Catholic priest claimed 60 other migrants disappeared last month in Veracruz state at the hands of the same gang, the Zetas. </a:t>
            </a:r>
          </a:p>
          <a:p>
            <a:r>
              <a:rPr lang="en-US" sz="1200" b="1" dirty="0" smtClean="0"/>
              <a:t>By DUDLEY ALTHAUS, HOUSTON CHRONICLE  Sunday, August 21, 2011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humbnail[10].jpg"/>
          <p:cNvPicPr>
            <a:picLocks noChangeAspect="1" noChangeArrowheads="1"/>
          </p:cNvPicPr>
          <p:nvPr/>
        </p:nvPicPr>
        <p:blipFill>
          <a:blip r:embed="rId2" cstate="screen"/>
          <a:srcRect/>
          <a:stretch>
            <a:fillRect/>
          </a:stretch>
        </p:blipFill>
        <p:spPr bwMode="auto">
          <a:xfrm>
            <a:off x="609600" y="304800"/>
            <a:ext cx="2828925" cy="4374626"/>
          </a:xfrm>
          <a:prstGeom prst="rect">
            <a:avLst/>
          </a:prstGeom>
          <a:noFill/>
        </p:spPr>
      </p:pic>
      <p:pic>
        <p:nvPicPr>
          <p:cNvPr id="18434" name="Picture 2" descr="http://ts2.mm.bing.net/images/thumbnail.aspx?q=645832515365&amp;id=e41484b4cdade45b798fa4efd3bc1346&amp;url=http%3a%2f%2fi.cdn.turner.com%2fcnn%2f2010%2fWORLD%2famericas%2f06%2f24%2fmexico.amputees%2fstory.boarding.redux.jpg"/>
          <p:cNvPicPr>
            <a:picLocks noChangeAspect="1" noChangeArrowheads="1"/>
          </p:cNvPicPr>
          <p:nvPr/>
        </p:nvPicPr>
        <p:blipFill>
          <a:blip r:embed="rId3" cstate="screen"/>
          <a:srcRect/>
          <a:stretch>
            <a:fillRect/>
          </a:stretch>
        </p:blipFill>
        <p:spPr bwMode="auto">
          <a:xfrm>
            <a:off x="4343400" y="1295400"/>
            <a:ext cx="3941802" cy="22098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salem-news.com/gphotos/1282837175.jpg"/>
          <p:cNvPicPr>
            <a:picLocks noChangeAspect="1" noChangeArrowheads="1"/>
          </p:cNvPicPr>
          <p:nvPr/>
        </p:nvPicPr>
        <p:blipFill>
          <a:blip r:embed="rId2" cstate="screen"/>
          <a:srcRect/>
          <a:stretch>
            <a:fillRect/>
          </a:stretch>
        </p:blipFill>
        <p:spPr bwMode="auto">
          <a:xfrm>
            <a:off x="1371600" y="228600"/>
            <a:ext cx="6491915" cy="4343400"/>
          </a:xfrm>
          <a:prstGeom prst="rect">
            <a:avLst/>
          </a:prstGeom>
          <a:noFill/>
        </p:spPr>
      </p:pic>
      <p:sp>
        <p:nvSpPr>
          <p:cNvPr id="3" name="Rectangle 2"/>
          <p:cNvSpPr/>
          <p:nvPr/>
        </p:nvSpPr>
        <p:spPr>
          <a:xfrm>
            <a:off x="1371600" y="4953000"/>
            <a:ext cx="6477000" cy="1077218"/>
          </a:xfrm>
          <a:prstGeom prst="rect">
            <a:avLst/>
          </a:prstGeom>
        </p:spPr>
        <p:txBody>
          <a:bodyPr wrap="square">
            <a:spAutoFit/>
          </a:bodyPr>
          <a:lstStyle/>
          <a:p>
            <a:pPr algn="ctr"/>
            <a:r>
              <a:rPr lang="en-US" sz="3200" b="1" dirty="0" smtClean="0"/>
              <a:t>Over 50% of the immigrants on the </a:t>
            </a:r>
            <a:br>
              <a:rPr lang="en-US" sz="3200" b="1" dirty="0" smtClean="0"/>
            </a:br>
            <a:r>
              <a:rPr lang="en-US" sz="3200" b="1" dirty="0" smtClean="0"/>
              <a:t>“Beast” are women and children.</a:t>
            </a:r>
            <a:endParaRPr lang="en-US" sz="32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t3.gstatic.com/images?q=tbn:ANd9GcQjdrtCpmYQZYFO1gmvbfya6af367LqY9PIwYnlhISJFzopV9sXSg"/>
          <p:cNvPicPr>
            <a:picLocks noChangeAspect="1" noChangeArrowheads="1"/>
          </p:cNvPicPr>
          <p:nvPr/>
        </p:nvPicPr>
        <p:blipFill>
          <a:blip r:embed="rId2" cstate="screen"/>
          <a:srcRect/>
          <a:stretch>
            <a:fillRect/>
          </a:stretch>
        </p:blipFill>
        <p:spPr bwMode="auto">
          <a:xfrm>
            <a:off x="1295400" y="533400"/>
            <a:ext cx="6400800" cy="4589255"/>
          </a:xfrm>
          <a:prstGeom prst="rect">
            <a:avLst/>
          </a:prstGeom>
          <a:noFill/>
        </p:spPr>
      </p:pic>
      <p:sp>
        <p:nvSpPr>
          <p:cNvPr id="3" name="Rectangle 2"/>
          <p:cNvSpPr/>
          <p:nvPr/>
        </p:nvSpPr>
        <p:spPr>
          <a:xfrm>
            <a:off x="1295400" y="5257800"/>
            <a:ext cx="6477000" cy="954107"/>
          </a:xfrm>
          <a:prstGeom prst="rect">
            <a:avLst/>
          </a:prstGeom>
        </p:spPr>
        <p:txBody>
          <a:bodyPr wrap="square">
            <a:spAutoFit/>
          </a:bodyPr>
          <a:lstStyle/>
          <a:p>
            <a:pPr algn="ctr"/>
            <a:r>
              <a:rPr lang="en-US" sz="2800" b="1" dirty="0" smtClean="0"/>
              <a:t>Only 20% of those riding  the “Beast” </a:t>
            </a:r>
          </a:p>
          <a:p>
            <a:pPr algn="ctr"/>
            <a:r>
              <a:rPr lang="en-US" sz="2800" b="1" dirty="0" smtClean="0"/>
              <a:t>make it to the United States.</a:t>
            </a:r>
            <a:endParaRPr lang="en-US" sz="28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n 236"/>
          <p:cNvPicPr>
            <a:picLocks noChangeAspect="1" noChangeArrowheads="1"/>
          </p:cNvPicPr>
          <p:nvPr/>
        </p:nvPicPr>
        <p:blipFill>
          <a:blip r:embed="rId2" cstate="screen"/>
          <a:srcRect/>
          <a:stretch>
            <a:fillRect/>
          </a:stretch>
        </p:blipFill>
        <p:spPr bwMode="auto">
          <a:xfrm>
            <a:off x="0" y="0"/>
            <a:ext cx="9144000" cy="611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67F025-D2BA-43C6-B3DB-A94F81453602}" type="slidenum">
              <a:rPr lang="en-US" smtClean="0"/>
              <a:pPr>
                <a:defRPr/>
              </a:pPr>
              <a:t>60</a:t>
            </a:fld>
            <a:endParaRPr lang="en-US"/>
          </a:p>
        </p:txBody>
      </p:sp>
      <p:pic>
        <p:nvPicPr>
          <p:cNvPr id="4" name="Picture 2" descr="H:\thumbnail[3].jpg"/>
          <p:cNvPicPr>
            <a:picLocks noChangeAspect="1" noChangeArrowheads="1"/>
          </p:cNvPicPr>
          <p:nvPr/>
        </p:nvPicPr>
        <p:blipFill>
          <a:blip r:embed="rId2" cstate="screen"/>
          <a:srcRect/>
          <a:stretch>
            <a:fillRect/>
          </a:stretch>
        </p:blipFill>
        <p:spPr bwMode="auto">
          <a:xfrm>
            <a:off x="2438400" y="3200400"/>
            <a:ext cx="5310909" cy="3505200"/>
          </a:xfrm>
          <a:prstGeom prst="rect">
            <a:avLst/>
          </a:prstGeom>
          <a:noFill/>
        </p:spPr>
      </p:pic>
      <p:pic>
        <p:nvPicPr>
          <p:cNvPr id="3" name="Picture 2" descr="http://www.tcnj.edu/~castill6/imm4.jpg"/>
          <p:cNvPicPr>
            <a:picLocks noChangeAspect="1" noChangeArrowheads="1"/>
          </p:cNvPicPr>
          <p:nvPr/>
        </p:nvPicPr>
        <p:blipFill>
          <a:blip r:embed="rId3" cstate="screen"/>
          <a:srcRect/>
          <a:stretch>
            <a:fillRect/>
          </a:stretch>
        </p:blipFill>
        <p:spPr bwMode="auto">
          <a:xfrm>
            <a:off x="381000" y="381000"/>
            <a:ext cx="3966713" cy="3548285"/>
          </a:xfrm>
          <a:prstGeom prst="rect">
            <a:avLst/>
          </a:prstGeom>
          <a:noFill/>
        </p:spPr>
      </p:pic>
      <p:pic>
        <p:nvPicPr>
          <p:cNvPr id="5" name="Picture 2" descr="http://i2.crtcdn1.net/images/asset/904/394/59/o31696_400x300.jpg"/>
          <p:cNvPicPr>
            <a:picLocks noChangeAspect="1" noChangeArrowheads="1"/>
          </p:cNvPicPr>
          <p:nvPr/>
        </p:nvPicPr>
        <p:blipFill>
          <a:blip r:embed="rId4" cstate="screen"/>
          <a:srcRect/>
          <a:stretch>
            <a:fillRect/>
          </a:stretch>
        </p:blipFill>
        <p:spPr bwMode="auto">
          <a:xfrm>
            <a:off x="4572000" y="381000"/>
            <a:ext cx="4191000" cy="314325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191000"/>
            <a:ext cx="8610600" cy="2246769"/>
          </a:xfrm>
          <a:prstGeom prst="rect">
            <a:avLst/>
          </a:prstGeom>
        </p:spPr>
        <p:txBody>
          <a:bodyPr wrap="square">
            <a:spAutoFit/>
          </a:bodyPr>
          <a:lstStyle/>
          <a:p>
            <a:r>
              <a:rPr lang="en-US" sz="2800" dirty="0" smtClean="0"/>
              <a:t>“Migrant sympathizers…ease the way with a string of shelters along the length of Mexico, usually close to the rails or the border itself. …Opened 30 months ago beside the tracks, the shelter was intended to serve 60 migrants a night but often takes in as many as 100 or more.”</a:t>
            </a:r>
            <a:endParaRPr lang="en-US" sz="2800" dirty="0"/>
          </a:p>
        </p:txBody>
      </p:sp>
      <p:pic>
        <p:nvPicPr>
          <p:cNvPr id="124930" name="Picture 2" descr="http://www.chron.com/mediaManager/?controllerName=image&amp;action=get&amp;id=1543877&amp;width=628&amp;height=471"/>
          <p:cNvPicPr>
            <a:picLocks noChangeAspect="1" noChangeArrowheads="1"/>
          </p:cNvPicPr>
          <p:nvPr/>
        </p:nvPicPr>
        <p:blipFill>
          <a:blip r:embed="rId2" cstate="print"/>
          <a:srcRect/>
          <a:stretch>
            <a:fillRect/>
          </a:stretch>
        </p:blipFill>
        <p:spPr bwMode="auto">
          <a:xfrm>
            <a:off x="228600" y="152400"/>
            <a:ext cx="5981700" cy="4000501"/>
          </a:xfrm>
          <a:prstGeom prst="rect">
            <a:avLst/>
          </a:prstGeom>
          <a:noFill/>
        </p:spPr>
      </p:pic>
      <p:sp>
        <p:nvSpPr>
          <p:cNvPr id="6" name="Rectangle 5"/>
          <p:cNvSpPr/>
          <p:nvPr/>
        </p:nvSpPr>
        <p:spPr>
          <a:xfrm>
            <a:off x="6400800" y="3200400"/>
            <a:ext cx="2590800" cy="830997"/>
          </a:xfrm>
          <a:prstGeom prst="rect">
            <a:avLst/>
          </a:prstGeom>
        </p:spPr>
        <p:txBody>
          <a:bodyPr wrap="square">
            <a:spAutoFit/>
          </a:bodyPr>
          <a:lstStyle/>
          <a:p>
            <a:r>
              <a:rPr lang="en-US" sz="1200" b="1" dirty="0" smtClean="0"/>
              <a:t>By DUDLEY ALTHAUS, </a:t>
            </a:r>
            <a:br>
              <a:rPr lang="en-US" sz="1200" b="1" dirty="0" smtClean="0"/>
            </a:br>
            <a:r>
              <a:rPr lang="en-US" sz="1200" b="1" dirty="0" smtClean="0"/>
              <a:t>HOUSTON CHRONICLE</a:t>
            </a:r>
          </a:p>
          <a:p>
            <a:r>
              <a:rPr lang="en-US" sz="1200" b="1" dirty="0" smtClean="0"/>
              <a:t>Updated 11:02 a.m., Sunday, August 21, 2011 </a:t>
            </a:r>
            <a:endParaRPr lang="en-US" sz="1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s1.mm.bing.net/images/thumbnail.aspx?q=545318640088&amp;id=86428f058b669e80656363202d66229f&amp;url=http%3a%2f%2fgerbs.files.wordpress.com%2f2006%2f12%2fmexico-train.jpg"/>
          <p:cNvPicPr>
            <a:picLocks noChangeAspect="1" noChangeArrowheads="1"/>
          </p:cNvPicPr>
          <p:nvPr/>
        </p:nvPicPr>
        <p:blipFill>
          <a:blip r:embed="rId2" cstate="screen"/>
          <a:srcRect/>
          <a:stretch>
            <a:fillRect/>
          </a:stretch>
        </p:blipFill>
        <p:spPr bwMode="auto">
          <a:xfrm>
            <a:off x="1143000" y="1142999"/>
            <a:ext cx="6934200" cy="448271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s2.mm.bing.net/images/thumbnail.aspx?q=766032159189&amp;id=dd394aec5bf5c4f11e041e02fb624242&amp;url=http%3a%2f%2fwww.independent.co.uk%2fmultimedia%2farchive%2f00276%2f89313_276310s.jpg"/>
          <p:cNvPicPr>
            <a:picLocks noChangeAspect="1" noChangeArrowheads="1"/>
          </p:cNvPicPr>
          <p:nvPr/>
        </p:nvPicPr>
        <p:blipFill>
          <a:blip r:embed="rId2" cstate="screen"/>
          <a:srcRect/>
          <a:stretch>
            <a:fillRect/>
          </a:stretch>
        </p:blipFill>
        <p:spPr bwMode="auto">
          <a:xfrm>
            <a:off x="304800" y="381000"/>
            <a:ext cx="3902927" cy="2667000"/>
          </a:xfrm>
          <a:prstGeom prst="rect">
            <a:avLst/>
          </a:prstGeom>
          <a:noFill/>
        </p:spPr>
      </p:pic>
      <p:pic>
        <p:nvPicPr>
          <p:cNvPr id="15364" name="Picture 4" descr="http://train.moldreporter.com/traincrossing.jpg"/>
          <p:cNvPicPr>
            <a:picLocks noChangeAspect="1" noChangeArrowheads="1"/>
          </p:cNvPicPr>
          <p:nvPr/>
        </p:nvPicPr>
        <p:blipFill>
          <a:blip r:embed="rId3" cstate="screen"/>
          <a:srcRect/>
          <a:stretch>
            <a:fillRect/>
          </a:stretch>
        </p:blipFill>
        <p:spPr bwMode="auto">
          <a:xfrm>
            <a:off x="3048000" y="2667000"/>
            <a:ext cx="5715000" cy="377190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yer warning immigrants"/>
          <p:cNvPicPr/>
          <p:nvPr/>
        </p:nvPicPr>
        <p:blipFill>
          <a:blip r:embed="rId2" cstate="screen"/>
          <a:srcRect/>
          <a:stretch>
            <a:fillRect/>
          </a:stretch>
        </p:blipFill>
        <p:spPr bwMode="auto">
          <a:xfrm>
            <a:off x="1600200" y="228600"/>
            <a:ext cx="5867400" cy="2209800"/>
          </a:xfrm>
          <a:prstGeom prst="rect">
            <a:avLst/>
          </a:prstGeom>
          <a:noFill/>
          <a:ln w="9525">
            <a:noFill/>
            <a:miter lim="800000"/>
            <a:headEnd/>
            <a:tailEnd/>
          </a:ln>
        </p:spPr>
      </p:pic>
      <p:sp>
        <p:nvSpPr>
          <p:cNvPr id="3" name="Rectangle 2"/>
          <p:cNvSpPr/>
          <p:nvPr/>
        </p:nvSpPr>
        <p:spPr>
          <a:xfrm>
            <a:off x="457200" y="2551837"/>
            <a:ext cx="8305800" cy="3970318"/>
          </a:xfrm>
          <a:prstGeom prst="rect">
            <a:avLst/>
          </a:prstGeom>
        </p:spPr>
        <p:txBody>
          <a:bodyPr wrap="square">
            <a:spAutoFit/>
          </a:bodyPr>
          <a:lstStyle/>
          <a:p>
            <a:r>
              <a:rPr lang="en-US" sz="3600" i="1" dirty="0"/>
              <a:t>"We've got to go through the mountains, there are lots of trees and the police don't see us. That's where the gangs wait for us. Sometimes they already know the time that we are going to cross over. That's where they wait for us and they kill us, or hurt us, or steal our money."</a:t>
            </a:r>
            <a:endParaRPr lang="en-US" sz="36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ange means protection"/>
          <p:cNvPicPr/>
          <p:nvPr/>
        </p:nvPicPr>
        <p:blipFill>
          <a:blip r:embed="rId2" cstate="screen"/>
          <a:srcRect/>
          <a:stretch>
            <a:fillRect/>
          </a:stretch>
        </p:blipFill>
        <p:spPr bwMode="auto">
          <a:xfrm>
            <a:off x="1752600" y="228600"/>
            <a:ext cx="5715000" cy="2590800"/>
          </a:xfrm>
          <a:prstGeom prst="rect">
            <a:avLst/>
          </a:prstGeom>
          <a:noFill/>
          <a:ln w="9525">
            <a:noFill/>
            <a:miter lim="800000"/>
            <a:headEnd/>
            <a:tailEnd/>
          </a:ln>
        </p:spPr>
      </p:pic>
      <p:sp>
        <p:nvSpPr>
          <p:cNvPr id="34818" name="Rectangle 2"/>
          <p:cNvSpPr>
            <a:spLocks noChangeArrowheads="1"/>
          </p:cNvSpPr>
          <p:nvPr/>
        </p:nvSpPr>
        <p:spPr bwMode="auto">
          <a:xfrm>
            <a:off x="0" y="-48399"/>
            <a:ext cx="184731"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2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pic>
        <p:nvPicPr>
          <p:cNvPr id="34817" name="Picture 4" descr="Orange means protection"/>
          <p:cNvPicPr>
            <a:picLocks noChangeAspect="1" noChangeArrowheads="1"/>
          </p:cNvPicPr>
          <p:nvPr/>
        </p:nvPicPr>
        <p:blipFill>
          <a:blip r:embed="rId2" cstate="screen"/>
          <a:srcRect/>
          <a:stretch>
            <a:fillRect/>
          </a:stretch>
        </p:blipFill>
        <p:spPr bwMode="auto">
          <a:xfrm>
            <a:off x="2692400" y="0"/>
            <a:ext cx="3200400" cy="1371600"/>
          </a:xfrm>
          <a:prstGeom prst="rect">
            <a:avLst/>
          </a:prstGeom>
          <a:noFill/>
        </p:spPr>
      </p:pic>
      <p:sp>
        <p:nvSpPr>
          <p:cNvPr id="34819" name="Rectangle 3"/>
          <p:cNvSpPr>
            <a:spLocks noChangeArrowheads="1"/>
          </p:cNvSpPr>
          <p:nvPr/>
        </p:nvSpPr>
        <p:spPr bwMode="auto">
          <a:xfrm>
            <a:off x="0" y="878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200" b="0" i="0" u="none" strike="noStrike" cap="none" normalizeH="0" baseline="0" dirty="0" smtClean="0">
                <a:ln>
                  <a:noFill/>
                </a:ln>
                <a:solidFill>
                  <a:schemeClr val="tx1"/>
                </a:solidFill>
                <a:effectLst/>
                <a:latin typeface="Arial" pitchFamily="34" charset="0"/>
                <a:ea typeface="Times New Roman" pitchFamily="18" charset="0"/>
              </a:rPr>
            </a:b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r>
            <a:br>
              <a:rPr kumimoji="0" lang="en-US" sz="1200" b="0" i="0" u="none" strike="noStrike" cap="none" normalizeH="0" baseline="0" dirty="0" smtClean="0">
                <a:ln>
                  <a:noFill/>
                </a:ln>
                <a:solidFill>
                  <a:schemeClr val="tx1"/>
                </a:solidFill>
                <a:effectLst/>
                <a:latin typeface="Arial" pitchFamily="34" charset="0"/>
                <a:ea typeface="Times New Roman" pitchFamily="18" charset="0"/>
              </a:rPr>
            </a:br>
            <a:endParaRPr kumimoji="0" lang="en-US" sz="1800" b="0" i="0" u="none" strike="noStrike" cap="none" normalizeH="0" baseline="0" dirty="0" smtClean="0">
              <a:ln>
                <a:noFill/>
              </a:ln>
              <a:solidFill>
                <a:schemeClr val="tx1"/>
              </a:solidFill>
              <a:effectLst/>
              <a:latin typeface="Arial" pitchFamily="34" charset="0"/>
            </a:endParaRPr>
          </a:p>
        </p:txBody>
      </p:sp>
      <p:sp>
        <p:nvSpPr>
          <p:cNvPr id="6" name="Rectangle 5"/>
          <p:cNvSpPr/>
          <p:nvPr/>
        </p:nvSpPr>
        <p:spPr>
          <a:xfrm>
            <a:off x="304800" y="3657600"/>
            <a:ext cx="8534400" cy="3323987"/>
          </a:xfrm>
          <a:prstGeom prst="rect">
            <a:avLst/>
          </a:prstGeom>
        </p:spPr>
        <p:txBody>
          <a:bodyPr wrap="square">
            <a:spAutoFit/>
          </a:bodyPr>
          <a:lstStyle/>
          <a:p>
            <a:r>
              <a:rPr kumimoji="0" lang="en-US" sz="2400" b="1" i="0" u="none" strike="noStrike" cap="none" normalizeH="0" baseline="0" dirty="0" smtClean="0">
                <a:ln>
                  <a:noFill/>
                </a:ln>
                <a:solidFill>
                  <a:schemeClr val="tx1"/>
                </a:solidFill>
                <a:effectLst/>
                <a:latin typeface="Arial" pitchFamily="34" charset="0"/>
                <a:ea typeface="Times New Roman" pitchFamily="18" charset="0"/>
              </a:rPr>
              <a:t>Travelling down a dirt track on the Mexican side of the border and a mere 30 kilometers south of the Guatemalan hostel is a bright orange jeep.</a:t>
            </a:r>
            <a:r>
              <a:rPr lang="en-US" sz="2400" b="1" dirty="0">
                <a:latin typeface="Arial" pitchFamily="34" charset="0"/>
                <a:ea typeface="Times New Roman" pitchFamily="18" charset="0"/>
              </a:rPr>
              <a:t> </a:t>
            </a:r>
            <a:r>
              <a:rPr lang="en-US" sz="2400" b="1" dirty="0" smtClean="0">
                <a:latin typeface="Arial" pitchFamily="34" charset="0"/>
                <a:ea typeface="Times New Roman" pitchFamily="18" charset="0"/>
              </a:rPr>
              <a:t> </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The driver, Frances </a:t>
            </a:r>
            <a:r>
              <a:rPr kumimoji="0" lang="en-US" sz="2400" b="1" i="0" u="none" strike="noStrike" cap="none" normalizeH="0" baseline="0" dirty="0" err="1" smtClean="0">
                <a:ln>
                  <a:noFill/>
                </a:ln>
                <a:solidFill>
                  <a:schemeClr val="tx1"/>
                </a:solidFill>
                <a:effectLst/>
                <a:latin typeface="Arial" pitchFamily="34" charset="0"/>
                <a:ea typeface="Times New Roman" pitchFamily="18" charset="0"/>
              </a:rPr>
              <a:t>Aceves</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 is wearing a bright orange uniform - the color symbolizes protection. </a:t>
            </a:r>
            <a:r>
              <a:rPr kumimoji="0" lang="en-US" sz="2400" b="1" i="0" u="none" strike="noStrike" cap="none" normalizeH="0" baseline="0" dirty="0" err="1" smtClean="0">
                <a:ln>
                  <a:noFill/>
                </a:ln>
                <a:solidFill>
                  <a:schemeClr val="tx1"/>
                </a:solidFill>
                <a:effectLst/>
                <a:latin typeface="Arial" pitchFamily="34" charset="0"/>
                <a:ea typeface="Times New Roman" pitchFamily="18" charset="0"/>
              </a:rPr>
              <a:t>Aceves</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 is from </a:t>
            </a:r>
            <a:r>
              <a:rPr kumimoji="0" lang="en-US" sz="2400" b="1" i="0" u="none" strike="noStrike" cap="none" normalizeH="0" baseline="0" dirty="0" err="1" smtClean="0">
                <a:ln>
                  <a:noFill/>
                </a:ln>
                <a:solidFill>
                  <a:schemeClr val="tx1"/>
                </a:solidFill>
                <a:effectLst/>
                <a:latin typeface="Arial" pitchFamily="34" charset="0"/>
                <a:ea typeface="Times New Roman" pitchFamily="18" charset="0"/>
              </a:rPr>
              <a:t>Grupo</a:t>
            </a:r>
            <a:r>
              <a:rPr kumimoji="0" lang="en-US" sz="2400" b="1" i="0" u="none" strike="noStrike" cap="none" normalizeH="0" baseline="0" dirty="0" smtClean="0">
                <a:ln>
                  <a:noFill/>
                </a:ln>
                <a:solidFill>
                  <a:schemeClr val="tx1"/>
                </a:solidFill>
                <a:effectLst/>
                <a:latin typeface="Arial" pitchFamily="34" charset="0"/>
                <a:ea typeface="Times New Roman" pitchFamily="18" charset="0"/>
              </a:rPr>
              <a:t> Beta, an organization the Mexican government set up in 1990 to ensure that the human rights of the thousands of illegal immigrants are respected.</a:t>
            </a:r>
            <a:r>
              <a:rPr kumimoji="0" lang="en-US" b="0" i="0" u="none" strike="noStrike" cap="none" normalizeH="0" baseline="0" dirty="0" smtClean="0">
                <a:ln>
                  <a:noFill/>
                </a:ln>
                <a:solidFill>
                  <a:schemeClr val="tx1"/>
                </a:solidFill>
                <a:effectLst/>
                <a:latin typeface="Arial" pitchFamily="34" charset="0"/>
                <a:ea typeface="Times New Roman" pitchFamily="18" charset="0"/>
              </a:rPr>
              <a:t/>
            </a:r>
            <a:br>
              <a:rPr kumimoji="0" lang="en-US" b="0" i="0" u="none" strike="noStrike" cap="none" normalizeH="0" baseline="0" dirty="0" smtClean="0">
                <a:ln>
                  <a:noFill/>
                </a:ln>
                <a:solidFill>
                  <a:schemeClr val="tx1"/>
                </a:solidFill>
                <a:effectLst/>
                <a:latin typeface="Arial" pitchFamily="34" charset="0"/>
                <a:ea typeface="Times New Roman" pitchFamily="18" charset="0"/>
              </a:rPr>
            </a:br>
            <a:endParaRPr lang="en-US" dirty="0"/>
          </a:p>
        </p:txBody>
      </p:sp>
      <p:sp>
        <p:nvSpPr>
          <p:cNvPr id="7" name="Rectangle 6"/>
          <p:cNvSpPr/>
          <p:nvPr/>
        </p:nvSpPr>
        <p:spPr>
          <a:xfrm>
            <a:off x="2057400" y="2971800"/>
            <a:ext cx="5147563" cy="584775"/>
          </a:xfrm>
          <a:prstGeom prst="rect">
            <a:avLst/>
          </a:prstGeom>
        </p:spPr>
        <p:txBody>
          <a:bodyPr wrap="none">
            <a:spAutoFit/>
          </a:bodyPr>
          <a:lstStyle/>
          <a:p>
            <a:r>
              <a:rPr kumimoji="0" lang="en-US" sz="3200" b="1" i="0" u="none" strike="noStrike" cap="none" normalizeH="0" baseline="0" dirty="0" smtClean="0">
                <a:ln>
                  <a:noFill/>
                </a:ln>
                <a:solidFill>
                  <a:srgbClr val="FFC000"/>
                </a:solidFill>
                <a:effectLst/>
                <a:latin typeface="Arial" pitchFamily="34" charset="0"/>
                <a:ea typeface="Times New Roman" pitchFamily="18" charset="0"/>
              </a:rPr>
              <a:t>Orange means protection</a:t>
            </a:r>
            <a:endParaRPr lang="en-US" sz="3200" dirty="0">
              <a:solidFill>
                <a:srgbClr val="FFC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ts3.mm.bing.net/images/thumbnail.aspx?q=545772078470&amp;id=3e074444678df217a4fd7ce04e3e3e70&amp;url=http%3a%2f%2fwww.csmonitor.com%2fvar%2fezflow_site%2fstorage%2fimages%2fmedia%2fimages%2f0422_popimmig%2f7764869-1-eng-US%2f0422_popimmig_full_600.jpg"/>
          <p:cNvPicPr>
            <a:picLocks noChangeAspect="1" noChangeArrowheads="1"/>
          </p:cNvPicPr>
          <p:nvPr/>
        </p:nvPicPr>
        <p:blipFill>
          <a:blip r:embed="rId2" cstate="screen"/>
          <a:srcRect/>
          <a:stretch>
            <a:fillRect/>
          </a:stretch>
        </p:blipFill>
        <p:spPr bwMode="auto">
          <a:xfrm>
            <a:off x="1600200" y="1219200"/>
            <a:ext cx="5943600" cy="39624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066800"/>
            <a:ext cx="6248400" cy="369332"/>
          </a:xfrm>
          <a:prstGeom prst="rect">
            <a:avLst/>
          </a:prstGeom>
        </p:spPr>
        <p:txBody>
          <a:bodyPr wrap="square">
            <a:spAutoFit/>
          </a:bodyPr>
          <a:lstStyle/>
          <a:p>
            <a:r>
              <a:rPr lang="en-US" dirty="0" smtClean="0">
                <a:hlinkClick r:id="rId2"/>
              </a:rPr>
              <a:t>http://www.portaldenoticias.com/video/yt-mXghurFH58A</a:t>
            </a:r>
            <a:endParaRPr lang="en-US" dirty="0"/>
          </a:p>
        </p:txBody>
      </p:sp>
      <p:sp>
        <p:nvSpPr>
          <p:cNvPr id="3" name="Rectangle 2"/>
          <p:cNvSpPr/>
          <p:nvPr/>
        </p:nvSpPr>
        <p:spPr>
          <a:xfrm>
            <a:off x="1447800" y="2057400"/>
            <a:ext cx="5638800" cy="369332"/>
          </a:xfrm>
          <a:prstGeom prst="rect">
            <a:avLst/>
          </a:prstGeom>
        </p:spPr>
        <p:txBody>
          <a:bodyPr wrap="square">
            <a:spAutoFit/>
          </a:bodyPr>
          <a:lstStyle/>
          <a:p>
            <a:endParaRPr lang="en-US" dirty="0"/>
          </a:p>
        </p:txBody>
      </p:sp>
      <p:sp>
        <p:nvSpPr>
          <p:cNvPr id="4" name="Rectangle 3"/>
          <p:cNvSpPr/>
          <p:nvPr/>
        </p:nvSpPr>
        <p:spPr>
          <a:xfrm>
            <a:off x="1828800" y="2590800"/>
            <a:ext cx="5410200" cy="369332"/>
          </a:xfrm>
          <a:prstGeom prst="rect">
            <a:avLst/>
          </a:prstGeom>
        </p:spPr>
        <p:txBody>
          <a:bodyPr wrap="square">
            <a:spAutoFit/>
          </a:bodyPr>
          <a:lstStyle/>
          <a:p>
            <a:r>
              <a:rPr lang="en-US" dirty="0" smtClean="0">
                <a:hlinkClick r:id="rId3"/>
              </a:rPr>
              <a:t>http://www.youtube.com/watch?v=wU9Uc7mxDSY</a:t>
            </a:r>
            <a:endParaRPr lang="en-US" dirty="0"/>
          </a:p>
        </p:txBody>
      </p:sp>
      <p:sp>
        <p:nvSpPr>
          <p:cNvPr id="5" name="Rectangle 4"/>
          <p:cNvSpPr/>
          <p:nvPr/>
        </p:nvSpPr>
        <p:spPr>
          <a:xfrm>
            <a:off x="1143000" y="4038600"/>
            <a:ext cx="6858000" cy="369332"/>
          </a:xfrm>
          <a:prstGeom prst="rect">
            <a:avLst/>
          </a:prstGeom>
        </p:spPr>
        <p:txBody>
          <a:bodyPr wrap="square">
            <a:spAutoFit/>
          </a:bodyPr>
          <a:lstStyle/>
          <a:p>
            <a:r>
              <a:rPr lang="en-US" dirty="0" smtClean="0">
                <a:hlinkClick r:id="rId4"/>
              </a:rPr>
              <a:t>http://www.youtube.com/watch?v=fHDsyOpuyNw&amp;feature=related</a:t>
            </a:r>
            <a:endParaRPr lang="en-US" dirty="0"/>
          </a:p>
        </p:txBody>
      </p:sp>
      <p:sp>
        <p:nvSpPr>
          <p:cNvPr id="6" name="TextBox 5"/>
          <p:cNvSpPr txBox="1"/>
          <p:nvPr/>
        </p:nvSpPr>
        <p:spPr>
          <a:xfrm>
            <a:off x="1524000" y="2133600"/>
            <a:ext cx="5718297" cy="461665"/>
          </a:xfrm>
          <a:prstGeom prst="rect">
            <a:avLst/>
          </a:prstGeom>
          <a:noFill/>
        </p:spPr>
        <p:txBody>
          <a:bodyPr wrap="none" rtlCol="0">
            <a:spAutoFit/>
          </a:bodyPr>
          <a:lstStyle/>
          <a:p>
            <a:r>
              <a:rPr lang="en-US" sz="2400" dirty="0" smtClean="0">
                <a:solidFill>
                  <a:srgbClr val="FF0000"/>
                </a:solidFill>
              </a:rPr>
              <a:t>The Train of Death – the “Beast.” 11 minutes</a:t>
            </a:r>
            <a:endParaRPr lang="en-US" sz="2400" dirty="0">
              <a:solidFill>
                <a:srgbClr val="FF0000"/>
              </a:solidFill>
            </a:endParaRPr>
          </a:p>
        </p:txBody>
      </p:sp>
      <p:sp>
        <p:nvSpPr>
          <p:cNvPr id="7" name="TextBox 6"/>
          <p:cNvSpPr txBox="1"/>
          <p:nvPr/>
        </p:nvSpPr>
        <p:spPr>
          <a:xfrm>
            <a:off x="990600" y="685800"/>
            <a:ext cx="6969985" cy="461665"/>
          </a:xfrm>
          <a:prstGeom prst="rect">
            <a:avLst/>
          </a:prstGeom>
          <a:noFill/>
        </p:spPr>
        <p:txBody>
          <a:bodyPr wrap="none" rtlCol="0">
            <a:spAutoFit/>
          </a:bodyPr>
          <a:lstStyle/>
          <a:p>
            <a:r>
              <a:rPr lang="en-US" sz="2400" dirty="0" smtClean="0">
                <a:solidFill>
                  <a:srgbClr val="FF0000"/>
                </a:solidFill>
              </a:rPr>
              <a:t>Fifty Migrants Kidnapped From the “Beast.”  2 minutes</a:t>
            </a:r>
            <a:endParaRPr lang="en-US" sz="2400" dirty="0">
              <a:solidFill>
                <a:srgbClr val="FF0000"/>
              </a:solidFill>
            </a:endParaRPr>
          </a:p>
        </p:txBody>
      </p:sp>
      <p:sp>
        <p:nvSpPr>
          <p:cNvPr id="8" name="TextBox 7"/>
          <p:cNvSpPr txBox="1"/>
          <p:nvPr/>
        </p:nvSpPr>
        <p:spPr>
          <a:xfrm>
            <a:off x="304800" y="3581400"/>
            <a:ext cx="8617552" cy="461665"/>
          </a:xfrm>
          <a:prstGeom prst="rect">
            <a:avLst/>
          </a:prstGeom>
          <a:noFill/>
        </p:spPr>
        <p:txBody>
          <a:bodyPr wrap="none" rtlCol="0">
            <a:spAutoFit/>
          </a:bodyPr>
          <a:lstStyle/>
          <a:p>
            <a:r>
              <a:rPr lang="en-US" sz="2400" dirty="0" smtClean="0">
                <a:solidFill>
                  <a:srgbClr val="FF0000"/>
                </a:solidFill>
              </a:rPr>
              <a:t>Gangs Attack and Murder Those On the Train of Death – 16 minutes</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953000" cy="646331"/>
          </a:xfrm>
          <a:prstGeom prst="rect">
            <a:avLst/>
          </a:prstGeom>
        </p:spPr>
        <p:txBody>
          <a:bodyPr wrap="square">
            <a:spAutoFit/>
          </a:bodyPr>
          <a:lstStyle/>
          <a:p>
            <a:r>
              <a:rPr lang="en-US" dirty="0" smtClean="0">
                <a:hlinkClick r:id="rId2"/>
              </a:rPr>
              <a:t>http://</a:t>
            </a:r>
            <a:r>
              <a:rPr lang="en-US" dirty="0" smtClean="0">
                <a:hlinkClick r:id="rId2"/>
              </a:rPr>
              <a:t>www.youtube.com/watch?v=NfEtO00DSvI</a:t>
            </a:r>
            <a:endParaRPr lang="en-US" dirty="0" smtClean="0"/>
          </a:p>
          <a:p>
            <a:endParaRPr lang="en-US" dirty="0"/>
          </a:p>
        </p:txBody>
      </p:sp>
      <p:sp>
        <p:nvSpPr>
          <p:cNvPr id="3" name="TextBox 2"/>
          <p:cNvSpPr txBox="1"/>
          <p:nvPr/>
        </p:nvSpPr>
        <p:spPr>
          <a:xfrm>
            <a:off x="1371600" y="1219200"/>
            <a:ext cx="6248400" cy="1077218"/>
          </a:xfrm>
          <a:prstGeom prst="rect">
            <a:avLst/>
          </a:prstGeom>
          <a:noFill/>
        </p:spPr>
        <p:txBody>
          <a:bodyPr wrap="square" rtlCol="0">
            <a:spAutoFit/>
          </a:bodyPr>
          <a:lstStyle/>
          <a:p>
            <a:pPr algn="ctr"/>
            <a:r>
              <a:rPr lang="en-US" sz="3200" dirty="0" smtClean="0">
                <a:solidFill>
                  <a:srgbClr val="FF0000"/>
                </a:solidFill>
              </a:rPr>
              <a:t>Farm Workers in the United States</a:t>
            </a:r>
          </a:p>
          <a:p>
            <a:pPr algn="ctr"/>
            <a:r>
              <a:rPr lang="en-US" sz="3200" dirty="0" smtClean="0">
                <a:solidFill>
                  <a:srgbClr val="FF0000"/>
                </a:solidFill>
              </a:rPr>
              <a:t>Child Agricultural Labor</a:t>
            </a:r>
            <a:endParaRPr lang="en-US" sz="3200"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09600"/>
            <a:ext cx="6179577" cy="1015663"/>
          </a:xfrm>
          <a:prstGeom prst="rect">
            <a:avLst/>
          </a:prstGeom>
          <a:noFill/>
        </p:spPr>
        <p:txBody>
          <a:bodyPr wrap="none" rtlCol="0">
            <a:spAutoFit/>
          </a:bodyPr>
          <a:lstStyle/>
          <a:p>
            <a:r>
              <a:rPr lang="en-US" sz="6000" dirty="0" smtClean="0"/>
              <a:t>Immokalee, Florida</a:t>
            </a:r>
            <a:endParaRPr lang="en-US" sz="6000" dirty="0"/>
          </a:p>
        </p:txBody>
      </p:sp>
      <p:sp>
        <p:nvSpPr>
          <p:cNvPr id="4" name="TextBox 3"/>
          <p:cNvSpPr txBox="1"/>
          <p:nvPr/>
        </p:nvSpPr>
        <p:spPr>
          <a:xfrm>
            <a:off x="247590" y="1905000"/>
            <a:ext cx="8896410" cy="461665"/>
          </a:xfrm>
          <a:prstGeom prst="rect">
            <a:avLst/>
          </a:prstGeom>
          <a:noFill/>
        </p:spPr>
        <p:txBody>
          <a:bodyPr wrap="none" rtlCol="0">
            <a:spAutoFit/>
          </a:bodyPr>
          <a:lstStyle/>
          <a:p>
            <a:r>
              <a:rPr lang="en-US" sz="2400" dirty="0" smtClean="0"/>
              <a:t>Migrant workers arrive from Mexico, Nicaragua, Haiti, and Guatemala</a:t>
            </a:r>
            <a:r>
              <a:rPr lang="en-US" dirty="0" smtClean="0"/>
              <a:t>.</a:t>
            </a:r>
            <a:endParaRPr lang="en-US" dirty="0"/>
          </a:p>
        </p:txBody>
      </p:sp>
      <p:sp>
        <p:nvSpPr>
          <p:cNvPr id="5" name="TextBox 4"/>
          <p:cNvSpPr txBox="1"/>
          <p:nvPr/>
        </p:nvSpPr>
        <p:spPr>
          <a:xfrm>
            <a:off x="1295400" y="5029200"/>
            <a:ext cx="6628097" cy="1077218"/>
          </a:xfrm>
          <a:prstGeom prst="rect">
            <a:avLst/>
          </a:prstGeom>
          <a:noFill/>
        </p:spPr>
        <p:txBody>
          <a:bodyPr wrap="none" rtlCol="0">
            <a:spAutoFit/>
          </a:bodyPr>
          <a:lstStyle/>
          <a:p>
            <a:r>
              <a:rPr lang="en-US" sz="3200" dirty="0" smtClean="0"/>
              <a:t>Population of 25,000 swells to 40,000 </a:t>
            </a:r>
            <a:br>
              <a:rPr lang="en-US" sz="3200" dirty="0" smtClean="0"/>
            </a:br>
            <a:r>
              <a:rPr lang="en-US" sz="3200" dirty="0" smtClean="0"/>
              <a:t>during the nine month harvest season.</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Nicaragua 1206 046"/>
          <p:cNvPicPr>
            <a:picLocks noChangeAspect="1" noChangeArrowheads="1"/>
          </p:cNvPicPr>
          <p:nvPr/>
        </p:nvPicPr>
        <p:blipFill>
          <a:blip r:embed="rId2" cstate="screen"/>
          <a:srcRect/>
          <a:stretch>
            <a:fillRect/>
          </a:stretch>
        </p:blipFill>
        <p:spPr bwMode="auto">
          <a:xfrm>
            <a:off x="1066800" y="0"/>
            <a:ext cx="67706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delivery.superstock.com/WI/223/1647/PreviewComp/SuperStock_1647R-51501.jpg"/>
          <p:cNvPicPr>
            <a:picLocks noChangeAspect="1" noChangeArrowheads="1"/>
          </p:cNvPicPr>
          <p:nvPr/>
        </p:nvPicPr>
        <p:blipFill>
          <a:blip r:embed="rId2" cstate="screen"/>
          <a:srcRect/>
          <a:stretch>
            <a:fillRect/>
          </a:stretch>
        </p:blipFill>
        <p:spPr bwMode="auto">
          <a:xfrm>
            <a:off x="381000" y="990600"/>
            <a:ext cx="2219325" cy="3333750"/>
          </a:xfrm>
          <a:prstGeom prst="rect">
            <a:avLst/>
          </a:prstGeom>
          <a:noFill/>
        </p:spPr>
      </p:pic>
      <p:pic>
        <p:nvPicPr>
          <p:cNvPr id="121860" name="Picture 4" descr="http://ts2.mm.bing.net/images/thumbnail.aspx?q=1344981968029&amp;id=7385968c687336b57fb62b1dc68596f4&amp;url=http%3a%2f%2fstatic.fjcdn.com%2fpictures%2ffunny%2bmexican%2bsign%2billegal%2bimmigrant%2bcrossing_e0a6f8_166530.jpg"/>
          <p:cNvPicPr>
            <a:picLocks noChangeAspect="1" noChangeArrowheads="1"/>
          </p:cNvPicPr>
          <p:nvPr/>
        </p:nvPicPr>
        <p:blipFill>
          <a:blip r:embed="rId3" cstate="screen"/>
          <a:srcRect/>
          <a:stretch>
            <a:fillRect/>
          </a:stretch>
        </p:blipFill>
        <p:spPr bwMode="auto">
          <a:xfrm>
            <a:off x="381000" y="4495800"/>
            <a:ext cx="1905000" cy="2177144"/>
          </a:xfrm>
          <a:prstGeom prst="rect">
            <a:avLst/>
          </a:prstGeom>
          <a:noFill/>
        </p:spPr>
      </p:pic>
      <p:pic>
        <p:nvPicPr>
          <p:cNvPr id="121862" name="Picture 6" descr="http://shesc.asu.edu/files/crossing_sign.jpg"/>
          <p:cNvPicPr>
            <a:picLocks noChangeAspect="1" noChangeArrowheads="1"/>
          </p:cNvPicPr>
          <p:nvPr/>
        </p:nvPicPr>
        <p:blipFill>
          <a:blip r:embed="rId4" cstate="screen"/>
          <a:srcRect/>
          <a:stretch>
            <a:fillRect/>
          </a:stretch>
        </p:blipFill>
        <p:spPr bwMode="auto">
          <a:xfrm>
            <a:off x="2743200" y="3200400"/>
            <a:ext cx="4762500" cy="3505200"/>
          </a:xfrm>
          <a:prstGeom prst="rect">
            <a:avLst/>
          </a:prstGeom>
          <a:noFill/>
        </p:spPr>
      </p:pic>
      <p:pic>
        <p:nvPicPr>
          <p:cNvPr id="121864" name="Picture 8" descr="http://blogs.miaminewtimes.com/riptide/illegalalien.jpg"/>
          <p:cNvPicPr>
            <a:picLocks noChangeAspect="1" noChangeArrowheads="1"/>
          </p:cNvPicPr>
          <p:nvPr/>
        </p:nvPicPr>
        <p:blipFill>
          <a:blip r:embed="rId5" cstate="screen"/>
          <a:srcRect/>
          <a:stretch>
            <a:fillRect/>
          </a:stretch>
        </p:blipFill>
        <p:spPr bwMode="auto">
          <a:xfrm>
            <a:off x="2743200" y="1066800"/>
            <a:ext cx="1905000" cy="1514475"/>
          </a:xfrm>
          <a:prstGeom prst="rect">
            <a:avLst/>
          </a:prstGeom>
          <a:noFill/>
        </p:spPr>
      </p:pic>
      <p:pic>
        <p:nvPicPr>
          <p:cNvPr id="121866" name="Picture 10" descr="http://www.wvwnews.net/images/teaser/mexican_border_sign.jpg"/>
          <p:cNvPicPr>
            <a:picLocks noChangeAspect="1" noChangeArrowheads="1"/>
          </p:cNvPicPr>
          <p:nvPr/>
        </p:nvPicPr>
        <p:blipFill>
          <a:blip r:embed="rId6" cstate="screen"/>
          <a:srcRect/>
          <a:stretch>
            <a:fillRect/>
          </a:stretch>
        </p:blipFill>
        <p:spPr bwMode="auto">
          <a:xfrm>
            <a:off x="6096000" y="228600"/>
            <a:ext cx="2066925" cy="2762251"/>
          </a:xfrm>
          <a:prstGeom prst="rect">
            <a:avLst/>
          </a:prstGeom>
          <a:noFill/>
        </p:spPr>
      </p:pic>
      <p:pic>
        <p:nvPicPr>
          <p:cNvPr id="121868" name="Picture 12" descr="http://rlv.zcache.com/illegal_alien_immigration_t_shirt-p235745535552333213z8cfz_125.jpg"/>
          <p:cNvPicPr>
            <a:picLocks noChangeAspect="1" noChangeArrowheads="1"/>
          </p:cNvPicPr>
          <p:nvPr/>
        </p:nvPicPr>
        <p:blipFill>
          <a:blip r:embed="rId7" cstate="screen"/>
          <a:srcRect/>
          <a:stretch>
            <a:fillRect/>
          </a:stretch>
        </p:blipFill>
        <p:spPr bwMode="auto">
          <a:xfrm>
            <a:off x="4800600" y="1143000"/>
            <a:ext cx="1190625" cy="1190625"/>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pics2.city-data.com/city/maps/fr1962.png"/>
          <p:cNvPicPr>
            <a:picLocks noChangeAspect="1" noChangeArrowheads="1"/>
          </p:cNvPicPr>
          <p:nvPr/>
        </p:nvPicPr>
        <p:blipFill>
          <a:blip r:embed="rId2" cstate="print"/>
          <a:srcRect r="24171" b="30919"/>
          <a:stretch>
            <a:fillRect/>
          </a:stretch>
        </p:blipFill>
        <p:spPr bwMode="auto">
          <a:xfrm>
            <a:off x="533400" y="3200400"/>
            <a:ext cx="4326194" cy="3352800"/>
          </a:xfrm>
          <a:prstGeom prst="rect">
            <a:avLst/>
          </a:prstGeom>
          <a:noFill/>
        </p:spPr>
      </p:pic>
      <p:pic>
        <p:nvPicPr>
          <p:cNvPr id="139268" name="Picture 4" descr="http://shopfairtrade.files.wordpress.com/2011/07/tomatoland2.jpg?w=500"/>
          <p:cNvPicPr>
            <a:picLocks noChangeAspect="1" noChangeArrowheads="1"/>
          </p:cNvPicPr>
          <p:nvPr/>
        </p:nvPicPr>
        <p:blipFill>
          <a:blip r:embed="rId3" cstate="print"/>
          <a:srcRect/>
          <a:stretch>
            <a:fillRect/>
          </a:stretch>
        </p:blipFill>
        <p:spPr bwMode="auto">
          <a:xfrm>
            <a:off x="5257800" y="1219200"/>
            <a:ext cx="3543300" cy="5324475"/>
          </a:xfrm>
          <a:prstGeom prst="rect">
            <a:avLst/>
          </a:prstGeom>
          <a:noFill/>
        </p:spPr>
      </p:pic>
      <p:pic>
        <p:nvPicPr>
          <p:cNvPr id="139270" name="Picture 6" descr="http://forestwoodward.drufolio.com/sites/forestwoodward.drufolio.com/files/styles/article_slideshow_large/public/null/woodward_f_0010-2.jpg"/>
          <p:cNvPicPr>
            <a:picLocks noChangeAspect="1" noChangeArrowheads="1"/>
          </p:cNvPicPr>
          <p:nvPr/>
        </p:nvPicPr>
        <p:blipFill>
          <a:blip r:embed="rId4" cstate="print">
            <a:lum bright="8000" contrast="9000"/>
          </a:blip>
          <a:srcRect t="14988" r="61082"/>
          <a:stretch>
            <a:fillRect/>
          </a:stretch>
        </p:blipFill>
        <p:spPr bwMode="auto">
          <a:xfrm>
            <a:off x="990600" y="228600"/>
            <a:ext cx="4114800" cy="3457576"/>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t0.gstatic.com/images?q=tbn:ANd9GcSb7vJCJdt0hg_AdVuA0kSkPxNXueCStVC3aKW4dytSw0bjrLi4"/>
          <p:cNvPicPr>
            <a:picLocks noChangeAspect="1" noChangeArrowheads="1"/>
          </p:cNvPicPr>
          <p:nvPr/>
        </p:nvPicPr>
        <p:blipFill>
          <a:blip r:embed="rId2" cstate="screen"/>
          <a:srcRect/>
          <a:stretch>
            <a:fillRect/>
          </a:stretch>
        </p:blipFill>
        <p:spPr bwMode="auto">
          <a:xfrm>
            <a:off x="533400" y="304800"/>
            <a:ext cx="2796746" cy="3733800"/>
          </a:xfrm>
          <a:prstGeom prst="rect">
            <a:avLst/>
          </a:prstGeom>
          <a:noFill/>
        </p:spPr>
      </p:pic>
      <p:pic>
        <p:nvPicPr>
          <p:cNvPr id="117764" name="Picture 4" descr="Immokalee races chart"/>
          <p:cNvPicPr>
            <a:picLocks noChangeAspect="1" noChangeArrowheads="1"/>
          </p:cNvPicPr>
          <p:nvPr/>
        </p:nvPicPr>
        <p:blipFill>
          <a:blip r:embed="rId3" cstate="screen"/>
          <a:srcRect/>
          <a:stretch>
            <a:fillRect/>
          </a:stretch>
        </p:blipFill>
        <p:spPr bwMode="auto">
          <a:xfrm>
            <a:off x="5257800" y="228600"/>
            <a:ext cx="3581400" cy="3581400"/>
          </a:xfrm>
          <a:prstGeom prst="rect">
            <a:avLst/>
          </a:prstGeom>
          <a:noFill/>
        </p:spPr>
      </p:pic>
      <p:pic>
        <p:nvPicPr>
          <p:cNvPr id="117766" name="Picture 6" descr="http://ts1.mm.bing.net/images/thumbnail.aspx?q=645835203028&amp;id=c91c1457c56632a52f45b432d24b88c1&amp;url=http%3a%2f%2fwww.stewartmining.com%2fimages%2fstatemap4.jpg"/>
          <p:cNvPicPr>
            <a:picLocks noChangeAspect="1" noChangeArrowheads="1"/>
          </p:cNvPicPr>
          <p:nvPr/>
        </p:nvPicPr>
        <p:blipFill>
          <a:blip r:embed="rId4" cstate="screen"/>
          <a:srcRect/>
          <a:stretch>
            <a:fillRect/>
          </a:stretch>
        </p:blipFill>
        <p:spPr bwMode="auto">
          <a:xfrm>
            <a:off x="2349500" y="3190875"/>
            <a:ext cx="4584700" cy="343852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forestwoodward.drufolio.com/sites/forestwoodward.drufolio.com/files/styles/article_slideshow_large/public/null/woodward_f_0010-34.jpg"/>
          <p:cNvPicPr>
            <a:picLocks noChangeAspect="1" noChangeArrowheads="1"/>
          </p:cNvPicPr>
          <p:nvPr/>
        </p:nvPicPr>
        <p:blipFill>
          <a:blip r:embed="rId2" cstate="print"/>
          <a:srcRect/>
          <a:stretch>
            <a:fillRect/>
          </a:stretch>
        </p:blipFill>
        <p:spPr bwMode="auto">
          <a:xfrm>
            <a:off x="228599" y="228600"/>
            <a:ext cx="8675075" cy="57912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52400"/>
            <a:ext cx="5334000" cy="1107996"/>
          </a:xfrm>
          <a:prstGeom prst="rect">
            <a:avLst/>
          </a:prstGeom>
          <a:noFill/>
        </p:spPr>
        <p:txBody>
          <a:bodyPr wrap="square" rtlCol="0">
            <a:spAutoFit/>
          </a:bodyPr>
          <a:lstStyle/>
          <a:p>
            <a:r>
              <a:rPr lang="en-US" sz="6600" dirty="0" smtClean="0">
                <a:solidFill>
                  <a:srgbClr val="FF0000"/>
                </a:solidFill>
                <a:effectLst>
                  <a:outerShdw blurRad="38100" dist="38100" dir="2700000" algn="tl">
                    <a:srgbClr val="000000">
                      <a:alpha val="43137"/>
                    </a:srgbClr>
                  </a:outerShdw>
                </a:effectLst>
              </a:rPr>
              <a:t>Debt Bondage</a:t>
            </a:r>
            <a:endParaRPr lang="en-US" sz="66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52400" y="1720840"/>
            <a:ext cx="8839200" cy="5293757"/>
          </a:xfrm>
          <a:prstGeom prst="rect">
            <a:avLst/>
          </a:prstGeom>
        </p:spPr>
        <p:txBody>
          <a:bodyPr wrap="square">
            <a:spAutoFit/>
          </a:bodyPr>
          <a:lstStyle/>
          <a:p>
            <a:r>
              <a:rPr lang="en-US" sz="3200" b="1" dirty="0" smtClean="0"/>
              <a:t>What is bonded labor?</a:t>
            </a:r>
          </a:p>
          <a:p>
            <a:r>
              <a:rPr lang="en-US" sz="3200" dirty="0" smtClean="0"/>
              <a:t>Bonded labor - or debt bondage - is probably the least known form of slavery today, and yet it is the most widely used method of enslaving people.  A person becomes a bonded laborer when their labor is demanded as a means of repayment for a loan. The person is then tricked or trapped into working for very little or no pay, often for seven days a week. The value of their work is invariably greater than the original sum of money borrowed.</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t0.gstatic.com/images?q=tbn:ANd9GcTpfjvjoc2lEpKN-tA6epDX7l69lSSp9BQshU-ufeyIvYcp6oQtCA"/>
          <p:cNvPicPr>
            <a:picLocks noChangeAspect="1" noChangeArrowheads="1"/>
          </p:cNvPicPr>
          <p:nvPr/>
        </p:nvPicPr>
        <p:blipFill>
          <a:blip r:embed="rId2" cstate="screen"/>
          <a:srcRect/>
          <a:stretch>
            <a:fillRect/>
          </a:stretch>
        </p:blipFill>
        <p:spPr bwMode="auto">
          <a:xfrm>
            <a:off x="1600200" y="1371600"/>
            <a:ext cx="5410200" cy="4255456"/>
          </a:xfrm>
          <a:prstGeom prst="rect">
            <a:avLst/>
          </a:prstGeom>
          <a:noFill/>
        </p:spPr>
      </p:pic>
      <p:sp>
        <p:nvSpPr>
          <p:cNvPr id="3" name="TextBox 2"/>
          <p:cNvSpPr txBox="1"/>
          <p:nvPr/>
        </p:nvSpPr>
        <p:spPr>
          <a:xfrm>
            <a:off x="140573" y="457200"/>
            <a:ext cx="9003427" cy="523220"/>
          </a:xfrm>
          <a:prstGeom prst="rect">
            <a:avLst/>
          </a:prstGeom>
          <a:noFill/>
        </p:spPr>
        <p:txBody>
          <a:bodyPr wrap="none" rtlCol="0">
            <a:spAutoFit/>
          </a:bodyPr>
          <a:lstStyle/>
          <a:p>
            <a:r>
              <a:rPr lang="en-US" sz="2800" dirty="0" smtClean="0"/>
              <a:t>Most migrant workers arrive with the help of a coyote guide.</a:t>
            </a:r>
            <a:endParaRPr lang="en-US" sz="2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842229" cy="1384995"/>
          </a:xfrm>
          <a:prstGeom prst="rect">
            <a:avLst/>
          </a:prstGeom>
          <a:noFill/>
        </p:spPr>
        <p:txBody>
          <a:bodyPr wrap="none" rtlCol="0">
            <a:spAutoFit/>
          </a:bodyPr>
          <a:lstStyle/>
          <a:p>
            <a:r>
              <a:rPr lang="en-US" sz="2800" dirty="0" smtClean="0"/>
              <a:t>They wake up at 4:00 am and take migrant busses to the </a:t>
            </a:r>
            <a:br>
              <a:rPr lang="en-US" sz="2800" dirty="0" smtClean="0"/>
            </a:br>
            <a:r>
              <a:rPr lang="en-US" sz="2800" dirty="0" smtClean="0"/>
              <a:t>fields.  They sleep twelve to a room in broken-down shacks.</a:t>
            </a:r>
          </a:p>
          <a:p>
            <a:r>
              <a:rPr lang="en-US" sz="2800" dirty="0" smtClean="0"/>
              <a:t>Each are charged $50.00 per week for the shack.</a:t>
            </a:r>
            <a:endParaRPr lang="en-US" sz="2800" dirty="0"/>
          </a:p>
        </p:txBody>
      </p:sp>
      <p:pic>
        <p:nvPicPr>
          <p:cNvPr id="22530" name="Picture 2" descr="http://forestwoodward.drufolio.com/sites/forestwoodward.drufolio.com/files/styles/article_slideshow_large/public/null/woodward_f_0010-16.jpg"/>
          <p:cNvPicPr>
            <a:picLocks noChangeAspect="1" noChangeArrowheads="1"/>
          </p:cNvPicPr>
          <p:nvPr/>
        </p:nvPicPr>
        <p:blipFill>
          <a:blip r:embed="rId2" cstate="print"/>
          <a:srcRect/>
          <a:stretch>
            <a:fillRect/>
          </a:stretch>
        </p:blipFill>
        <p:spPr bwMode="auto">
          <a:xfrm>
            <a:off x="1143000" y="1676400"/>
            <a:ext cx="7048500" cy="4705351"/>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401753"/>
          </a:xfrm>
          <a:prstGeom prst="rect">
            <a:avLst/>
          </a:prstGeom>
        </p:spPr>
        <p:txBody>
          <a:bodyPr wrap="square">
            <a:spAutoFit/>
          </a:bodyPr>
          <a:lstStyle/>
          <a:p>
            <a:r>
              <a:rPr lang="en-US" dirty="0" smtClean="0"/>
              <a:t>Posted by Forest on 16 January 2012 </a:t>
            </a:r>
          </a:p>
          <a:p>
            <a:r>
              <a:rPr lang="en-US" sz="2800" dirty="0" smtClean="0"/>
              <a:t>Enter Collier county, Florida. A classic tale of two towns. On the one hand you have Naples, the nation’s second-wealthiest metropolitan area. On the other, Immokalee, dubbed by Barry </a:t>
            </a:r>
            <a:r>
              <a:rPr lang="en-US" sz="2800" dirty="0" err="1" smtClean="0"/>
              <a:t>Estabrook</a:t>
            </a:r>
            <a:r>
              <a:rPr lang="en-US" sz="2800" dirty="0" smtClean="0"/>
              <a:t> (of </a:t>
            </a:r>
            <a:r>
              <a:rPr lang="en-US" sz="2800" dirty="0" err="1" smtClean="0">
                <a:hlinkClick r:id="rId2"/>
              </a:rPr>
              <a:t>Tomatoland</a:t>
            </a:r>
            <a:r>
              <a:rPr lang="en-US" sz="2800" dirty="0" smtClean="0"/>
              <a:t>) the "tomato capital of the United States of America".  …they produce like 90% of the fresh domestic tomatoes consumed in winter/spring months in the US… What are they, the nation's third wealthiest metropolitan area?". Well, believe it or not, despite keeping us rolling in tomatoes for the better half of each year, Immokalee is not one of the nation's wealthiest metropolitan areas. Indeed, with a per capita income of around $8,500 you would be hard pressed to find the words "wealthy" and "Immokalee" used in all but the most ironic of conjunctions.</a:t>
            </a:r>
            <a:endParaRPr lang="en-US" sz="28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986528"/>
          </a:xfrm>
          <a:prstGeom prst="rect">
            <a:avLst/>
          </a:prstGeom>
        </p:spPr>
        <p:txBody>
          <a:bodyPr wrap="square">
            <a:spAutoFit/>
          </a:bodyPr>
          <a:lstStyle/>
          <a:p>
            <a:r>
              <a:rPr lang="en-US" sz="2000" dirty="0" smtClean="0"/>
              <a:t>Posted by Forest on 16 January 2012 </a:t>
            </a:r>
          </a:p>
          <a:p>
            <a:r>
              <a:rPr lang="en-US" sz="3200" dirty="0" smtClean="0"/>
              <a:t>The series above is my attempt to capture a day in the life of these workers in Immokalee, from the 4am wakeup, to the long walk to drop kids off at a nursery (for which they might pay as much as half their day's wages), to the hours spent waiting on the bus and being shuttled back and forth to the fields (unpaid), to the muggy trudging of the rows deftly filling and rushing buckets to the waiting trucks in the hope of garnering a piece rate increase that will bump them over the minimum wage, another dirty exhausted bus ride back, the trudge home to a crowded trailer  ...to wake up another morning and repeat…</a:t>
            </a:r>
            <a:endParaRPr lang="en-US" sz="3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forestwoodward.drufolio.com/sites/forestwoodward.drufolio.com/files/styles/article_slideshow_large/public/null/woodward_f_0010-7.jpg"/>
          <p:cNvPicPr>
            <a:picLocks noChangeAspect="1" noChangeArrowheads="1"/>
          </p:cNvPicPr>
          <p:nvPr/>
        </p:nvPicPr>
        <p:blipFill>
          <a:blip r:embed="rId2" cstate="print"/>
          <a:srcRect/>
          <a:stretch>
            <a:fillRect/>
          </a:stretch>
        </p:blipFill>
        <p:spPr bwMode="auto">
          <a:xfrm>
            <a:off x="380999" y="228600"/>
            <a:ext cx="8560929" cy="5715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IMG_0212"/>
          <p:cNvPicPr>
            <a:picLocks noChangeAspect="1" noChangeArrowheads="1"/>
          </p:cNvPicPr>
          <p:nvPr/>
        </p:nvPicPr>
        <p:blipFill>
          <a:blip r:embed="rId2" cstate="screen"/>
          <a:srcRect/>
          <a:stretch>
            <a:fillRect/>
          </a:stretch>
        </p:blipFill>
        <p:spPr bwMode="auto">
          <a:xfrm>
            <a:off x="-3230563" y="-2422525"/>
            <a:ext cx="15605126" cy="1170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forestwoodward.drufolio.com/sites/forestwoodward.drufolio.com/files/styles/article_slideshow_large/public/null/woodward_f_0010-10.jpg"/>
          <p:cNvPicPr>
            <a:picLocks noChangeAspect="1" noChangeArrowheads="1"/>
          </p:cNvPicPr>
          <p:nvPr/>
        </p:nvPicPr>
        <p:blipFill>
          <a:blip r:embed="rId2" cstate="print"/>
          <a:srcRect/>
          <a:stretch>
            <a:fillRect/>
          </a:stretch>
        </p:blipFill>
        <p:spPr bwMode="auto">
          <a:xfrm>
            <a:off x="153326" y="304800"/>
            <a:ext cx="8903366" cy="59436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forestwoodward.drufolio.com/sites/forestwoodward.drufolio.com/files/styles/article_slideshow_large/public/null/woodward_f_0010-15.jpg"/>
          <p:cNvPicPr>
            <a:picLocks noChangeAspect="1" noChangeArrowheads="1"/>
          </p:cNvPicPr>
          <p:nvPr/>
        </p:nvPicPr>
        <p:blipFill>
          <a:blip r:embed="rId2" cstate="print"/>
          <a:srcRect/>
          <a:stretch>
            <a:fillRect/>
          </a:stretch>
        </p:blipFill>
        <p:spPr bwMode="auto">
          <a:xfrm>
            <a:off x="304800" y="228600"/>
            <a:ext cx="8458200" cy="5646421"/>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nomoreslavery.files.wordpress.com/2011/02/agricultural-workers.jpg"/>
          <p:cNvPicPr>
            <a:picLocks noChangeAspect="1" noChangeArrowheads="1"/>
          </p:cNvPicPr>
          <p:nvPr/>
        </p:nvPicPr>
        <p:blipFill>
          <a:blip r:embed="rId2" cstate="screen"/>
          <a:srcRect/>
          <a:stretch>
            <a:fillRect/>
          </a:stretch>
        </p:blipFill>
        <p:spPr bwMode="auto">
          <a:xfrm>
            <a:off x="1143000" y="2895600"/>
            <a:ext cx="7253204" cy="3657600"/>
          </a:xfrm>
          <a:prstGeom prst="rect">
            <a:avLst/>
          </a:prstGeom>
          <a:noFill/>
        </p:spPr>
      </p:pic>
      <p:sp>
        <p:nvSpPr>
          <p:cNvPr id="101379" name="Rectangle 3"/>
          <p:cNvSpPr>
            <a:spLocks noChangeArrowheads="1"/>
          </p:cNvSpPr>
          <p:nvPr/>
        </p:nvSpPr>
        <p:spPr bwMode="auto">
          <a:xfrm>
            <a:off x="228600" y="819344"/>
            <a:ext cx="86868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Picking tomatoes</a:t>
            </a:r>
            <a:r>
              <a:rPr kumimoji="0" lang="en-US" sz="2400" b="0" i="0" u="none" strike="noStrike" cap="none" normalizeH="0" dirty="0" smtClean="0">
                <a:ln>
                  <a:noFill/>
                </a:ln>
                <a:solidFill>
                  <a:schemeClr val="tx1"/>
                </a:solidFill>
                <a:effectLst/>
                <a:latin typeface="Arial" pitchFamily="34" charset="0"/>
              </a:rPr>
              <a:t> is brutal, bending over all day other than running with a 32 pound </a:t>
            </a:r>
            <a:r>
              <a:rPr lang="en-US" sz="2400" dirty="0" smtClean="0">
                <a:latin typeface="Arial" pitchFamily="34" charset="0"/>
              </a:rPr>
              <a:t>b</a:t>
            </a:r>
            <a:r>
              <a:rPr lang="en-US" sz="2400" baseline="0" dirty="0" smtClean="0">
                <a:latin typeface="Arial" pitchFamily="34" charset="0"/>
              </a:rPr>
              <a:t>ucket</a:t>
            </a:r>
            <a:r>
              <a:rPr lang="en-US" sz="2400" dirty="0" smtClean="0">
                <a:latin typeface="Arial" pitchFamily="34" charset="0"/>
              </a:rPr>
              <a:t> of picked tomatoes and throwing it up to another worker. They are paid $25 p</a:t>
            </a:r>
            <a:r>
              <a:rPr kumimoji="0" lang="en-US" sz="2400" b="0" i="0" u="none" strike="noStrike" cap="none" normalizeH="0" baseline="0" dirty="0" smtClean="0">
                <a:ln>
                  <a:noFill/>
                </a:ln>
                <a:solidFill>
                  <a:schemeClr val="tx1"/>
                </a:solidFill>
                <a:effectLst/>
                <a:latin typeface="Arial" pitchFamily="34" charset="0"/>
              </a:rPr>
              <a:t>er ton.</a:t>
            </a:r>
            <a:r>
              <a:rPr kumimoji="0" lang="en-US" b="0" i="0" u="none" strike="noStrike" cap="none" normalizeH="0" baseline="0" dirty="0" smtClean="0">
                <a:ln>
                  <a:noFill/>
                </a:ln>
                <a:solidFill>
                  <a:schemeClr val="tx1"/>
                </a:solidFill>
                <a:effectLst/>
                <a:latin typeface="Arial" pitchFamily="34" charset="0"/>
              </a:rPr>
              <a:t/>
            </a:r>
            <a:br>
              <a:rPr kumimoji="0" lang="en-US" b="0" i="0" u="none" strike="noStrike" cap="none" normalizeH="0" baseline="0" dirty="0" smtClean="0">
                <a:ln>
                  <a:noFill/>
                </a:ln>
                <a:solidFill>
                  <a:schemeClr val="tx1"/>
                </a:solidFill>
                <a:effectLst/>
                <a:latin typeface="Arial" pitchFamily="34" charset="0"/>
              </a:rPr>
            </a:br>
            <a:endParaRPr kumimoji="0" lang="en-US" sz="2400" b="0" i="0" u="none" strike="noStrike" cap="none" normalizeH="0" baseline="0" dirty="0" smtClean="0">
              <a:ln>
                <a:noFill/>
              </a:ln>
              <a:solidFill>
                <a:schemeClr val="tx1"/>
              </a:solidFill>
              <a:effectLst/>
              <a:latin typeface="Arial" pitchFamily="34" charset="0"/>
            </a:endParaRPr>
          </a:p>
        </p:txBody>
      </p:sp>
      <p:sp>
        <p:nvSpPr>
          <p:cNvPr id="101381" name="AutoShape 5" descr="data:image/jpg;base64,/9j/4AAQSkZJRgABAQAAAQABAAD/2wCEAAkGBhQSERUUERQWFRUVFxgaGBcXFxoXGBgYHRsfHRkYGBsZHiYfGCEjGRscHy8gIycpLSwtGh4xNzAsNSYrLCkBCQoKDgwOGg8PGiokHyQqLCwsLCwtLC8sNDQsLCwsLDQsLCosKSwsLCwpLCwsLCwsLCwsLCwsLCwsLCwsLCwsLP/AABEIALABHwMBIgACEQEDEQH/xAAbAAACAwEBAQAAAAAAAAAAAAAEBQADBgECB//EAD4QAAIBAwIFAgQEAwUIAwEAAAECEQMSIQAxBAUTIkFRYQYycYEUQpGhI1LRB0OSscEVFjNTYnLh8KLS8ST/xAAZAQADAQEBAAAAAAAAAAAAAAAAAQMCBAX/xAArEQACAgICAgIBBAICAwAAAAAAAQIREiEDMUFREyIEYXGB8JGhMtFCgrH/2gAMAwEAAhEDEQA/AO9LXelo78PqdDXtZHiYgPS13p6O/D6nQ08gxAulqdLR3Q138PoyFiA9LU6WjuhqdDRkGID0tTpaP/D6n4fRkGIB0tTpaP8Aw+p+H0ZCxAOlqdLTD8Pqfh9GQYi/panS0w/D6n4fRkGIv6Wp0tMPw+p+H0ZBiL+lqdLTD8Prn4fTyDEA6WudLTD8Pqfh9LIMRf0tc6WmH4fXPw+nkGIB0tc6WmH4fXPw+jIMQDpa50tMPw+ufh9GQYi/p650tMDw+p+H0ZDxF/S1zpaYfh9c6GlkGIv6WudLTD8PrnQ0ZBiL+nqdPR/Q1z8PosdDnoanQ0d0td6OuVzS7OlQb6APw+u9DR4o68qASQCCRuJyProXIn5D42vAH0NToaP6Wp0tPIziA9DU6GjulrvS0ZBiA9DU6GjulqdLRkGID0NToaP6Wp0tPIMQDoa70NHdLU6elkGID0NToaP6Wp0tPIMQDoa50NMOlrnS0ZBiAdDU6Gj+lqdLRkGIB0Nc6GmHS1zpaWQsQDoanQ0f0tc6WnkGIB0NToaP6Wp0tGQYi/oanQ0f0tTpaMh4i/oa50NMOlrnS0ZBiL+hrnQ0w6WudLRkGIv6GudDTDpa50tGQYi/oa50NMOlrnS0ZBiHxqrjKvTRnIm2DGBjtH7TobkPOKfFVBTQspKlpZcQPv76q+L+ZUkoV0vDsnSvHyhb2FpJOTFoJj1GdeZzyjNxin5PT4E4psacFTlASQZ+mdY7jHmrWYEm5lKsJ2ERB9wNa/kvFJUpIFNxVVVgYlWAghvTIPp99YjEMfIsjb+YeN8iNcNU2dqdo2PLXuo029aaH/4jRVusxyXn6pRQVLgqoiA2krcpYMAY3iz/AE0f/vXQ/nP+E69dckUlbPJlB2xxbqW6z5+NqPVFOHgj/iW9oOYX1zG//mDF+J+HP94P0b+mn8kfaM4P0NbdS3Suh8TUHutqTZ83a8D7lY16PxJw+P4qksCYEkwCRnHtrWS9g4NdoZ26luldP4loGIfchROMnYZx+mhn+NOGD2FyGzi3OP8A80s17Fgx5bqW6SN8YUB5Y/Rf6nXuh8XcO27Ff+4f0kaXyR9hgxxbr1bpKfi3h/5j/hb+mvY+LOH/AJ//AIt/TTzj7DBje3Ut0o/3u4eYvP8Agb+mrB8TUDs5z/0P/wDXRmvYYMZ265ZpU3xTSAkCqygxcKbWz6SY9D+mqf8AfSh6VP8AAf66M17Hg/Q7s1LdKk+K+HO7lY3DKwP7A6h+LOG/5o/wt/TRnH2Hxv0NLdS3Sxfirhj/AHy/e4H9xqgfGvC/80D6g/00Zx9h8b9DmzUs0lb404Uf3n7H+mquJ+OeHWLS1QkTCjb6liP9dL5I+x/HL0P7Ncs1naHx9wzHJdR6kAj/AOJJ/bVx+NOG/nb/AANj640fLH2Hxy9DuzXLNI2+NeHkj+IQBMhCR/Ufcarq/HFAR21SDObBGPSTnTzj7F8b9D+zUt1nT8e0P5av+Ef/AG14/wB/6E/JViN4X9Iu0Zr2GDNJZrlms4vx7QgkrUHtaD+4bVb/ANoNCcLUPvCjHr82dGa9hgzS2a5brMj+0GjHyVNx4XbycN49NFUfjPhnwHYfVG/0B0Zr2GDMDzqklOi9VatWm93ZTW5qUGcfOLACIGD4E6ydPndYhi7sbhAhmN0kYPcZG2P6a+sfE/JBRq/wlhLQSAbsjBJJM5PiBB8RB0ooqCTdgANE4zGAJwe6P014a/Ilx/Sa2djbTM38H8HWru3VrVKdNI7LitxbAUemCST4jO+hOdcPxqcRVpIXdFqOoI7kKq5gycR5GtUn18kePMfXOdArzdkDXhLGYiLQxInBDHK7DI3kg4MDfFyz5W8UinHGfJePgb/DlZqHDpUVglRiUanEyIUiqwJid10xPxLWIMuMRsincwPB0pWoGEgAzBEZ9B+mvIGQe4fTBmfB/wBP01xT5ZSlfROXJJvYh+Kub1anFKzEg0wApgKQfmBEAfmMyftjWt/3oqoqmpUAJAGRTUXRtLAAfrGspzLlYq8SCzMw7SATtJ7gCdvX6nWgRR+TEYmZIxEEiCZ8+uunmmlGAnL0POXfGpXg+lRpqoZWIqhj3EtOV2mMEz6x7A0mau01GY4W6GiACBJtxid/bQFOBAEfTb29PX/3xqw1SMgke/7iNtzG3p41z/NK16QOV9jOn8T8TTqxRrHolFILQW2BTBBAEGNeuFopWWrVqM34hQWVoH5FXfztA9o0FylVqVkDugSQXZiAAoyQSSPp4InT74i4vgGWOEaj1kGRRPeUOGuswVjck+InOurjjOcHPwr1bE5JdiROMqMD/FyATBYiY3A8T7Ej2k40RxlDjRw9B4K0CzMGIDnuEzassf8AtMTbG50tpcsq8RI4cqrCCS07e2+Zj30Vxr8WiilxVa87p3tBBOZlRBBnwZx9dR4/rByZtKVWH1uMpPSqNReoGcwBcyLTxiabtAcN2wQdzBOJEfj+8w1S2IEkBmMbsQI3k4A3jSynTY3SQQ52CwJGBPgn9fHgZspAiAGwJECJB8Y2Hn661yc91jolu2MuA5/TEdUtUIJhUc7mAt8GYk+AI3JMwOHn9SrSOHpEs2BWqMFAi0ZO+Jk4N2wxrNcqSw98qAAZMgD5ogmM9s74kabUzdIBBn2Bkx9c/b11b8mS44qMf8jVvZfxfPKgq3CvmFEknqqCASCfzLepNxPnI1ZV59XFBgalSo1uO8i/GQQAcHfGgqVMAAjeMxP7ZmNzq0ooVCpJJmVIOI9yZP8An/nrnnzt1X8m1J9hHCc44msE6dV0ZohE7hNwMARcZAjBHzHaccq84qXqnEvWp1lJFoYEO2QotJJAJjYzn1BGpy3miU66l6RqqJkXgEGJBJPifAj6mM5/h+XqOIqVWhYuamoyqqDCEtHcwHk5nJk66eCp6bCUu2zR8aK1FA9BuorlVhWMoxVrwAWBvkD0gvPtobj+JrAG4ObCOxWFxAIJuJwQVGwPkmd9N+J+JGekisFW0tTKAgxaRDo3lSBE4mTmcaR1eddepd2/L4DA9swe/ciY8YG2tcslCNJ20PKUm3R74zjRd2SiXhoLZZfNO/IEnzBPocnRnxFyhaS07CWNcK6oagmmpIbuqsovHiGG1uSM6TOnRIaYosMiPkbGB7HBA+vjRjfHXA9I0alFusWcvVUJioWYlgSxLyx2wIONhrHFlyJ1XsTPFaiemTTpFiq3sVUuVEZU5jwTtO+TtqleLRwzIAloUDtJ7i0Bm7syBmI3BHkETlFQh2rLUZbxAUYGPlE7xIBiPWNtezxIUgVIXtJmSRg+4jbeY++pueOqtiapjfghVpQ61lDVF7bGhqYDdr1QyuCpdR2yp7cHQT8+4po6jMzGQGRiJEyA0ACZJk6p4CvUoENSmGZWZVFsqAuCDgyp2wZj3154mmFZv4kgEjMQM4yQJ8HP/nWuVxSVb8P2Ccmq8BB51XABZ3WWCj+NJJONg0ke8Rq7gufks9OrU4hXsJS17hfJwwySCBPaZ9tLzVZZ6mRANwU/vad/prxKN/EADN6gwYgkRdHvtqceSKW1/szsMPxFW26lYH0Yunt+Yf112pz+oCVNdgR4L/p50G9NC4vJNuysxCjI7p9fEzEa88TwgdgWCn/pZA3tIeLgMaxartl38fx+cr/ig7/bFU/3r/4tT/atX/mP/i0orcso4PTAuKKQpZSQWUMcMNgSZtnTHn/AU+nSWmzrZdkMBIkYZ7SWIJxOYLatDgc4OaekRph/HcS3Y5ai8XiUBqQWZmN6OIBzHqZ9shWE5WTuREkNtgH6nOJxvqsASN2KsVb5dxiSAdroG+JExvqyrw1RySGKwcHImJwBvj9j+/LySc3lITKjSE5LgEEZBM+CJgE+cZ3OMY8VuXCLe4mPfY43A942g6JemQojI/OxYkzPaFXbxBJ2zHnQos8ElokHDY2IM4MY7T6aceRxX1ZqPJKKpPsvRVC2JPbCqAYJ+vmdjI3/AG144gK0qbhOMNaTHiR7Hfz6a0HKeH4drqfEhqbuARVY9sTAWJhMjHgz48q+LolGNrTtlTg5Bj5rfOR42xjSdrYmhZw/A00uZVIiTkuwUAzuZAAk+TnTJAQZUhlHpkjzaY28x9PYa8VmUq6uVZQVYgbgkYJtJ+g/9GuGksgFGIIJW0C1djEgg52yAPvnQ25diC14qFtWkhUgG5UhoPzd7d0wQR9POdAhGgEyIlSdyB+YSYEePInRS0ajELSTqVHNgRTCkHAOYtIEeo9iNpxvKa3DFvxKMgHcSUBp+cioBa0iJyCCBgZ00m9jpnhuHgiZIE+JkQZ7f8jnbbVbqjR8pZQMGdiTGCZDGT51atIIIJUIdzIxJwTbmBIERIxqUeEZ1hbI2ty5Aj+ZMk/aYmdtZUmumG2XU+KqKD0yRdjskEjODABXIggxkfTVfFcUzGX7xESSWjYwGAP6ZmPJ1E4CsIJo1LgfFN/EDGPfefC/QUJxh+UIwIkSVK2kfzBsqQLh5848aTTHT6IsgTIy0GfMYEqY9tvT1jRS7iCPb8uMkgg7Hb9RoWq1ygrEiATa0AkDLEERJMTj1nVtakZJYlSQJ8TAGQ2wjBmJhvQ5TFVdnkgHDjxG0j9/1GPGPA17sxkn7DGNyT+3+mvHd8oBMiQMyDnLNIuGP/GNeuGF9MMsFPzSRAViD9/Ix9/J0DREftwGPiMXZMYmCffH+mtDwPE8Nw6zxVBqlYZCQLYbt8MVnB+ZZHtiFCslFVKB+oLstCzIPyT523JOBkarp0biFJyx8yZJ2JJ2zEkYzvnTTUWO0uiziOLfiKjMR27oikwqgfKob6fvtq3mXBpSpItXud5ZiPlEGIkR6x75OwwfQ4cUKaMoDM0ZgFQDkw3tOBMwNJWr9Q3EtIdhaAWAhT8xHtmdiZ99bf135Nv6/uUdQzBjf8svkyYG5JBxBOf01dzagtLiQtMqFsMepbB3Jz58wM7417+VlqSBBk3YUEbLjO+TCn7aF+I+ASpXWv1QQIwjK/tAIzEnck7+mtQpphF/VhDU1q03ouacVRClsgMAbSCPO4/fSbg6SUWKlVvVrWOOoWJtkSZz58D3ydMjVHTuMKZIGCsRIAbJt852yNC82p9SGcAdMSSD2lSplhedx6ewjcEqEv8AxZhNNUVVuBUoWoxepNQ4LXHcqZysyCPP+i+nzF6yqdgs9u+ff7f6+uvfF/EBWnJw3TaBGQ0Gz6GTdnfMbHSPlHNQtMSpwYJgwSZO/wCp12cMG9tfsVhK3c2aigvaej21ADg/KSTvsY8wfEnxr2vMCCBXTbuuzggntPgnETImfrrP8Tza0ioguBhSJMTnaNzB/wA9aXgXYm52A/WPXIJYEz+YEec6jzceLszOO/qVVKQYmxyuw+bt8YBO2cQI9CPGqm6isJogn1UAzjxPcucf1828Wi1AU7smL6ZUxGREeJxqqvwlVI7RVVMxhXbugbg+MHO321FeibVaZZT4pCcsQd4bK2+gu9sx/TQ4o5DBF33XHn3gZPgbx521KPNlkmvTSn3QLhJ3AOQPc5k7GdGCmIJVApWfHdI2lQZPkFZ+2k7iIqpq0bQAfzCbfv7efrvoLnNKsdoYKYIANxaBLCSZBBG3pnRa3WSKykNkXLsYH5d95Me0ep0TTpVFVQ4DEkgBXywktMAQItIj3+uqQnKDtGuivhuENwYEuywZYxg4JBnOMSPQaMeipw1yqFEGYk57AvzA7mfbbQ7EQGdSIm4rVJtzjtzgqPePHnVlelQuL1AxKmDNRytwPiMTtiDtGNRqxaOU+Zqyn5rVHcdhgxDTjfMkfpOu0eLpMBCEhTIBXbwMAEiT6/bbUcgAlpQkEJ3XFbvYiCZMyZ3876oemykgBhBAR1FsqRJkubZG58YPkjSUUILrOCbmBUzDDuA3iJJtnb5p8gYOvKcPClQSAIIuEEQTgk5QbAH2Bj1o4OnUYXBC9F1mGdAykNDDwCog5jP7a902N1yxaYDR24FwkA3I0YgyNj6GH0CLGSmcM3m29jCi4bHYOIxn1154biFWR2gMSO03i7ypjC5J3OcnV3MVVad4IAzMhYcEFbWwNyQfc+NtUVaQqJTcKaRFwghlMAGwgAjyNj4P6pO0HZ6XiB1FIJCt8tQiEjdpkjZlicZg4kS6q/2iGhTqUwepVdjYaqGqlpmW+Ze0mMZGfOkT1Kcn5zLFhNoIncCJge+5kzqtKAMSobYH+aPc+f8A36a6+Dhk3lWi3HBtmopvwrI1ThzTWpaWYKtkwM/wzsMeNpOcmVtDiXBWrTqugBVVta0FBkLaDAWQ04+o1l/iPmlOmywssGGPbErA8QD/AItPafHFacIakfNLR2zkmWBJ3k5G311LlhirN/kJRklEdH4649nYTaqx3KqEEHIhcmY/Qz64V1+ZVq4v4lzMG1uwduNwAMecmRnbfQycO6ZowU8Q4aREg3H6gRB399SpWLKKiMLVJMCDdIkzuQDIM4nEnyZubZz22WVasgWlYUgZKqhG5i04MwP01UtYoBCnMyU7pEmBnGMTkjB9tel4SoYtK2fMtx6gnZclhbMGQJz9JHeFZYZqZVyqsAU3MSQACBJX1B8bY1PwLoJPLzc4qIVpNBEMgYMJ+UoSUntOQDg+pOq0a1UpzhQIaRb7gEzBA8wJ/wAucPWaPkfETcCxmc/LJnyPH+Wnfw38Ppxa1CzlU2GBN2QywIDCPPuPrrW5aQbk6Rn69whoDicm4nH6gAjB8kgNt5Z8u5Q9UFgQKYIBm4K0HuWRt7wse4IOtLw/weA93VuVf5kCkAHy6mSJzBxOrucctr1ABw7qAMYiZMie4gQBH31uMH2zoXC47aMnzXjQ7IAyKLRapGUFsG24QYJt7gIjYzGqH4gpJuxMAwWlpjxkfXzI+/vjuANKoUZiCpPz96yRcbzMiMbGBjA0JVXqEqpDRlhgQZ3nxPdju/bU5O3s55SbexryWgruSoWRljF2Rk/eDOfWdZ34t5HFc1UdVBKghUAyTgG0SCfUgiZ++v8Ahosodbi1sAiNtypbxtH1mY21lPj/AKiP/FchDaRCU7pWIAJb+YmTaNhiN+ngWtF0voV8NcVlWUj0cshXEmUypHjMDffR3D0UL01nDtutp7iJgDOSJ9Pm20o5TwRq0wbjdbd8smZJJeTJJ+Udpx43lhwZYVQXtHTYWgSTcACAxMSO63IGFGdb4uJT5VHtLs5mr0h1zr+xoOorcKzF1N1SkxRr53CkRBjEGdv1yfBFVmnaIDQyMgNQNEMCY3HynJMD2Gt83O6lX+9qL6W1GQZ2wkD9vXS7jeAFR2qgk1DB+aAWAgsYHzGZLZknXd+T+PJq4f4NJMQV+GvTpuqFoBpTcCDbMEDcg+QQZA8YKzgOSmk9S9RuSLBIzBgFswJIBPoPrpi9QtVdajgMydq91wYEDMbKRIM+m040LxzCldFxQ4FMyF7hjLQY2g+M68xTkvqU4uafC8ogfK+PSoSKqktnCixoiCwJID4C4g7nECdNV4mYCxWuBhCASAq5O4gYM+PT0KqtyU1mCKQLMSpv7dx3AwN/J8n6kYcqNNmeoSVpRjdgB8t0CIg/T11R4Sff8GJSydsdvx8uqOii4rClboJX18GW3n8vvrwOBp1GqIkqbTKiRH5UeIEnG5MCDgTpSefK1SO14lgQljhhEKDH6HwJnA0xuPbULVHU/MKTKUjMXxB8EZkGYGsuDj+hkD4fgGRv4fTNuHgsD24Eg+SwnBgycYGiOM4rpg3Ehg0gAXCDvYG7t4O+BA8RqzgePQ1WpkAvHzGoWuIyVnbA2IEdrGTGr63L6HFFVd0VlLdtM5tx80SBkKdJvf3Q79hNe9BJZhBFoCiopMk9vbcTHhvaJGvD8xp1xTQOpksb2JRhESqqY6mcYt20l4RHVhSvDuxZGHViBv8AK0SwI+hkjBg6Iop/CWlxCsalNvnKXmmJ9CSCMRt6/fLglsOhlS5slRXFGemdh0Hsukk3lT2KT+mY20NQrwTIBKAypdjIj58mMTvgm3YSdVUSquKaVYLD/hXFVkEZkbMYBFtvyiN9d/HU1YmsKjKgIl1uIMSCG8+fO2TtOsuPiIXYyXiAys0k2yoOQM/lW0QZgAQD6auqlpCtSYEqAEYSpPuQCCR6yYwY9K+E4mlUYlKirUUSRawBXFs3doMEZGRnadA0OJ6jvSrFuqCGU3f3cWybYAP5j5zg6ni0xUNqlGEtaFgS1we24d3zAA75OxjbJnQXMaqTSZB/xRLdwYXQJAjaJg+/jzq3huBV6TFpqAfKrMQokHtF2RMiZknE4xoTmfGLZShbbVkr6WxA/QEat+PFPkSNwpuisoAZ/wBca9JXEgfT/wB/UaqIzG+ce/p+on9RpfxdQo65wWA/Uxv43E+498eyzu/4r+/30Py8dwAulT8qtJGFm7G53zo48NUlw1tjISBIBX5oBFwaBMTjYe+g+GUytsAkiJEgHwY+uvXBtVqVSalRadRGFO4ggtLYS2YyFuB3wJERPmflcf2yRz80Pt/fBwVhUol0U3IuEKkqwgYdVliIEBtpG8Rq2ny+KC1EtpAl4+dmtBjtUQVM3MEYGJxGRpxwnFLSqtUcMJHl+0ORAgkBTJ/rE7rRzXrr/HVjLkABSFABwCSJO35gATsPOufVaJXFL9TvDct6zgsoF7CHvA7bQAxtGT+mfPjWr5J8Mfh61MirRcL2kO7g22nCyucH3wTgzrJUuZo7HsRrwvcAGDAYzEZEkHP31bX5jxPDPfTrrWV5UJVkC+IXEmIjBkQIEjcEGr+wo72zTcw+A+HqManCFUc5CSWpkWxbCmaYIPiI/bRHJ+dUOGUcH+EqTSJBCp1RJyWBjIMyD6RpL8JfG1d61OnXpJSfq2Hpm5CtrAbuYzkEXTYRjOt5xnNnSmzzNoJ8Ab++B/7uddLUY7OlR8oofn1BY6lKpTB2vpWz6wPP/nSP4i+LaFNLuEk1Z/KmIGTddB2kdsnOszzf4jq8WabpRNuVZqkDtBGwJneTJHjbzpTWRkq2spsI3cgKpJ+b+VwFgBTJmdSlyW6RGXLWokq8zSrUL056jktUewoJgb3RcJgeCIPtr04JdWpIA5yQflceWQyTE5/TOutyRIhKd9oBGTnMqYmCYnIica6nKKZpMad95YlGAdOm7GbQBHaWH21ByTZJbNP8L1lNJnUlriTMiAPzAqP5SIP186S/G/FKhp3P2lsjphignLSc7+DBP2nQfNfiqpwPTpvTLJWQPcgALsQL5n3Pj18HQy/FauZFDiAc+UM+kyw10qMklqztjxcko1FWA8FztLysuFtCKGpgE3WkyEYWEsZxsAfuKnFt+NNOdxLTnImCYHpk+5+2g+c83Z+JQ21aYMlgxUxOLxbJGRJk+Bpp8N0AzvxJhurU7PJC3EAH0O2Ppr0fxYKO/ZzTg4Wn2a/hMib4wcWgDzG4n99MMzup3/znx9NDohGCoIOP1A/rqxmByRv9/wAp+nrruT6/j2ZaW/8A29fuZ7nHDUmqFbQag7gMzGcGBJBtIjMATAGs/WeoF6iKjQ4ZqbDuIEgkq4u87gAmfbW04qi4LvSQOLbWUkIZ3Rw5BIIMiJ+x8YTnPL+MZndbYMlrXnOzMk7HfIUHf7+PyQvkZtxvdBXAcbUdHcKlNyx7VUgkAQEg4HnMnMbRGmPA1nDBBSNMsh3CAFrZIaVLQYiTAyNZ6jzOpTQIKYpKYJZbmZ0YCSxM2iBnY/56ZNxP4k0yrMKipLAMekA0lFkEkOAYMmf0nXPPjp34I0Jfi7lIRlKKqXgBkTJuEx2jYEQcGCYxOh+E4l07bXIEsQDnAWbgPZfInOnj075uRwDKsYJUQcwx7jn28DXmh8OURgO9HMM5qAUwJwJEGZiZgYOZjVociaxkbjT0BcPz5SzmrRSoGHaCcrMjfczMRnxA9W3A/wBn3EVmHb0UC5apYSSRhVpziPeD/lrWfD/9ntDhG6p/iVCSVYwbROLPT/u39I86KnWFt7AoBveLInb/APRM6rST+pRca8nz3j+TdGlmo1SoGDE2gAuO3tiCykSCpjb76sTl9Oss9qVAoLMIFSSdyNiMEQY9fYpG4ysjsYlUOKbXAtOxAUm4mYznP1h1SAc3H5477bu1TmQMkbGDvica8+WSeX9/Yk3YDV5ZTrU74IIYKGpwzCAbWEkBvqSPGdXcNX6hhzEmw3oAG/mUFSRMyJ8/tq7/AGM5qqb4FRuwtNwpqCCADuSvcCY2GMa7wvLOndRrKjYLEh8EnLB/eR8xMRHvDa+tWJJ9nn8HQpM4vCdUAdOw1FME7mDg+njGcxqPxVIpCKqokfMAblB+WCQSAc/bbI0Hznl1Rqi/h6JuRTDqI6cCSZUlSAD82wzEnOga/J+gtJuLuZTLsN3wRAJugBh7zggD0eKdW9jcX2am6m9JXZrRloEhDEm8rGV8yfTzrOVeYUajArU7AAvebXLAkznEEHYREDGvfEfESVaNZkS1rLbSLg12CO0SmWEHAJgfTq/BVekg63CyBALqVIB2y1+M+sZ10/icTjcpFOKkzylQABGYLbhSRIgHtyCNhAzoPn13RbtgiDMyDBGVyY9YP21puF+CeKsUU0ZbptF4wBnNzFV32mfTRFX+zDjHoupKBiptVH+djiH3QD3DE+API7nJHRJqq/vj/oQ8NzMMiye4gbEDP1mP01pOM5hwj0qdRxTR5UXWm9WBMwwlrT9Y+5GvnicFV4S5OMpPSgdgamwLZJ32YGYnMSI86bcDxF2WU2PDCQygkGRExP21DmSktmbyVDHjHRKprNUZkvDO1ryZxN0gFQwAtj1idNH4hFYk9wVSfMsDBU0wgJYd0E+2ktZFUCnUM0HcixC9oMqbizyYmSBjcxo+j8TUlARqJik7KxQqypBMMDNxGCSfX1wNedJOS6ORqymjzCiadUszAj56T5iSAbAQr+QBtkDVtTl9SvRigiNaQg6nUJgwLhkXGIJuGD65InBLR4irdTYCsUW2qUJkhcvbCrsR+0j12Hw5wbq11RYftwvyzlZBJ7lYKYBGB6mIE/tpf5NQi7MBV5FxnL+KoVKqfwkq0yXptKiktUOBUAgiCSZYRkfXX0/n/P6SdWjXqUqUD+GzurXsvcT0wZgQImLjIAOjuJdY/ixvBkH5bgIYx2yRH/5OvnfxJ8O8PRR3p8KzKty91aoiAgEgKt2QDDQpAyQJOuvUns6lcVoyVHnLrYE4hqjPPaSQEk4uPhvJziRnVVT4huU06yF1ZmJN5LrMDtZp8DzvOcaMpcO1eDVQcMKdDuWmll6XHvYDFu0g7nzpxW4QMEptUJFMhUAAtubGAB2jtgR5Bxqc5wizjk1YFw1YMLg9UKUWkapYlpBugIO0WgQNtjBOSX3B8HWRVcutZCpIrncdyxIkELG8ExbJwDpanLKlQvgLTTulmKh5gEl/UQTtv531o/hzldzVVUtTorgKHBViRJZZErIbx5Hmdc7uTpGoqxN8fstbhaVZKq1TTrlSUYEC8SwwSRkCBtn3wo5esgD1wN9/vp9xf9kVMEtS4hwTcbXVT7gdsSJnx41neL+Hq9KqnUmIJQ05IOIhW3TOCSASZGANdbxqrPV/H/JfBFutk4rk1asxWhTuLJBqggqKcsCFM7tkQN4OiOR8mVCopMwKyzmLkZlIKCJE9wmZwAPWNaHl1WtR4enSREsCm5pAqFpNqCARhbZYkDMDbSbnpYMjoQigklQSTIAgkbbeAY8++ty5nxrGHfs8vmnKfI5y7Y8o80eSrIwIGLGkYGTBgxj3OizzJBF1QLdlRUHTJUiAReASNIuE4gPgo6SgKuNrhdh97ZAB22IzMar5hwlSrTCklmUABVpgmBMntj/pnA8b+c8f5s46kjGTl3+v+zaUexZZrTnb5oG+D7bb+vgaxfxNzeolUlISiskVMFmYMvbGLTIyB4kzjVHLOa0nemvFKQy4KuGVrtlm2LTMZMbe51pOdcvrGnfwrICqiLwDLSYN537fWJx9sObnK5HSvtHQg4ajWrLfSpsFZjKALOMMWugENIMRaSDpjS+BepUY8S6QSWSndawJJJFvlZODk5j01VwNLjoBrcWyqW/4aJTBWDgMxELORKkjIPjVnH/jEp9SjWrQD8ilSxUzuFtkSN7jEjOljWkww/Qa8L/ZoxEdW6nEAOGZtgJZpAP0gRAGqKnwOUpNTatRNsswwoUHyd7c++/10rr/ABM/TXrmrTdQUIvNSGn/AJgMLO+8j7DS+jzh+IBUVlZyxi5rSQMwQN8ZkDYZGpv9iTa9Bv8AtSty9QtGpTqzbcmDSSe26mf7tmMEqJHdsMay3xXzjiaj/wAXrKJgGqlpneFQ9qgDeN9OKCgu6VlC4iCQVZR4BiSNo322EQNXyP4zoNw9MOha0QG7QCBgSKitJgePv6m0Odx7BNS7MwnCKzAuptO0klbv5skx9NsnXeX8gqUXuZrlqVCKQDEH5ZaQBaJBCzvC/TVXFKaFFAlS5VIIJ+YnMgnYifM7/SA+5Y9WlTmoDTuAIJGApMke8YB890++uVXFP0Y6PFTialEFipqNTMASCSIkDu9LiP114rc1p14etQqLUsg07B3bZVTDNJO5E7jca7zDj8seHCs5Ia+QRccQIB8f00h6r1RiuVYEzZdFwyJ2KxPp52Eacf8AiNSpUW86FeuzKpVKLJ4NrEeVLbETmwmPuNDJyc1KVQOajbMv5pMEAN5AUvMbZ8To3l9ZrQHMMi75G7GFk+lpMnOtByniKF+11UGA1OpDAfMGDKcqcA+k+BJ1qMmniEak6PmPP6b0/wAO4omiHoIyyBNTuMu0byw2PiMZGtdw39oVSrSW6oykFS8MFbA8EjEnMjWq+I+S0OZIA9W2vSDdywbbhIWoI8wDEgxJ86yfKeRDh6VSk4pVaprKyMsnCrsGIDDu3GVOZ2B12/LCMLNtY7Nw3xBR4bhT2NQrVUqFUcy7C095k9uci6CCDA9ReW/ErinRP8UuiBSLXhwpJFxgrBSAZPg6znH0fkSq8mQqs7Fgi5NimcLInxmJ8alYBHVQWNPNwUgEmAFKsYAz77gfbi5eTLSJylfRsOffFH4gU1Xg1qIGluq6CMEGEJ3+vg5jbWK4Wsar99KkaKGBC7D82JwPf7D2t4bg6kP/ABHNMghLyCUldmj5jJ3JPjzsLyXmtJ+2oFphRYxJK9xXGcQCQdzEiPI0nKU/FmG2+wnmnK6SrLCVWbSCdmJMAev2J8nXnkvwZUqw9PpXrH8KXiflJdshg0bCSJjHhjQCUyy3grIYXEMtpm4Fgc7EZiJ+mqeG5mlOoqIzEnudlqFAyyQsQYeMCNsb41OHI4vHs1F4sM4H+zm2qKtapRtQCKaK3cBJBBPcBtghiAIwI1uaHDBVimEUDa0QsnfHoAP2+msX/vLVZncK5GAVI77TALKDtsRJGY8mJbcFzena7XhTNjKRLFyIQCO0+vkEHXQuS2dEZLwNa1Uhyvax3IkExJJMkkHAOD+uBpN8R8TT6fSJp/yPeWiAJLDICmcjMgZEbirm1cqiWuqMAGttW27AAIAkiZGCCIMHSMcOS4r1oeRLSghsYhY2iBHsPOsS5EtCnypaQFxnAUKMrlmAYhC7G9fKmRBidifIx3aI43iKfR6gSVW0gROxE2KRiDAAgY/XUp8OtzGmFe1wWBFMNLZgsFDC5QQGyd507KU6q0gwVatPudQbhItWGGBUlSpnxjWPBzsD4B+oKhJACibBaXIyFaCQvkwDM4xnV/JealXlq61aQ9F6ZDESFClgJg5nGT51OccM1IqXKhHBVQALpyYIyLckzsPO+lB4wrQZgRBgXWQvkZnEnaN99KKrwEdO0bV+Zo1uwY5N2GW6LtpkAQLc+s76yvMIrG+me26GafIJTuDG0bfl+4OgeG+KA1VeHZDf2y7jpANOBYDJ7oG4xPpphx1SUZFqtTJVLiUUCbgbwBGG27j7TOrSbVWXlyOgCpzRGHTYi1TLSCDO+REkRHjQ/E8LcWzcC2IMqFu8HfYA49TnGk3GcS4ZpW5yCEcFVDqoBaLcjyRkzpvzHn4VVKkrUZQYZQ+IBvFva4yDIPrjwMuD015Ire2eOW8Ea1TFUpYJkZDA4874gT+2mN1FQ9KsHtE3VADn1h9/Gx38b5WpwNam4qPUKs38naLhMMDG0HYgCGII2OnAZx1Syq4q5tYtaJEEQv5Zz51iboNHily6hUAq0CSysAXqFrgoHmRExA8YmD6tuC5t0lh616NARAQWUefGAIEGdztrnIfhNVDXSqOIKNEEZBCnMETI+sfSxPhSmpVais8K9tS6LbvCgEjtAEEg75BxG0t2VScXYJU5ilXimCMVNMqTi0d5vlYBMT49fGde+WcRUqBqdRCjLAYqIlLoDANiMnYzvE5hf/sNqb1bKi1mqz8httKzN4k5gR65IIGNAryqqlUVWIQq473cEiFzBLEE+IYZwZMkaouyilLyW8V8M1zXF79WgzkgA2ypbG4Nx3wFjA9dVtyFBUq1hXc00ZrCJpt4mZJBWcR2g2z5OnReoQUuKo2LQJqE/lgggoCBEsIkn0xn+a0jSDUqdFgzFQj9MuYK/TcYg+hkbYHK1UTHIl4CeE4NioLVFbuLEARIMwZ2Jz6bQND06qVV/gMRB8YOfURO/t9ddocJUFJevVCdK+HIW6CZIlzvuIwIjJ1ynQoVqyVE6eVmorqWu7bRbg5DZIkeudQx/Ug0w61lZiSpMHsXtAX/AKRJAFp9Z9/A88x4+q9KBMXEGYziZHkxtIEb513g6tMu1S7dQuxxjJECcgDf099GHl9N6DJQJl6kk1FksoUxlcASdoHrEwCoyUjcafYLyyh0irBgMCQ2+dyYMT7eurRy1OIJYBkVD2rShbyJJJkGJmYAz7HOr6vw3UNGwMWwQXm04AN1MgS5GPAB9ttGf7uLQdGpKrTAd3dwSoMqoCbRgEg7yCp1WMGjUOOV7Qq51yN6hKkWuKZXtmYkYBIALZmPG2+CqocvKOA6hQAzg1FPeQNhuGu2j0G+cu+Zs3Do1Tia3VW9glRAVeXE2WEWkQJkkjCzsNEcHx9L8PTZ6kioCQznukbgnGQf/dtJrFM00r+wHW4o8NQWslKmKMPdbKMrEwtkSGk7g4x6TpJwytU6IFVhVaoPmAa0SAQbLUJgzJz4xonieGFUzTcAly0djyFgBcSI2MEkYONUorUyGpORaWBVDKkncKFOPGM7emjNURk29DrjGqI8LJF3TJAUSTiDIIIOJG2qa/AJTpi0gLdGCAFOZg4zIiPUxqnhkqGaigs7SbQXQsxUsjAfIQQpyAfrJg0cPTNMszSKVYAtScFjTY7yIzLNG+xX1GpuNhsbcqZGoGi9ryIlYa8bEgjBkbjcGfqcinIK613NDhuIajiVak8G1xfTB/NBBggk4HprQ8B8RpS4k0RS7KkFDTthhaO63E5DHGfETvrOACupp8UoCSCjiVke7Agq0kiPOPTVeO4yp+UU445CPmPwuaqs4DYUAJhDg4DXqSp2MxBjeNV1fg7r0DVdKatb2lmaWEXDAKgC4ebhA21tKlIsqKEYgBQwEEgkQNyIiLpnMe86J4qrSpJLkDEKCWXIBMAEkY3OcRPka2oJb9FcIox3KuQlGB6iusKCAotf/vAYTiItjyNjBE5g6MTQpEMEDOTeCEMgMpRVAaSwht+wjxGmD8UvEUWK1EArVSqGnJIYEEEA7tIJgeIOx0LX5XSZzUBLMyhc3KRaxkFJFst9iR9ZjOktkJN1QgSjVQt06VyOAQACSCCIItPaZAP3OmdanWDTfTKZlGmcxkkTJnxtkiczqVaKBu+q1OmtK0JSi475UWmI9Y/TOk3L+d8PSdiwrPBIFR4kj+UgnMEZz9hGklkiaNI3KrbWTpl5UGQe4Tg3exMzG37qeelkrGkQr3Mt7Ez3/lVhF07Cdlhd4jVlfiRaXDtSAVWAqubSjDtYqT8pxjO/vqxCnEC+hAXuUlFA9IIkLJxj/u9NTvHbG9BvEsAtQW9S8TEkSZmFYwZ9yf8AQaCpV3e9q5an3ACmVLA9o3YrBIbPr9hkY82dWZWpsHABKW3YmJRlwRGfJwfbV9HixIJqBS0flsuGYwBcxERa0nPodaWSXQkx1xfKQaBBhbhMhV+bdWHbiPAJOQV8rOZocfU4TilUXVadMG4s0hg4hltCmSX7vIOTrV0KbGDJKlcp8rn0aWMCZgKYnGQDOknG8XSNQUAWFQ4ZlBuRjO2GDTge12txUlqtHRJNxWhPx3L7atN+HK1AyOaaEAmCCCqBT3QotHnGjV5Jdw4FSIA7RAEsGIMQZT7CfH1o4daBpq1OogFMFEc3LbPzABrQScGWGM/Mc6M53zhKdamqNfg3FXVgXORMNKn6j9cxpqV68EWsWSvwnD01d1VoCgFQSr7mfmyMQc7wfJ1Ty4MhYLcZEgmkUPaIAN2SfaPfVleiKgJUSyd4G5JVgcT49Z1ZxjdSUcQDEm0mLj7EGYzg+CRqGeWmZ7HXLPiIFAlRlYiR3AEhM4OxIhrQAZIOZ81rzyjWqFVp8RdLZua02gTYoIHmRI3bc/LpN+CdXIpVErZIXsBE4J/MPzLi0gwcH1s4fp0KiWO5rMtS9AgsRSwZmJbIhojLGPtN09U3ZRzl0atAzulrlZgtdv8ASYxn7Z+2kXPeIeqiVKBSsimWYgLKiQASxGbpGIO0e84AVgjxewvMBmgsvkKc4GRB3z66r4fgafEBYqFQrGUVrgCp9Q1p2B+X9NZjK/BvPVoF4j4kam4p0enfGFJZVIcTPapuEHO3mScx3mnxGOJhEPeyhSgMKQZuIdWwQIIAZhBg5Ea7U4dlrGgzhmNPsjEhpGQQcggwRnfPjWZ45ui6FQbGCuGUS4DCAAB5U/qR6areVKhOd9j7i2qrSuSktVLCJF1Rg1o7SzTIDYySIB3LQM7yLhqgFSadS5bbRb3ibpADAKABvP2035XzUNTNOjc5ki6ShETDGPykESp8j76AbmHGVGqU0pgrScjDBW9gL3uOI+XxrW2mkglT6CKnFdGnJZGYMwK3W3KcgbdpEYn/AKhOmfLWFSl1KVQ0mJzcYUGdiNmkDB+8YjVnE0eGXiAavTpgSaYAqJUAW2U4hjTdWIF7CAZfE2kaaL8M0OJaja1QMyBqZ7gTcrAOyinCw1hwzEAsMeJ/D1v+TCQ25DxdYqUrFFNwVWUjOASUBJM+0Tn6xVV46ahUgFR+YsqiZiIJAEfpjfQnHFad5aw969EsQ9UowBYsDTlSO0bqfnGSoJB5fwlK+sC80wpqIKbFVUdMmorHogCKwUZCAhyZLHW8X1aKrlcKRV8W8aEYCktwWCcGCW/KRkfIfrk+dLDy+jUVQygCAQBhomDnfeRPqNOm/CyXUIQ6WwblW9RRYMoWkbQSaoIAIkDw0kLlDr1FHEhLFdiHZZgOCTEC4LccD3ExqU9PsjOWTsppcDcqi5hAIBBgjxvt8vtvqU+T1FZDWqq4Vu3qCHAIJEN+bK7H09NMG4mg6NaRTemzMJuEA9K1XhDcrEVSIbt2mI0TxvBqlRhWNC0hWpyJ/iAKWUHp4IdWgwtwPk3aUYNLbQkJuIoU2M0yCVAbp4OInuGR75Bj3jQnMI4j/j0zVpTh6TNTUG0bhvnWScj6gQc6HhOV3cQ7VggVwKa0qmWDXU2eQl0SlxNxxcMgnTrh/galTcGneMuDTLyjCXsBW1oNop9wBO8gnGt8fE0riyuDWxD8NfBNF0BeiHVS4lqjlxjc2QBLfygwQTM5L7jeM6RmozAAkhYGVloXJna2STO+To7mihKTglgFGSzqrKWCWAfwQBJapuUMiIIOJw/L1qg3QTC2VIRiLk9WpSYqxtEgg57pu4t6b2VU6QJ8M1WdXrkhCWKlYkFRFsZgMJiBmPeSGvGVwoVmtZbmtDQRNoi0mLDvIJBxA86EHImVv7wFw7PLgrfahBF6CJZ3EqzAWQD6eeJ5PKUw7sO4rPVUqYeab1EZYcsTvOGjABI0YNKmajK+xNxfL6dapTrhj1FcOxDlQVFtoIJhTbalu5AiAFgYriefVmZqqhbFqst6gSwBBHi60hVmZGcRiNf8W8jL8I7U6jXoHgBRYwU2gBF7ZNrRAJF/idYj4f456dLoVVKsSWBfEIQICocsxJkDaGnxrMo/W+yfN+gKeHNX/wDp6rSXVZwoDbRcJAVTEQMjwN9Oa3wjUCvXapc4zaqEpnx5LAznEmSdUc15W9QDpo003P8ADpECT5eZ8hhOAd8edN+F5m6cOlOjTIdABa0iFxDQBmTJyR49Y1HklKlg/wD4QSE3HJUr8PVdqTdRrUUzbLXglBT8nsIMQAZgGTE5KTSSym7Aoyq/bcGqHJVfMhu2MYlp8j3Vaq4DXfngqTFrRv7ggTOPTTHntI0KQVVg+bVLFve0fMRb+Yqok7mNLK1g12PsC4hqtMUxWfd2VFkEwRAJMEgqW9f/ABZyThVbiGATY91VStpa3KkRK5PqcgHYa7ybjuHrItLiOwrApsZQm7f1AN4mJ/lPrqhOF6NWoOGqXoyEu4uDBpNuB3A5+ZQZ8AaEntPT/wBdma2bSnzoubLWUoFVSTfDelsgAeJJM+fbNc15jbUZmRqdmO4bkfmX1uJG+SDmZJN9JlBFeoaq1UClwZFsmASVUMREC4GGBjxj1xHMhSud1esilSzgk2h+4MpYklRKgGTGfTT2XcmkYHm/PGrKFZj2zhgDBME2wsjYj/XJ0dwtbghR4YljTr03uqYZw4mR7KdhEeD7E18w+FOIqVz0lNVSx7zaomc+gA+kgwSPQDcV8H8QrNFM2hyqsVYKcwLTEHcYmfbXdUXGrJ4yexxyzmSf/wBX4glaiFTTi602v30iACCGxFw3k6KTmjsotAJuIXYPNha2Fm6PBwZkEes5VyFWUCmTSPYaivJcEKcgkAXBjUG2wU67T5X0KoCAEFbmcsGa6WU4BxMTtIk52nl5MOgrQz4PjzUpunDotF2zNgx5Kk7ibsQMCIHpZR+GGq16dWlxKyApqUmklEChQA4LdTJJOBlj50vFMdRsEMwVmAkG0/zBQMXAHfyfs75XxdO8usXJIdplgP8AtXIBXM52jfUotx8GoK/BXX5aoqgioaVGolQOabBrmJwyjI2LH8pGDjRXIuVUUrVHpNULsAGVrgQygSD+W1icX5kGPIAlbnLU+IplTIqPYFLWr3AsCyz4H5o853GpxHP2RjTWoC9aZNRmVJg9vaRJiAE2JbJ9SNvSH9XpB/xFwtGpUSopZayAMhUHuW75T4yQR6jONL+J5fSqUxNK5WMkbNkNIJUEmCMr5BncHVlKoGdiXBIO4qKRufQxOBuIxjczdVq8Qxm1DbNrzYTA2uS2CR/MYjRF7/YfHSdUVs9HhQiVLZpK6Amw1VXBsbpr3Azg7x67BYOZ03rEcXxCgNNpo3hHAJ3ZgAIiBMHtj+XRXFG9AbWCkR87FTIKsCAQCAABDT4MmCdB8Nymg5VCiowwptZl2Y3MqmGgC2Gky4M+NWjJSdM23ekf/9k="/>
          <p:cNvSpPr>
            <a:spLocks noChangeAspect="1" noChangeArrowheads="1"/>
          </p:cNvSpPr>
          <p:nvPr/>
        </p:nvSpPr>
        <p:spPr bwMode="auto">
          <a:xfrm>
            <a:off x="80963"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umc.org/atf/cf/%7BDB6A45E4-C446-4248-82C8-E131B6424741%7D/umns_257_080557_468.jpg"/>
          <p:cNvPicPr>
            <a:picLocks noChangeAspect="1" noChangeArrowheads="1"/>
          </p:cNvPicPr>
          <p:nvPr/>
        </p:nvPicPr>
        <p:blipFill>
          <a:blip r:embed="rId2" cstate="screen"/>
          <a:srcRect/>
          <a:stretch>
            <a:fillRect/>
          </a:stretch>
        </p:blipFill>
        <p:spPr bwMode="auto">
          <a:xfrm>
            <a:off x="762000" y="1447800"/>
            <a:ext cx="7772400" cy="5181602"/>
          </a:xfrm>
          <a:prstGeom prst="rect">
            <a:avLst/>
          </a:prstGeom>
          <a:noFill/>
        </p:spPr>
      </p:pic>
      <p:sp>
        <p:nvSpPr>
          <p:cNvPr id="3" name="TextBox 2"/>
          <p:cNvSpPr txBox="1"/>
          <p:nvPr/>
        </p:nvSpPr>
        <p:spPr>
          <a:xfrm>
            <a:off x="152400" y="457200"/>
            <a:ext cx="8855181" cy="461665"/>
          </a:xfrm>
          <a:prstGeom prst="rect">
            <a:avLst/>
          </a:prstGeom>
          <a:noFill/>
        </p:spPr>
        <p:txBody>
          <a:bodyPr wrap="none" rtlCol="0">
            <a:spAutoFit/>
          </a:bodyPr>
          <a:lstStyle/>
          <a:p>
            <a:r>
              <a:rPr lang="en-US" sz="2400" dirty="0" smtClean="0"/>
              <a:t>The price of $25 per ton has not changed in the past </a:t>
            </a:r>
            <a:r>
              <a:rPr lang="en-US" sz="2400" dirty="0" smtClean="0"/>
              <a:t>thirty-two </a:t>
            </a:r>
            <a:r>
              <a:rPr lang="en-US" sz="2400" dirty="0" smtClean="0"/>
              <a:t>years!</a:t>
            </a:r>
            <a:endParaRPr lang="en-US"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forestwoodward.drufolio.com/sites/forestwoodward.drufolio.com/files/styles/article_slideshow_large/public/null/woodward_f_0010-21.jpg"/>
          <p:cNvPicPr>
            <a:picLocks noChangeAspect="1" noChangeArrowheads="1"/>
          </p:cNvPicPr>
          <p:nvPr/>
        </p:nvPicPr>
        <p:blipFill>
          <a:blip r:embed="rId2" cstate="print"/>
          <a:srcRect/>
          <a:stretch>
            <a:fillRect/>
          </a:stretch>
        </p:blipFill>
        <p:spPr bwMode="auto">
          <a:xfrm>
            <a:off x="380999" y="304800"/>
            <a:ext cx="8560929" cy="57150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descr="http://forestwoodward.drufolio.com/sites/forestwoodward.drufolio.com/files/styles/article_slideshow_large/public/null/IMG_6560.jpg"/>
          <p:cNvPicPr>
            <a:picLocks noChangeAspect="1" noChangeArrowheads="1"/>
          </p:cNvPicPr>
          <p:nvPr/>
        </p:nvPicPr>
        <p:blipFill>
          <a:blip r:embed="rId2" cstate="print"/>
          <a:srcRect/>
          <a:stretch>
            <a:fillRect/>
          </a:stretch>
        </p:blipFill>
        <p:spPr bwMode="auto">
          <a:xfrm>
            <a:off x="1981200" y="1981200"/>
            <a:ext cx="7048500" cy="4705351"/>
          </a:xfrm>
          <a:prstGeom prst="rect">
            <a:avLst/>
          </a:prstGeom>
          <a:noFill/>
        </p:spPr>
      </p:pic>
      <p:pic>
        <p:nvPicPr>
          <p:cNvPr id="132098" name="Picture 2" descr="http://www.ciw-online.org/images/pickinglg.jpg"/>
          <p:cNvPicPr>
            <a:picLocks noChangeAspect="1" noChangeArrowheads="1"/>
          </p:cNvPicPr>
          <p:nvPr/>
        </p:nvPicPr>
        <p:blipFill>
          <a:blip r:embed="rId3" cstate="print"/>
          <a:srcRect/>
          <a:stretch>
            <a:fillRect/>
          </a:stretch>
        </p:blipFill>
        <p:spPr bwMode="auto">
          <a:xfrm>
            <a:off x="152400" y="152400"/>
            <a:ext cx="4876800" cy="3672653"/>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armWorkersFeatureCrop"/>
          <p:cNvPicPr>
            <a:picLocks noChangeAspect="1" noChangeArrowheads="1"/>
          </p:cNvPicPr>
          <p:nvPr/>
        </p:nvPicPr>
        <p:blipFill>
          <a:blip r:embed="rId2" cstate="print">
            <a:lum bright="19000"/>
          </a:blip>
          <a:srcRect/>
          <a:stretch>
            <a:fillRect/>
          </a:stretch>
        </p:blipFill>
        <p:spPr bwMode="auto">
          <a:xfrm>
            <a:off x="-1" y="304799"/>
            <a:ext cx="9144001" cy="1926077"/>
          </a:xfrm>
          <a:prstGeom prst="rect">
            <a:avLst/>
          </a:prstGeom>
          <a:noFill/>
        </p:spPr>
      </p:pic>
      <p:pic>
        <p:nvPicPr>
          <p:cNvPr id="134148" name="Picture 4" descr="http://forestwoodward.drufolio.com/sites/forestwoodward.drufolio.com/files/styles/article_slideshow_large/public/null/woodward_f_0010-18.jpg"/>
          <p:cNvPicPr>
            <a:picLocks noChangeAspect="1" noChangeArrowheads="1"/>
          </p:cNvPicPr>
          <p:nvPr/>
        </p:nvPicPr>
        <p:blipFill>
          <a:blip r:embed="rId3" cstate="print"/>
          <a:srcRect/>
          <a:stretch>
            <a:fillRect/>
          </a:stretch>
        </p:blipFill>
        <p:spPr bwMode="auto">
          <a:xfrm>
            <a:off x="0" y="2362199"/>
            <a:ext cx="9144000" cy="3707027"/>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87.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88.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1.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IMG_0246"/>
          <p:cNvPicPr>
            <a:picLocks noChangeAspect="1" noChangeArrowheads="1"/>
          </p:cNvPicPr>
          <p:nvPr/>
        </p:nvPicPr>
        <p:blipFill>
          <a:blip r:embed="rId2" cstate="screen"/>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0.JPG"/>
          <p:cNvPicPr>
            <a:picLocks noChangeAspect="1"/>
          </p:cNvPicPr>
          <p:nvPr/>
        </p:nvPicPr>
        <p:blipFill>
          <a:blip r:embed="rId2" cstate="print"/>
          <a:srcRect l="25000"/>
          <a:stretch>
            <a:fillRect/>
          </a:stretch>
        </p:blipFill>
        <p:spPr>
          <a:xfrm rot="5400000">
            <a:off x="-313899" y="313896"/>
            <a:ext cx="5486400" cy="4858603"/>
          </a:xfrm>
          <a:prstGeom prst="rect">
            <a:avLst/>
          </a:prstGeom>
        </p:spPr>
      </p:pic>
      <p:pic>
        <p:nvPicPr>
          <p:cNvPr id="3" name="Picture 2" descr="DSC_0095.JPG"/>
          <p:cNvPicPr>
            <a:picLocks noChangeAspect="1"/>
          </p:cNvPicPr>
          <p:nvPr/>
        </p:nvPicPr>
        <p:blipFill>
          <a:blip r:embed="rId3" cstate="print"/>
          <a:stretch>
            <a:fillRect/>
          </a:stretch>
        </p:blipFill>
        <p:spPr>
          <a:xfrm>
            <a:off x="3195263" y="2906973"/>
            <a:ext cx="5948737" cy="395102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2.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3.JPG"/>
          <p:cNvPicPr>
            <a:picLocks noChangeAspect="1"/>
          </p:cNvPicPr>
          <p:nvPr/>
        </p:nvPicPr>
        <p:blipFill>
          <a:blip r:embed="rId2" cstate="print"/>
          <a:stretch>
            <a:fillRect/>
          </a:stretch>
        </p:blipFill>
        <p:spPr>
          <a:xfrm>
            <a:off x="0" y="392373"/>
            <a:ext cx="9144000" cy="6073254"/>
          </a:xfrm>
          <a:prstGeom prst="rect">
            <a:avLst/>
          </a:prstGeom>
        </p:spPr>
      </p:pic>
      <p:pic>
        <p:nvPicPr>
          <p:cNvPr id="3" name="Picture 2" descr="DSC_0024.JPG"/>
          <p:cNvPicPr>
            <a:picLocks noChangeAspect="1"/>
          </p:cNvPicPr>
          <p:nvPr/>
        </p:nvPicPr>
        <p:blipFill>
          <a:blip r:embed="rId3" cstate="print"/>
          <a:stretch>
            <a:fillRect/>
          </a:stretch>
        </p:blipFill>
        <p:spPr>
          <a:xfrm>
            <a:off x="0" y="392373"/>
            <a:ext cx="9144000" cy="6073254"/>
          </a:xfrm>
          <a:prstGeom prst="rect">
            <a:avLst/>
          </a:prstGeom>
        </p:spPr>
      </p:pic>
      <p:pic>
        <p:nvPicPr>
          <p:cNvPr id="4" name="Picture 3" descr="DSC_0080.JPG"/>
          <p:cNvPicPr>
            <a:picLocks noChangeAspect="1"/>
          </p:cNvPicPr>
          <p:nvPr/>
        </p:nvPicPr>
        <p:blipFill>
          <a:blip r:embed="rId4" cstate="print"/>
          <a:stretch>
            <a:fillRect/>
          </a:stretch>
        </p:blipFill>
        <p:spPr>
          <a:xfrm>
            <a:off x="0" y="392373"/>
            <a:ext cx="9144000" cy="607325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24.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76.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77.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97.JPG"/>
          <p:cNvPicPr>
            <a:picLocks noChangeAspect="1"/>
          </p:cNvPicPr>
          <p:nvPr/>
        </p:nvPicPr>
        <p:blipFill>
          <a:blip r:embed="rId2" cstate="print"/>
          <a:stretch>
            <a:fillRect/>
          </a:stretch>
        </p:blipFill>
        <p:spPr>
          <a:xfrm>
            <a:off x="0" y="392373"/>
            <a:ext cx="9144000" cy="607325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flumc.info/cgi-script/csArticles/images2/images08-2/20080612alg.jpg"/>
          <p:cNvPicPr>
            <a:picLocks noChangeAspect="1" noChangeArrowheads="1"/>
          </p:cNvPicPr>
          <p:nvPr/>
        </p:nvPicPr>
        <p:blipFill>
          <a:blip r:embed="rId2" cstate="screen"/>
          <a:srcRect/>
          <a:stretch>
            <a:fillRect/>
          </a:stretch>
        </p:blipFill>
        <p:spPr bwMode="auto">
          <a:xfrm>
            <a:off x="1371600" y="2286000"/>
            <a:ext cx="6248400" cy="4156302"/>
          </a:xfrm>
          <a:prstGeom prst="rect">
            <a:avLst/>
          </a:prstGeom>
          <a:noFill/>
        </p:spPr>
      </p:pic>
      <p:sp>
        <p:nvSpPr>
          <p:cNvPr id="3" name="TextBox 2"/>
          <p:cNvSpPr txBox="1"/>
          <p:nvPr/>
        </p:nvSpPr>
        <p:spPr>
          <a:xfrm>
            <a:off x="381000" y="228600"/>
            <a:ext cx="8448916" cy="2123658"/>
          </a:xfrm>
          <a:prstGeom prst="rect">
            <a:avLst/>
          </a:prstGeom>
          <a:noFill/>
        </p:spPr>
        <p:txBody>
          <a:bodyPr wrap="none" rtlCol="0">
            <a:spAutoFit/>
          </a:bodyPr>
          <a:lstStyle/>
          <a:p>
            <a:r>
              <a:rPr lang="en-US" sz="2800" dirty="0" smtClean="0"/>
              <a:t>Farm labor is the only type of labor not covered by the </a:t>
            </a:r>
            <a:br>
              <a:rPr lang="en-US" sz="2800" dirty="0" smtClean="0"/>
            </a:br>
            <a:r>
              <a:rPr lang="en-US" sz="2800" dirty="0" smtClean="0"/>
              <a:t>National Labor Relations Act of 1935.  This act protects </a:t>
            </a:r>
            <a:br>
              <a:rPr lang="en-US" sz="2800" dirty="0" smtClean="0"/>
            </a:br>
            <a:r>
              <a:rPr lang="en-US" sz="2800" dirty="0" smtClean="0"/>
              <a:t>workers, fixes fair wages, gives the right to organize, and </a:t>
            </a:r>
            <a:br>
              <a:rPr lang="en-US" sz="2800" dirty="0" smtClean="0"/>
            </a:br>
            <a:r>
              <a:rPr lang="en-US" sz="2800" dirty="0" smtClean="0"/>
              <a:t>fixes health and safety rules. </a:t>
            </a:r>
          </a:p>
          <a:p>
            <a:endParaRPr lang="en-US" sz="2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forestwoodward.drufolio.com/sites/forestwoodward.drufolio.com/files/styles/article_slideshow_large/public/null/IMG_6197.jpg"/>
          <p:cNvPicPr>
            <a:picLocks noChangeAspect="1" noChangeArrowheads="1"/>
          </p:cNvPicPr>
          <p:nvPr/>
        </p:nvPicPr>
        <p:blipFill>
          <a:blip r:embed="rId2" cstate="print"/>
          <a:srcRect/>
          <a:stretch>
            <a:fillRect/>
          </a:stretch>
        </p:blipFill>
        <p:spPr bwMode="auto">
          <a:xfrm>
            <a:off x="304799" y="228600"/>
            <a:ext cx="8626989" cy="52578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http://forestwoodward.drufolio.com/sites/forestwoodward.drufolio.com/files/styles/article_slideshow_large/public/null/IMG_5877.jpg"/>
          <p:cNvPicPr>
            <a:picLocks noChangeAspect="1" noChangeArrowheads="1"/>
          </p:cNvPicPr>
          <p:nvPr/>
        </p:nvPicPr>
        <p:blipFill>
          <a:blip r:embed="rId2" cstate="print"/>
          <a:srcRect/>
          <a:stretch>
            <a:fillRect/>
          </a:stretch>
        </p:blipFill>
        <p:spPr bwMode="auto">
          <a:xfrm>
            <a:off x="533399" y="381000"/>
            <a:ext cx="8280753" cy="48006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3808</TotalTime>
  <Words>1440</Words>
  <Application>Microsoft Office PowerPoint</Application>
  <PresentationFormat>On-screen Show (4:3)</PresentationFormat>
  <Paragraphs>79</Paragraphs>
  <Slides>139</Slides>
  <Notes>0</Notes>
  <HiddenSlides>0</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Office Theme</vt:lpstr>
      <vt:lpstr>Hiram College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The Train of Death The “Beast”</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Cram</dc:creator>
  <cp:lastModifiedBy>Roger Cram</cp:lastModifiedBy>
  <cp:revision>206</cp:revision>
  <dcterms:created xsi:type="dcterms:W3CDTF">2011-04-21T13:18:51Z</dcterms:created>
  <dcterms:modified xsi:type="dcterms:W3CDTF">2013-01-25T20:48:19Z</dcterms:modified>
</cp:coreProperties>
</file>