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69" r:id="rId2"/>
    <p:sldId id="338" r:id="rId3"/>
    <p:sldId id="256" r:id="rId4"/>
    <p:sldId id="354" r:id="rId5"/>
    <p:sldId id="329" r:id="rId6"/>
    <p:sldId id="330" r:id="rId7"/>
    <p:sldId id="331" r:id="rId8"/>
    <p:sldId id="332" r:id="rId9"/>
    <p:sldId id="353" r:id="rId10"/>
    <p:sldId id="350" r:id="rId11"/>
    <p:sldId id="352" r:id="rId12"/>
    <p:sldId id="335" r:id="rId13"/>
    <p:sldId id="355" r:id="rId14"/>
    <p:sldId id="334" r:id="rId15"/>
    <p:sldId id="351" r:id="rId16"/>
    <p:sldId id="333" r:id="rId17"/>
    <p:sldId id="336" r:id="rId18"/>
    <p:sldId id="337" r:id="rId19"/>
    <p:sldId id="340" r:id="rId20"/>
    <p:sldId id="342" r:id="rId21"/>
    <p:sldId id="343" r:id="rId22"/>
    <p:sldId id="347" r:id="rId23"/>
    <p:sldId id="348" r:id="rId24"/>
    <p:sldId id="341" r:id="rId25"/>
    <p:sldId id="372" r:id="rId26"/>
    <p:sldId id="257" r:id="rId27"/>
    <p:sldId id="258" r:id="rId28"/>
    <p:sldId id="259" r:id="rId29"/>
    <p:sldId id="260" r:id="rId30"/>
    <p:sldId id="261" r:id="rId31"/>
    <p:sldId id="262" r:id="rId32"/>
    <p:sldId id="263" r:id="rId33"/>
    <p:sldId id="264" r:id="rId34"/>
    <p:sldId id="265" r:id="rId35"/>
    <p:sldId id="266" r:id="rId36"/>
    <p:sldId id="267" r:id="rId37"/>
    <p:sldId id="268" r:id="rId38"/>
    <p:sldId id="269" r:id="rId39"/>
    <p:sldId id="270" r:id="rId40"/>
    <p:sldId id="271" r:id="rId41"/>
    <p:sldId id="272" r:id="rId42"/>
    <p:sldId id="273" r:id="rId43"/>
    <p:sldId id="274" r:id="rId44"/>
    <p:sldId id="275" r:id="rId45"/>
    <p:sldId id="308" r:id="rId46"/>
    <p:sldId id="309" r:id="rId47"/>
    <p:sldId id="279" r:id="rId48"/>
    <p:sldId id="280" r:id="rId49"/>
    <p:sldId id="281" r:id="rId50"/>
    <p:sldId id="282" r:id="rId51"/>
    <p:sldId id="283" r:id="rId52"/>
    <p:sldId id="284" r:id="rId53"/>
    <p:sldId id="285" r:id="rId54"/>
    <p:sldId id="286" r:id="rId55"/>
    <p:sldId id="287" r:id="rId56"/>
    <p:sldId id="288" r:id="rId57"/>
    <p:sldId id="289" r:id="rId58"/>
    <p:sldId id="290" r:id="rId59"/>
    <p:sldId id="291" r:id="rId60"/>
    <p:sldId id="292" r:id="rId61"/>
    <p:sldId id="293" r:id="rId62"/>
    <p:sldId id="294" r:id="rId63"/>
    <p:sldId id="295" r:id="rId64"/>
    <p:sldId id="296" r:id="rId65"/>
    <p:sldId id="297" r:id="rId66"/>
    <p:sldId id="298" r:id="rId67"/>
    <p:sldId id="299" r:id="rId68"/>
    <p:sldId id="300" r:id="rId69"/>
    <p:sldId id="301" r:id="rId70"/>
    <p:sldId id="304" r:id="rId71"/>
    <p:sldId id="305" r:id="rId72"/>
    <p:sldId id="310" r:id="rId73"/>
    <p:sldId id="311" r:id="rId74"/>
    <p:sldId id="312" r:id="rId75"/>
    <p:sldId id="313" r:id="rId76"/>
    <p:sldId id="314" r:id="rId77"/>
    <p:sldId id="315" r:id="rId78"/>
    <p:sldId id="316" r:id="rId79"/>
    <p:sldId id="317" r:id="rId80"/>
    <p:sldId id="318" r:id="rId81"/>
    <p:sldId id="319" r:id="rId82"/>
    <p:sldId id="370" r:id="rId83"/>
    <p:sldId id="323" r:id="rId84"/>
    <p:sldId id="327" r:id="rId85"/>
    <p:sldId id="368" r:id="rId86"/>
    <p:sldId id="356" r:id="rId87"/>
    <p:sldId id="357" r:id="rId88"/>
    <p:sldId id="361" r:id="rId89"/>
    <p:sldId id="359" r:id="rId90"/>
    <p:sldId id="360" r:id="rId91"/>
    <p:sldId id="364" r:id="rId92"/>
    <p:sldId id="365" r:id="rId93"/>
    <p:sldId id="362" r:id="rId94"/>
    <p:sldId id="367" r:id="rId95"/>
    <p:sldId id="371" r:id="rId96"/>
    <p:sldId id="373" r:id="rId9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94660"/>
  </p:normalViewPr>
  <p:slideViewPr>
    <p:cSldViewPr>
      <p:cViewPr varScale="1">
        <p:scale>
          <a:sx n="104" d="100"/>
          <a:sy n="104" d="100"/>
        </p:scale>
        <p:origin x="-18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F8FD7F-7BD0-4E06-91D2-B0DCB7E5D9E1}" type="datetimeFigureOut">
              <a:rPr lang="en-US" smtClean="0"/>
              <a:t>5/23/2012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9B7AE-F4CB-477D-9E2B-751F9D946C5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F8FD7F-7BD0-4E06-91D2-B0DCB7E5D9E1}" type="datetimeFigureOut">
              <a:rPr lang="en-US" smtClean="0"/>
              <a:t>5/23/2012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9B7AE-F4CB-477D-9E2B-751F9D946C5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F8FD7F-7BD0-4E06-91D2-B0DCB7E5D9E1}" type="datetimeFigureOut">
              <a:rPr lang="en-US" smtClean="0"/>
              <a:t>5/23/2012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9B7AE-F4CB-477D-9E2B-751F9D946C5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F8FD7F-7BD0-4E06-91D2-B0DCB7E5D9E1}" type="datetimeFigureOut">
              <a:rPr lang="en-US" smtClean="0"/>
              <a:t>5/23/2012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9B7AE-F4CB-477D-9E2B-751F9D946C5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F8FD7F-7BD0-4E06-91D2-B0DCB7E5D9E1}" type="datetimeFigureOut">
              <a:rPr lang="en-US" smtClean="0"/>
              <a:t>5/23/2012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9B7AE-F4CB-477D-9E2B-751F9D946C5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F8FD7F-7BD0-4E06-91D2-B0DCB7E5D9E1}" type="datetimeFigureOut">
              <a:rPr lang="en-US" smtClean="0"/>
              <a:t>5/23/2012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59B7AE-F4CB-477D-9E2B-751F9D946C5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F8FD7F-7BD0-4E06-91D2-B0DCB7E5D9E1}" type="datetimeFigureOut">
              <a:rPr lang="en-US" smtClean="0"/>
              <a:t>5/23/2012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59B7AE-F4CB-477D-9E2B-751F9D946C5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F8FD7F-7BD0-4E06-91D2-B0DCB7E5D9E1}" type="datetimeFigureOut">
              <a:rPr lang="en-US" smtClean="0"/>
              <a:t>5/23/2012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59B7AE-F4CB-477D-9E2B-751F9D946C5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8FD7F-7BD0-4E06-91D2-B0DCB7E5D9E1}" type="datetimeFigureOut">
              <a:rPr lang="en-US" smtClean="0"/>
              <a:t>5/23/2012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59B7AE-F4CB-477D-9E2B-751F9D946C5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F8FD7F-7BD0-4E06-91D2-B0DCB7E5D9E1}" type="datetimeFigureOut">
              <a:rPr lang="en-US" smtClean="0"/>
              <a:t>5/23/2012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59B7AE-F4CB-477D-9E2B-751F9D946C5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F8FD7F-7BD0-4E06-91D2-B0DCB7E5D9E1}" type="datetimeFigureOut">
              <a:rPr lang="en-US" smtClean="0"/>
              <a:t>5/23/2012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59B7AE-F4CB-477D-9E2B-751F9D946C5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F8FD7F-7BD0-4E06-91D2-B0DCB7E5D9E1}" type="datetimeFigureOut">
              <a:rPr lang="en-US" smtClean="0"/>
              <a:t>5/23/2012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59B7AE-F4CB-477D-9E2B-751F9D946C5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n.wikipedia.org/wiki/Dorothea_Lange"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rj4ya_Gyq80"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NzbL3X68TEI&amp;feature=related" TargetMode="External"/><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45.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en.wikipedia.org/wiki/Image:Oscar_Romero.jpg" TargetMode="Externa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70.gif"/><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hyperlink" Target="http://www.youtube.com/watch?v=VURs-rsi_KQ" TargetMode="External"/><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7.xml"/><Relationship Id="rId4" Type="http://schemas.openxmlformats.org/officeDocument/2006/relationships/hyperlink" Target="http://www.youtube.com/watch?v=0B3WEYi_TNg&amp;feature=relmfu" TargetMode="External"/></Relationships>
</file>

<file path=ppt/slides/_rels/slide93.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0810" y="533400"/>
            <a:ext cx="7869078" cy="2492990"/>
          </a:xfrm>
          <a:prstGeom prst="rect">
            <a:avLst/>
          </a:prstGeom>
          <a:noFill/>
        </p:spPr>
        <p:txBody>
          <a:bodyPr wrap="none" rtlCol="0">
            <a:spAutoFit/>
          </a:bodyPr>
          <a:lstStyle/>
          <a:p>
            <a:pPr algn="ctr"/>
            <a:r>
              <a:rPr lang="en-US" sz="3600" dirty="0" smtClean="0"/>
              <a:t>Hiram College</a:t>
            </a:r>
          </a:p>
          <a:p>
            <a:pPr algn="ctr"/>
            <a:r>
              <a:rPr lang="en-US" sz="3600" dirty="0" smtClean="0"/>
              <a:t>Immigration and Border Crossings</a:t>
            </a:r>
          </a:p>
          <a:p>
            <a:pPr algn="ctr"/>
            <a:endParaRPr lang="en-US" sz="3600" dirty="0"/>
          </a:p>
          <a:p>
            <a:pPr algn="ctr"/>
            <a:r>
              <a:rPr lang="en-US" sz="4800" b="1" dirty="0" smtClean="0">
                <a:solidFill>
                  <a:srgbClr val="FF0000"/>
                </a:solidFill>
              </a:rPr>
              <a:t>Immigration / Refugee Heroes</a:t>
            </a:r>
            <a:endParaRPr lang="en-US" sz="4800" b="1" dirty="0">
              <a:solidFill>
                <a:srgbClr val="FF0000"/>
              </a:solidFill>
            </a:endParaRPr>
          </a:p>
        </p:txBody>
      </p:sp>
      <p:pic>
        <p:nvPicPr>
          <p:cNvPr id="126978" name="Picture 2" descr="http://upload.wikimedia.org/wikipedia/commons/thumb/5/54/Lange-MigrantMother02.jpg/250px-Lange-MigrantMother02.jpg"/>
          <p:cNvPicPr>
            <a:picLocks noChangeAspect="1" noChangeArrowheads="1"/>
          </p:cNvPicPr>
          <p:nvPr/>
        </p:nvPicPr>
        <p:blipFill>
          <a:blip r:embed="rId2" cstate="print"/>
          <a:srcRect/>
          <a:stretch>
            <a:fillRect/>
          </a:stretch>
        </p:blipFill>
        <p:spPr bwMode="auto">
          <a:xfrm>
            <a:off x="3276600" y="3200400"/>
            <a:ext cx="2381250" cy="3095625"/>
          </a:xfrm>
          <a:prstGeom prst="rect">
            <a:avLst/>
          </a:prstGeom>
          <a:noFill/>
        </p:spPr>
      </p:pic>
      <p:sp>
        <p:nvSpPr>
          <p:cNvPr id="6" name="Rectangle 5"/>
          <p:cNvSpPr/>
          <p:nvPr/>
        </p:nvSpPr>
        <p:spPr>
          <a:xfrm>
            <a:off x="2743200" y="6400800"/>
            <a:ext cx="3429000" cy="276999"/>
          </a:xfrm>
          <a:prstGeom prst="rect">
            <a:avLst/>
          </a:prstGeom>
        </p:spPr>
        <p:txBody>
          <a:bodyPr wrap="square">
            <a:spAutoFit/>
          </a:bodyPr>
          <a:lstStyle/>
          <a:p>
            <a:r>
              <a:rPr lang="en-US" sz="1200" i="1" dirty="0" smtClean="0"/>
              <a:t>Migrant Mother</a:t>
            </a:r>
            <a:r>
              <a:rPr lang="en-US" sz="1200" dirty="0" smtClean="0"/>
              <a:t>, taken by </a:t>
            </a:r>
            <a:r>
              <a:rPr lang="en-US" sz="1200" dirty="0" smtClean="0">
                <a:hlinkClick r:id="rId3" action="ppaction://hlinkfile" tooltip="Dorothea Lange"/>
              </a:rPr>
              <a:t>Dorothea Lange</a:t>
            </a:r>
            <a:r>
              <a:rPr lang="en-US" sz="1200" dirty="0" smtClean="0"/>
              <a:t> in 1936</a:t>
            </a:r>
            <a:endParaRPr lang="en-US" sz="1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esar chevez grape fields.jpg"/>
          <p:cNvPicPr>
            <a:picLocks noChangeAspect="1"/>
          </p:cNvPicPr>
          <p:nvPr/>
        </p:nvPicPr>
        <p:blipFill>
          <a:blip r:embed="rId2" cstate="print"/>
          <a:stretch>
            <a:fillRect/>
          </a:stretch>
        </p:blipFill>
        <p:spPr>
          <a:xfrm>
            <a:off x="228600" y="152400"/>
            <a:ext cx="6350000" cy="4762500"/>
          </a:xfrm>
          <a:prstGeom prst="rect">
            <a:avLst/>
          </a:prstGeom>
        </p:spPr>
      </p:pic>
      <p:pic>
        <p:nvPicPr>
          <p:cNvPr id="4098" name="Picture 2" descr="http://www.tahtonka.com/ccbwshovel.jpg"/>
          <p:cNvPicPr>
            <a:picLocks noChangeAspect="1" noChangeArrowheads="1"/>
          </p:cNvPicPr>
          <p:nvPr/>
        </p:nvPicPr>
        <p:blipFill>
          <a:blip r:embed="rId3" cstate="print"/>
          <a:srcRect/>
          <a:stretch>
            <a:fillRect/>
          </a:stretch>
        </p:blipFill>
        <p:spPr bwMode="auto">
          <a:xfrm>
            <a:off x="5029200" y="381000"/>
            <a:ext cx="3886200" cy="260032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5867400" cy="6124754"/>
          </a:xfrm>
          <a:prstGeom prst="rect">
            <a:avLst/>
          </a:prstGeom>
        </p:spPr>
        <p:txBody>
          <a:bodyPr wrap="square">
            <a:spAutoFit/>
          </a:bodyPr>
          <a:lstStyle/>
          <a:p>
            <a:r>
              <a:rPr lang="en-US" sz="2800" dirty="0"/>
              <a:t>A</a:t>
            </a:r>
            <a:r>
              <a:rPr lang="en-US" sz="2800" dirty="0" smtClean="0"/>
              <a:t>gricultural workers are exempt from the standards of the National Labor Relations Board - regulations which protected workers’ rights to unionize, fair wages, safe working conditions, etc.  Before working on solutions the farm worker’s faced, </a:t>
            </a:r>
            <a:r>
              <a:rPr lang="en-US" sz="2800" dirty="0" err="1" smtClean="0"/>
              <a:t>Chávez</a:t>
            </a:r>
            <a:r>
              <a:rPr lang="en-US" sz="2800" dirty="0" smtClean="0"/>
              <a:t> had to first establish their right to form a union.  Chavez created the National Farm Workers Association.  After years of hard work, </a:t>
            </a:r>
            <a:r>
              <a:rPr lang="en-US" sz="2800" dirty="0" err="1" smtClean="0"/>
              <a:t>Chávez</a:t>
            </a:r>
            <a:r>
              <a:rPr lang="en-US" sz="2800" dirty="0" smtClean="0"/>
              <a:t> had some 1200 Mexican-American families in the NFWA.  Still, no formal contracts with employers existed.</a:t>
            </a:r>
            <a:endParaRPr lang="en-US" sz="2800" dirty="0"/>
          </a:p>
        </p:txBody>
      </p:sp>
      <p:pic>
        <p:nvPicPr>
          <p:cNvPr id="3" name="Picture 2" descr="chesar chevez2.jpg"/>
          <p:cNvPicPr>
            <a:picLocks noChangeAspect="1"/>
          </p:cNvPicPr>
          <p:nvPr/>
        </p:nvPicPr>
        <p:blipFill>
          <a:blip r:embed="rId2" cstate="screen"/>
          <a:stretch>
            <a:fillRect/>
          </a:stretch>
        </p:blipFill>
        <p:spPr>
          <a:xfrm>
            <a:off x="5867400" y="457200"/>
            <a:ext cx="2981325" cy="357759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228600"/>
            <a:ext cx="5867400" cy="5262979"/>
          </a:xfrm>
          <a:prstGeom prst="rect">
            <a:avLst/>
          </a:prstGeom>
        </p:spPr>
        <p:txBody>
          <a:bodyPr wrap="square">
            <a:spAutoFit/>
          </a:bodyPr>
          <a:lstStyle/>
          <a:p>
            <a:r>
              <a:rPr lang="en-US" sz="2800" dirty="0" smtClean="0"/>
              <a:t>In 1965, the Agricultural Workers Organizing Committee (AWOC)decided to strike in Delano, California, where they worked picking grapes.  Timing their grape strike at the time of the September harvest, </a:t>
            </a:r>
            <a:r>
              <a:rPr lang="en-US" sz="2800" dirty="0" err="1" smtClean="0"/>
              <a:t>Chávez</a:t>
            </a:r>
            <a:r>
              <a:rPr lang="en-US" sz="2800" dirty="0" smtClean="0"/>
              <a:t>’ NFWA had to make the decision to support the strike or not.  The result was the merging of the two unions into the United Farm Workers (UFW). </a:t>
            </a:r>
            <a:r>
              <a:rPr lang="en-US" sz="2800" dirty="0" err="1" smtClean="0"/>
              <a:t>Chávez</a:t>
            </a:r>
            <a:r>
              <a:rPr lang="en-US" sz="2800" dirty="0" smtClean="0"/>
              <a:t> became the union’s president, a position he held for the rest of his life. </a:t>
            </a:r>
            <a:endParaRPr lang="en-US" sz="2800" dirty="0"/>
          </a:p>
        </p:txBody>
      </p:sp>
      <p:pic>
        <p:nvPicPr>
          <p:cNvPr id="18434" name="Picture 2" descr="http://coursesite.uhcl.edu/HSH/Whitec/ximages/mexhisp/people/chavez1.bmp"/>
          <p:cNvPicPr>
            <a:picLocks noChangeAspect="1" noChangeArrowheads="1"/>
          </p:cNvPicPr>
          <p:nvPr/>
        </p:nvPicPr>
        <p:blipFill>
          <a:blip r:embed="rId2" cstate="print"/>
          <a:srcRect/>
          <a:stretch>
            <a:fillRect/>
          </a:stretch>
        </p:blipFill>
        <p:spPr bwMode="auto">
          <a:xfrm>
            <a:off x="6096000" y="152400"/>
            <a:ext cx="2924002" cy="3895726"/>
          </a:xfrm>
          <a:prstGeom prst="rect">
            <a:avLst/>
          </a:prstGeom>
          <a:noFill/>
        </p:spPr>
      </p:pic>
      <p:sp>
        <p:nvSpPr>
          <p:cNvPr id="8" name="Rectangle 7"/>
          <p:cNvSpPr/>
          <p:nvPr/>
        </p:nvSpPr>
        <p:spPr>
          <a:xfrm>
            <a:off x="1752600" y="5791200"/>
            <a:ext cx="5181600" cy="646331"/>
          </a:xfrm>
          <a:prstGeom prst="rect">
            <a:avLst/>
          </a:prstGeom>
        </p:spPr>
        <p:txBody>
          <a:bodyPr wrap="square">
            <a:spAutoFit/>
          </a:bodyPr>
          <a:lstStyle/>
          <a:p>
            <a:r>
              <a:rPr lang="en-US" dirty="0" smtClean="0">
                <a:hlinkClick r:id="rId3"/>
              </a:rPr>
              <a:t>http://www.youtube.com/watch?v=rj4ya_Gyq80</a:t>
            </a:r>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3810000" cy="4401205"/>
          </a:xfrm>
          <a:prstGeom prst="rect">
            <a:avLst/>
          </a:prstGeom>
        </p:spPr>
        <p:txBody>
          <a:bodyPr wrap="square">
            <a:spAutoFit/>
          </a:bodyPr>
          <a:lstStyle/>
          <a:p>
            <a:r>
              <a:rPr lang="en-US" sz="4000" dirty="0" smtClean="0"/>
              <a:t>And, in those first days at the helm, the famous Delano Grape Strike began.  It lasted for some </a:t>
            </a:r>
            <a:r>
              <a:rPr lang="en-US" sz="4000" i="1" dirty="0" smtClean="0"/>
              <a:t>five</a:t>
            </a:r>
            <a:r>
              <a:rPr lang="en-US" sz="4000" dirty="0" smtClean="0"/>
              <a:t> years.</a:t>
            </a:r>
            <a:endParaRPr lang="en-US" sz="4000" dirty="0"/>
          </a:p>
        </p:txBody>
      </p:sp>
      <p:pic>
        <p:nvPicPr>
          <p:cNvPr id="113666" name="Picture 2" descr="http://partykoozies.com/wp-content/uploads/2012/03/cesarchavez.jpg"/>
          <p:cNvPicPr>
            <a:picLocks noChangeAspect="1" noChangeArrowheads="1"/>
          </p:cNvPicPr>
          <p:nvPr/>
        </p:nvPicPr>
        <p:blipFill>
          <a:blip r:embed="rId2" cstate="print"/>
          <a:srcRect/>
          <a:stretch>
            <a:fillRect/>
          </a:stretch>
        </p:blipFill>
        <p:spPr bwMode="auto">
          <a:xfrm>
            <a:off x="4572000" y="457200"/>
            <a:ext cx="3695700" cy="53721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esar chevez boycott.jpg"/>
          <p:cNvPicPr>
            <a:picLocks noChangeAspect="1"/>
          </p:cNvPicPr>
          <p:nvPr/>
        </p:nvPicPr>
        <p:blipFill>
          <a:blip r:embed="rId2" cstate="screen"/>
          <a:stretch>
            <a:fillRect/>
          </a:stretch>
        </p:blipFill>
        <p:spPr>
          <a:xfrm>
            <a:off x="152400" y="1447800"/>
            <a:ext cx="3138487" cy="4628830"/>
          </a:xfrm>
          <a:prstGeom prst="rect">
            <a:avLst/>
          </a:prstGeom>
        </p:spPr>
      </p:pic>
      <p:pic>
        <p:nvPicPr>
          <p:cNvPr id="6" name="Picture 5" descr="grapes protest.jpg"/>
          <p:cNvPicPr>
            <a:picLocks noChangeAspect="1"/>
          </p:cNvPicPr>
          <p:nvPr/>
        </p:nvPicPr>
        <p:blipFill>
          <a:blip r:embed="rId3" cstate="screen"/>
          <a:stretch>
            <a:fillRect/>
          </a:stretch>
        </p:blipFill>
        <p:spPr>
          <a:xfrm>
            <a:off x="3581400" y="152400"/>
            <a:ext cx="2381250" cy="3185726"/>
          </a:xfrm>
          <a:prstGeom prst="rect">
            <a:avLst/>
          </a:prstGeom>
        </p:spPr>
      </p:pic>
      <p:pic>
        <p:nvPicPr>
          <p:cNvPr id="19458" name="Picture 2" descr="http://changebydoing.files.wordpress.com/2010/03/boycottpin_f1c63eba59.jpg"/>
          <p:cNvPicPr>
            <a:picLocks noChangeAspect="1" noChangeArrowheads="1"/>
          </p:cNvPicPr>
          <p:nvPr/>
        </p:nvPicPr>
        <p:blipFill>
          <a:blip r:embed="rId4" cstate="print"/>
          <a:srcRect/>
          <a:stretch>
            <a:fillRect/>
          </a:stretch>
        </p:blipFill>
        <p:spPr bwMode="auto">
          <a:xfrm>
            <a:off x="5638800" y="3429000"/>
            <a:ext cx="3200400" cy="32004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382000" cy="2308324"/>
          </a:xfrm>
          <a:prstGeom prst="rect">
            <a:avLst/>
          </a:prstGeom>
        </p:spPr>
        <p:txBody>
          <a:bodyPr wrap="square">
            <a:spAutoFit/>
          </a:bodyPr>
          <a:lstStyle/>
          <a:p>
            <a:r>
              <a:rPr lang="en-US" sz="4800" dirty="0" err="1" smtClean="0"/>
              <a:t>Chávez</a:t>
            </a:r>
            <a:r>
              <a:rPr lang="en-US" sz="4800" dirty="0" smtClean="0"/>
              <a:t> fought for the rights of workers with his very body and soul.</a:t>
            </a:r>
            <a:r>
              <a:rPr lang="en-US" dirty="0" smtClean="0"/>
              <a:t>  </a:t>
            </a:r>
            <a:endParaRPr lang="en-US" dirty="0"/>
          </a:p>
        </p:txBody>
      </p:sp>
      <p:pic>
        <p:nvPicPr>
          <p:cNvPr id="3" name="Picture 2" descr="cesar-chavez others.jpg"/>
          <p:cNvPicPr>
            <a:picLocks noChangeAspect="1"/>
          </p:cNvPicPr>
          <p:nvPr/>
        </p:nvPicPr>
        <p:blipFill>
          <a:blip r:embed="rId2" cstate="screen"/>
          <a:stretch>
            <a:fillRect/>
          </a:stretch>
        </p:blipFill>
        <p:spPr>
          <a:xfrm>
            <a:off x="2667000" y="2017462"/>
            <a:ext cx="3429000" cy="465765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esar-chavez-time.gif"/>
          <p:cNvPicPr>
            <a:picLocks noGrp="1" noChangeAspect="1"/>
          </p:cNvPicPr>
          <p:nvPr>
            <p:ph idx="4294967295"/>
          </p:nvPr>
        </p:nvPicPr>
        <p:blipFill>
          <a:blip r:embed="rId2" cstate="screen"/>
          <a:stretch>
            <a:fillRect/>
          </a:stretch>
        </p:blipFill>
        <p:spPr>
          <a:xfrm>
            <a:off x="2286000" y="609600"/>
            <a:ext cx="4343400" cy="5685507"/>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esar chevez stamp.jpg"/>
          <p:cNvPicPr>
            <a:picLocks noChangeAspect="1"/>
          </p:cNvPicPr>
          <p:nvPr/>
        </p:nvPicPr>
        <p:blipFill>
          <a:blip r:embed="rId2" cstate="screen"/>
          <a:stretch>
            <a:fillRect/>
          </a:stretch>
        </p:blipFill>
        <p:spPr>
          <a:xfrm>
            <a:off x="3581400" y="1524000"/>
            <a:ext cx="2260601" cy="3810001"/>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esar chevez family.jpg"/>
          <p:cNvPicPr>
            <a:picLocks noChangeAspect="1"/>
          </p:cNvPicPr>
          <p:nvPr/>
        </p:nvPicPr>
        <p:blipFill>
          <a:blip r:embed="rId2" cstate="screen"/>
          <a:stretch>
            <a:fillRect/>
          </a:stretch>
        </p:blipFill>
        <p:spPr>
          <a:xfrm>
            <a:off x="2362200" y="838200"/>
            <a:ext cx="4248150" cy="2931224"/>
          </a:xfrm>
          <a:prstGeom prst="rect">
            <a:avLst/>
          </a:prstGeom>
        </p:spPr>
      </p:pic>
      <p:sp>
        <p:nvSpPr>
          <p:cNvPr id="5" name="Rectangle 4"/>
          <p:cNvSpPr/>
          <p:nvPr/>
        </p:nvSpPr>
        <p:spPr>
          <a:xfrm>
            <a:off x="1524000" y="4495800"/>
            <a:ext cx="7086600" cy="646331"/>
          </a:xfrm>
          <a:prstGeom prst="rect">
            <a:avLst/>
          </a:prstGeom>
        </p:spPr>
        <p:txBody>
          <a:bodyPr wrap="square">
            <a:spAutoFit/>
          </a:bodyPr>
          <a:lstStyle/>
          <a:p>
            <a:r>
              <a:rPr lang="en-US" dirty="0" smtClean="0">
                <a:hlinkClick r:id="rId3"/>
              </a:rPr>
              <a:t>http://www.youtube.com/watch?v=NzbL3X68TEI&amp;feature=related</a:t>
            </a:r>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esarChavez.jpg"/>
          <p:cNvPicPr>
            <a:picLocks noChangeAspect="1"/>
          </p:cNvPicPr>
          <p:nvPr/>
        </p:nvPicPr>
        <p:blipFill>
          <a:blip r:embed="rId2" cstate="screen"/>
          <a:stretch>
            <a:fillRect/>
          </a:stretch>
        </p:blipFill>
        <p:spPr>
          <a:xfrm>
            <a:off x="1952625" y="152400"/>
            <a:ext cx="5238750" cy="65532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esar chevez.jpg"/>
          <p:cNvPicPr>
            <a:picLocks noChangeAspect="1"/>
          </p:cNvPicPr>
          <p:nvPr/>
        </p:nvPicPr>
        <p:blipFill>
          <a:blip r:embed="rId2" cstate="screen"/>
          <a:stretch>
            <a:fillRect/>
          </a:stretch>
        </p:blipFill>
        <p:spPr>
          <a:xfrm>
            <a:off x="1981200" y="457200"/>
            <a:ext cx="5391149" cy="404336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esar chaves quote2.jpg"/>
          <p:cNvPicPr>
            <a:picLocks noChangeAspect="1"/>
          </p:cNvPicPr>
          <p:nvPr/>
        </p:nvPicPr>
        <p:blipFill>
          <a:blip r:embed="rId2" cstate="screen"/>
          <a:stretch>
            <a:fillRect/>
          </a:stretch>
        </p:blipFill>
        <p:spPr>
          <a:xfrm>
            <a:off x="381000" y="304800"/>
            <a:ext cx="5010326" cy="3286125"/>
          </a:xfrm>
          <a:prstGeom prst="rect">
            <a:avLst/>
          </a:prstGeom>
        </p:spPr>
      </p:pic>
      <p:pic>
        <p:nvPicPr>
          <p:cNvPr id="3" name="Picture 2" descr="cesar chaves quote.jpg"/>
          <p:cNvPicPr>
            <a:picLocks noChangeAspect="1"/>
          </p:cNvPicPr>
          <p:nvPr/>
        </p:nvPicPr>
        <p:blipFill>
          <a:blip r:embed="rId3" cstate="screen"/>
          <a:stretch>
            <a:fillRect/>
          </a:stretch>
        </p:blipFill>
        <p:spPr>
          <a:xfrm>
            <a:off x="5486400" y="304800"/>
            <a:ext cx="3276600" cy="32766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esar chaves quote3.jpg"/>
          <p:cNvPicPr>
            <a:picLocks noChangeAspect="1"/>
          </p:cNvPicPr>
          <p:nvPr/>
        </p:nvPicPr>
        <p:blipFill>
          <a:blip r:embed="rId2" cstate="print"/>
          <a:stretch>
            <a:fillRect/>
          </a:stretch>
        </p:blipFill>
        <p:spPr>
          <a:xfrm>
            <a:off x="457200" y="304800"/>
            <a:ext cx="4343400" cy="2895600"/>
          </a:xfrm>
          <a:prstGeom prst="rect">
            <a:avLst/>
          </a:prstGeom>
        </p:spPr>
      </p:pic>
      <p:pic>
        <p:nvPicPr>
          <p:cNvPr id="3" name="Picture 2" descr="cesar chavez quote4.jpg"/>
          <p:cNvPicPr>
            <a:picLocks noChangeAspect="1"/>
          </p:cNvPicPr>
          <p:nvPr/>
        </p:nvPicPr>
        <p:blipFill>
          <a:blip r:embed="rId3" cstate="print"/>
          <a:stretch>
            <a:fillRect/>
          </a:stretch>
        </p:blipFill>
        <p:spPr>
          <a:xfrm>
            <a:off x="3733800" y="3352800"/>
            <a:ext cx="5080000" cy="28448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0"/>
            <a:ext cx="8001000" cy="2062103"/>
          </a:xfrm>
          <a:prstGeom prst="rect">
            <a:avLst/>
          </a:prstGeom>
        </p:spPr>
        <p:txBody>
          <a:bodyPr wrap="square">
            <a:spAutoFit/>
          </a:bodyPr>
          <a:lstStyle/>
          <a:p>
            <a:r>
              <a:rPr lang="en-US" sz="3200" dirty="0" smtClean="0"/>
              <a:t>Due to his repeated use of hunger strikes (taken from Gandhi), his work in the fields, and his unyielding work on behalf of others, he died in 1993.</a:t>
            </a:r>
            <a:endParaRPr lang="en-US" sz="3200" dirty="0"/>
          </a:p>
        </p:txBody>
      </p:sp>
      <p:pic>
        <p:nvPicPr>
          <p:cNvPr id="7170" name="Picture 2" descr="http://wounews.files.wordpress.com/2011/02/38_19x13.jpg"/>
          <p:cNvPicPr>
            <a:picLocks noChangeAspect="1" noChangeArrowheads="1"/>
          </p:cNvPicPr>
          <p:nvPr/>
        </p:nvPicPr>
        <p:blipFill>
          <a:blip r:embed="rId2" cstate="print"/>
          <a:srcRect/>
          <a:stretch>
            <a:fillRect/>
          </a:stretch>
        </p:blipFill>
        <p:spPr bwMode="auto">
          <a:xfrm>
            <a:off x="2895600" y="2057400"/>
            <a:ext cx="5961592" cy="4191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0"/>
            <a:ext cx="8461295" cy="1323439"/>
          </a:xfrm>
          <a:prstGeom prst="rect">
            <a:avLst/>
          </a:prstGeom>
          <a:noFill/>
        </p:spPr>
        <p:txBody>
          <a:bodyPr wrap="square" rtlCol="0">
            <a:spAutoFit/>
          </a:bodyPr>
          <a:lstStyle/>
          <a:p>
            <a:pPr algn="ctr"/>
            <a:r>
              <a:rPr lang="en-US" sz="4000" dirty="0" smtClean="0"/>
              <a:t>March 31</a:t>
            </a:r>
          </a:p>
          <a:p>
            <a:pPr algn="ctr"/>
            <a:r>
              <a:rPr lang="en-US" sz="4000" dirty="0" smtClean="0"/>
              <a:t>Cesar Chavez Day</a:t>
            </a:r>
            <a:endParaRPr lang="en-US" sz="4000" dirty="0"/>
          </a:p>
        </p:txBody>
      </p:sp>
      <p:pic>
        <p:nvPicPr>
          <p:cNvPr id="6146" name="Picture 2" descr="http://influentialaccess.files.wordpress.com/2012/03/good-obama-chavez-pic1.jpg"/>
          <p:cNvPicPr>
            <a:picLocks noChangeAspect="1" noChangeArrowheads="1"/>
          </p:cNvPicPr>
          <p:nvPr/>
        </p:nvPicPr>
        <p:blipFill>
          <a:blip r:embed="rId2" cstate="print"/>
          <a:srcRect/>
          <a:stretch>
            <a:fillRect/>
          </a:stretch>
        </p:blipFill>
        <p:spPr bwMode="auto">
          <a:xfrm>
            <a:off x="609600" y="1371600"/>
            <a:ext cx="7924800" cy="5285781"/>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cesarchavezday.org/images/2011/09Banner.jpg"/>
          <p:cNvPicPr>
            <a:picLocks noChangeAspect="1" noChangeArrowheads="1"/>
          </p:cNvPicPr>
          <p:nvPr/>
        </p:nvPicPr>
        <p:blipFill>
          <a:blip r:embed="rId2" cstate="print"/>
          <a:srcRect/>
          <a:stretch>
            <a:fillRect/>
          </a:stretch>
        </p:blipFill>
        <p:spPr bwMode="auto">
          <a:xfrm>
            <a:off x="228276" y="304800"/>
            <a:ext cx="4807466" cy="3200400"/>
          </a:xfrm>
          <a:prstGeom prst="rect">
            <a:avLst/>
          </a:prstGeom>
          <a:noFill/>
        </p:spPr>
      </p:pic>
      <p:pic>
        <p:nvPicPr>
          <p:cNvPr id="3" name="Picture 2" descr="http://upload.wikimedia.org/wikipedia/commons/thumb/8/8d/Cesar_Chavez_Day.jpg/225px-Cesar_Chavez_Day.jpg"/>
          <p:cNvPicPr>
            <a:picLocks noChangeAspect="1" noChangeArrowheads="1"/>
          </p:cNvPicPr>
          <p:nvPr/>
        </p:nvPicPr>
        <p:blipFill>
          <a:blip r:embed="rId3" cstate="print"/>
          <a:srcRect/>
          <a:stretch>
            <a:fillRect/>
          </a:stretch>
        </p:blipFill>
        <p:spPr bwMode="auto">
          <a:xfrm>
            <a:off x="5257800" y="304800"/>
            <a:ext cx="3657600" cy="5478274"/>
          </a:xfrm>
          <a:prstGeom prst="rect">
            <a:avLst/>
          </a:prstGeom>
          <a:noFill/>
        </p:spPr>
      </p:pic>
      <p:pic>
        <p:nvPicPr>
          <p:cNvPr id="4" name="Picture 3" descr="cesar chevez day.jpg"/>
          <p:cNvPicPr>
            <a:picLocks noChangeAspect="1"/>
          </p:cNvPicPr>
          <p:nvPr/>
        </p:nvPicPr>
        <p:blipFill>
          <a:blip r:embed="rId4" cstate="print"/>
          <a:stretch>
            <a:fillRect/>
          </a:stretch>
        </p:blipFill>
        <p:spPr>
          <a:xfrm>
            <a:off x="228600" y="3657600"/>
            <a:ext cx="3962400" cy="3058973"/>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6546" name="Rectangle 2"/>
          <p:cNvSpPr>
            <a:spLocks noGrp="1" noChangeArrowheads="1"/>
          </p:cNvSpPr>
          <p:nvPr>
            <p:ph type="title"/>
          </p:nvPr>
        </p:nvSpPr>
        <p:spPr>
          <a:xfrm>
            <a:off x="228600" y="274638"/>
            <a:ext cx="8458200" cy="3154362"/>
          </a:xfrm>
        </p:spPr>
        <p:txBody>
          <a:bodyPr/>
          <a:lstStyle/>
          <a:p>
            <a:pPr algn="l"/>
            <a:r>
              <a:rPr lang="en-US" sz="4800" i="1"/>
              <a:t>Preservation of one's own culture does not require contempt or disrespect for other cultures.</a:t>
            </a:r>
            <a:r>
              <a:rPr lang="en-US" sz="4000"/>
              <a:t> </a:t>
            </a:r>
            <a:br>
              <a:rPr lang="en-US" sz="4000"/>
            </a:br>
            <a:r>
              <a:rPr lang="en-US" sz="4000">
                <a:solidFill>
                  <a:srgbClr val="FF0000"/>
                </a:solidFill>
              </a:rPr>
              <a:t>Cesar Chavez</a:t>
            </a:r>
          </a:p>
        </p:txBody>
      </p:sp>
      <p:pic>
        <p:nvPicPr>
          <p:cNvPr id="1516547" name="Picture 3" descr="Chavez"/>
          <p:cNvPicPr>
            <a:picLocks noChangeAspect="1" noChangeArrowheads="1"/>
          </p:cNvPicPr>
          <p:nvPr/>
        </p:nvPicPr>
        <p:blipFill>
          <a:blip r:embed="rId2" cstate="screen">
            <a:clrChange>
              <a:clrFrom>
                <a:srgbClr val="FBE0FF"/>
              </a:clrFrom>
              <a:clrTo>
                <a:srgbClr val="FBE0FF">
                  <a:alpha val="0"/>
                </a:srgbClr>
              </a:clrTo>
            </a:clrChange>
          </a:blip>
          <a:srcRect/>
          <a:stretch>
            <a:fillRect/>
          </a:stretch>
        </p:blipFill>
        <p:spPr bwMode="auto">
          <a:xfrm>
            <a:off x="5638800" y="2895600"/>
            <a:ext cx="2590800" cy="349936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16547"/>
                                        </p:tgtEl>
                                        <p:attrNameLst>
                                          <p:attrName>style.visibility</p:attrName>
                                        </p:attrNameLst>
                                      </p:cBhvr>
                                      <p:to>
                                        <p:strVal val="visible"/>
                                      </p:to>
                                    </p:set>
                                    <p:animEffect transition="in" filter="fade">
                                      <p:cBhvr>
                                        <p:cTn id="7" dur="2000"/>
                                        <p:tgtEl>
                                          <p:spTgt spid="1516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ctrTitle"/>
          </p:nvPr>
        </p:nvSpPr>
        <p:spPr>
          <a:xfrm>
            <a:off x="685800" y="609600"/>
            <a:ext cx="7772400" cy="2819400"/>
          </a:xfrm>
        </p:spPr>
        <p:txBody>
          <a:bodyPr>
            <a:normAutofit fontScale="90000"/>
          </a:bodyPr>
          <a:lstStyle/>
          <a:p>
            <a:r>
              <a:rPr lang="en-US" sz="6600" smtClean="0"/>
              <a:t>The Train of Death </a:t>
            </a:r>
            <a:br>
              <a:rPr lang="en-US" sz="6600" smtClean="0"/>
            </a:br>
            <a:r>
              <a:rPr lang="en-US" sz="6600" smtClean="0"/>
              <a:t>“The Beast”</a:t>
            </a:r>
            <a:br>
              <a:rPr lang="en-US" sz="6600" smtClean="0"/>
            </a:br>
            <a:r>
              <a:rPr lang="en-US" sz="6600" smtClean="0"/>
              <a:t>and Olga Sanchez</a:t>
            </a:r>
          </a:p>
        </p:txBody>
      </p:sp>
      <p:pic>
        <p:nvPicPr>
          <p:cNvPr id="52227" name="Picture 2" descr="Sister Olga Sanchez"/>
          <p:cNvPicPr>
            <a:picLocks noChangeAspect="1" noChangeArrowheads="1"/>
          </p:cNvPicPr>
          <p:nvPr/>
        </p:nvPicPr>
        <p:blipFill>
          <a:blip r:embed="rId2" cstate="screen"/>
          <a:srcRect b="1053"/>
          <a:stretch>
            <a:fillRect/>
          </a:stretch>
        </p:blipFill>
        <p:spPr bwMode="auto">
          <a:xfrm>
            <a:off x="3581400" y="3810000"/>
            <a:ext cx="1828800" cy="2865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4"/>
          <p:cNvSpPr txBox="1">
            <a:spLocks noChangeArrowheads="1"/>
          </p:cNvSpPr>
          <p:nvPr/>
        </p:nvSpPr>
        <p:spPr bwMode="auto">
          <a:xfrm>
            <a:off x="685800" y="381000"/>
            <a:ext cx="7924800" cy="4524375"/>
          </a:xfrm>
          <a:prstGeom prst="rect">
            <a:avLst/>
          </a:prstGeom>
          <a:noFill/>
          <a:ln w="9525">
            <a:noFill/>
            <a:miter lim="800000"/>
            <a:headEnd/>
            <a:tailEnd/>
          </a:ln>
        </p:spPr>
        <p:txBody>
          <a:bodyPr>
            <a:spAutoFit/>
          </a:bodyPr>
          <a:lstStyle/>
          <a:p>
            <a:r>
              <a:rPr lang="en-US" sz="4800">
                <a:latin typeface="Calibri" pitchFamily="34" charset="0"/>
              </a:rPr>
              <a:t>A freight train leaves Arriaga in Chiapas, Mexico heading northbound for the United States.  </a:t>
            </a:r>
            <a:br>
              <a:rPr lang="en-US" sz="4800">
                <a:latin typeface="Calibri" pitchFamily="34" charset="0"/>
              </a:rPr>
            </a:br>
            <a:endParaRPr lang="en-US" sz="4800">
              <a:latin typeface="Calibri" pitchFamily="34" charset="0"/>
            </a:endParaRPr>
          </a:p>
          <a:p>
            <a:r>
              <a:rPr lang="en-US" sz="4800">
                <a:latin typeface="Calibri" pitchFamily="34" charset="0"/>
              </a:rPr>
              <a:t>It is called,  “The Beast”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www.independent.co.uk/multimedia/archive/00276/91178_276312s.jpg"/>
          <p:cNvPicPr>
            <a:picLocks noChangeAspect="1" noChangeArrowheads="1"/>
          </p:cNvPicPr>
          <p:nvPr/>
        </p:nvPicPr>
        <p:blipFill>
          <a:blip r:embed="rId2" cstate="screen"/>
          <a:srcRect/>
          <a:stretch>
            <a:fillRect/>
          </a:stretch>
        </p:blipFill>
        <p:spPr bwMode="auto">
          <a:xfrm>
            <a:off x="498475" y="914400"/>
            <a:ext cx="8188325" cy="5595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Box 1"/>
          <p:cNvSpPr txBox="1">
            <a:spLocks noChangeArrowheads="1"/>
          </p:cNvSpPr>
          <p:nvPr/>
        </p:nvSpPr>
        <p:spPr bwMode="auto">
          <a:xfrm>
            <a:off x="685800" y="381000"/>
            <a:ext cx="7620000" cy="6002338"/>
          </a:xfrm>
          <a:prstGeom prst="rect">
            <a:avLst/>
          </a:prstGeom>
          <a:noFill/>
          <a:ln w="9525">
            <a:noFill/>
            <a:miter lim="800000"/>
            <a:headEnd/>
            <a:tailEnd/>
          </a:ln>
        </p:spPr>
        <p:txBody>
          <a:bodyPr>
            <a:spAutoFit/>
          </a:bodyPr>
          <a:lstStyle/>
          <a:p>
            <a:r>
              <a:rPr lang="en-US" sz="4800">
                <a:latin typeface="Calibri" pitchFamily="34" charset="0"/>
              </a:rPr>
              <a:t>Thousands of poor migrants from Mexico, Guatemala, Honduras, El Salvador and Nicaragua ride on top of the box cars seeking a better life in the United States. 50% of these migrants are children and women.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533400"/>
            <a:ext cx="7525971" cy="707886"/>
          </a:xfrm>
          <a:prstGeom prst="rect">
            <a:avLst/>
          </a:prstGeom>
        </p:spPr>
        <p:txBody>
          <a:bodyPr wrap="none">
            <a:spAutoFit/>
          </a:bodyPr>
          <a:lstStyle/>
          <a:p>
            <a:r>
              <a:rPr lang="en-US" sz="4000" dirty="0" smtClean="0"/>
              <a:t>Cesar was born on March 31, 1927.</a:t>
            </a:r>
            <a:endParaRPr lang="en-US" sz="4000" dirty="0"/>
          </a:p>
        </p:txBody>
      </p:sp>
      <p:sp>
        <p:nvSpPr>
          <p:cNvPr id="5" name="Rectangle 4"/>
          <p:cNvSpPr/>
          <p:nvPr/>
        </p:nvSpPr>
        <p:spPr>
          <a:xfrm>
            <a:off x="533400" y="4724400"/>
            <a:ext cx="8229600" cy="1754326"/>
          </a:xfrm>
          <a:prstGeom prst="rect">
            <a:avLst/>
          </a:prstGeom>
        </p:spPr>
        <p:txBody>
          <a:bodyPr wrap="square">
            <a:spAutoFit/>
          </a:bodyPr>
          <a:lstStyle/>
          <a:p>
            <a:r>
              <a:rPr lang="en-US" sz="3600" dirty="0" smtClean="0"/>
              <a:t>Cesar grew up in Arizona; the small adobe home, where Cesar was born, and was later swindled from them by Anglos. </a:t>
            </a:r>
            <a:endParaRPr lang="en-US" sz="3600" dirty="0"/>
          </a:p>
        </p:txBody>
      </p:sp>
      <p:pic>
        <p:nvPicPr>
          <p:cNvPr id="6" name="Picture 5" descr="_BabyCesar.jpg"/>
          <p:cNvPicPr>
            <a:picLocks noChangeAspect="1"/>
          </p:cNvPicPr>
          <p:nvPr/>
        </p:nvPicPr>
        <p:blipFill>
          <a:blip r:embed="rId2" cstate="screen"/>
          <a:stretch>
            <a:fillRect/>
          </a:stretch>
        </p:blipFill>
        <p:spPr>
          <a:xfrm>
            <a:off x="3657600" y="1600200"/>
            <a:ext cx="1905000" cy="2721429"/>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www.salem-news.com/gphotos/1282837175.jpg"/>
          <p:cNvPicPr>
            <a:picLocks noChangeAspect="1" noChangeArrowheads="1"/>
          </p:cNvPicPr>
          <p:nvPr/>
        </p:nvPicPr>
        <p:blipFill>
          <a:blip r:embed="rId2" cstate="screen"/>
          <a:srcRect/>
          <a:stretch>
            <a:fillRect/>
          </a:stretch>
        </p:blipFill>
        <p:spPr bwMode="auto">
          <a:xfrm>
            <a:off x="1447800" y="685800"/>
            <a:ext cx="6491288"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Box 1"/>
          <p:cNvSpPr txBox="1">
            <a:spLocks noChangeArrowheads="1"/>
          </p:cNvSpPr>
          <p:nvPr/>
        </p:nvSpPr>
        <p:spPr bwMode="auto">
          <a:xfrm>
            <a:off x="533400" y="381000"/>
            <a:ext cx="8229600" cy="5262563"/>
          </a:xfrm>
          <a:prstGeom prst="rect">
            <a:avLst/>
          </a:prstGeom>
          <a:noFill/>
          <a:ln w="9525">
            <a:noFill/>
            <a:miter lim="800000"/>
            <a:headEnd/>
            <a:tailEnd/>
          </a:ln>
        </p:spPr>
        <p:txBody>
          <a:bodyPr>
            <a:spAutoFit/>
          </a:bodyPr>
          <a:lstStyle/>
          <a:p>
            <a:r>
              <a:rPr lang="en-US" sz="4800">
                <a:latin typeface="Calibri" pitchFamily="34" charset="0"/>
              </a:rPr>
              <a:t>These desperate people must stay awake for days hanging on to their small space on the train. If they fall asleep, they fall off the train and get caught under the wheels loosing arms, legs, and often their lives.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www.salem-news.com/stimg/november162010/train-death.jpg"/>
          <p:cNvPicPr>
            <a:picLocks noChangeAspect="1" noChangeArrowheads="1"/>
          </p:cNvPicPr>
          <p:nvPr/>
        </p:nvPicPr>
        <p:blipFill>
          <a:blip r:embed="rId2" cstate="screen"/>
          <a:srcRect/>
          <a:stretch>
            <a:fillRect/>
          </a:stretch>
        </p:blipFill>
        <p:spPr bwMode="auto">
          <a:xfrm>
            <a:off x="762000" y="1066800"/>
            <a:ext cx="706755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ts1.mm.bing.net/images/thumbnail.aspx?q=545318640088&amp;id=86428f058b669e80656363202d66229f&amp;url=http%3a%2f%2fgerbs.files.wordpress.com%2f2006%2f12%2fmexico-train.jpg"/>
          <p:cNvPicPr>
            <a:picLocks noChangeAspect="1" noChangeArrowheads="1"/>
          </p:cNvPicPr>
          <p:nvPr/>
        </p:nvPicPr>
        <p:blipFill>
          <a:blip r:embed="rId2" cstate="screen"/>
          <a:srcRect/>
          <a:stretch>
            <a:fillRect/>
          </a:stretch>
        </p:blipFill>
        <p:spPr bwMode="auto">
          <a:xfrm>
            <a:off x="1143000" y="1143000"/>
            <a:ext cx="6934200" cy="448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Box 1"/>
          <p:cNvSpPr txBox="1">
            <a:spLocks noChangeArrowheads="1"/>
          </p:cNvSpPr>
          <p:nvPr/>
        </p:nvSpPr>
        <p:spPr bwMode="auto">
          <a:xfrm>
            <a:off x="533400" y="381000"/>
            <a:ext cx="8001000" cy="6186488"/>
          </a:xfrm>
          <a:prstGeom prst="rect">
            <a:avLst/>
          </a:prstGeom>
          <a:noFill/>
          <a:ln w="9525">
            <a:noFill/>
            <a:miter lim="800000"/>
            <a:headEnd/>
            <a:tailEnd/>
          </a:ln>
        </p:spPr>
        <p:txBody>
          <a:bodyPr>
            <a:spAutoFit/>
          </a:bodyPr>
          <a:lstStyle/>
          <a:p>
            <a:r>
              <a:rPr lang="en-US" sz="4400">
                <a:latin typeface="Calibri" pitchFamily="34" charset="0"/>
              </a:rPr>
              <a:t>When the train stops, these vulnerable people are robbed, raped, and killed by gangs and corrupt police waiting for them.</a:t>
            </a:r>
          </a:p>
          <a:p>
            <a:r>
              <a:rPr lang="en-US" sz="4400">
                <a:latin typeface="Calibri" pitchFamily="34" charset="0"/>
              </a:rPr>
              <a:t>Many are kidnapped and later found dead. Some migrants have families back home wire what money they have to Western Union stations along the route.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ts3.mm.bing.net/images/thumbnail.aspx?q=545772078470&amp;id=3e074444678df217a4fd7ce04e3e3e70&amp;url=http%3a%2f%2fwww.csmonitor.com%2fvar%2fezflow_site%2fstorage%2fimages%2fmedia%2fimages%2f0422_popimmig%2f7764869-1-eng-US%2f0422_popimmig_full_600.jpg"/>
          <p:cNvPicPr>
            <a:picLocks noChangeAspect="1" noChangeArrowheads="1"/>
          </p:cNvPicPr>
          <p:nvPr/>
        </p:nvPicPr>
        <p:blipFill>
          <a:blip r:embed="rId2" cstate="screen"/>
          <a:srcRect/>
          <a:stretch>
            <a:fillRect/>
          </a:stretch>
        </p:blipFill>
        <p:spPr bwMode="auto">
          <a:xfrm>
            <a:off x="1600200" y="1219200"/>
            <a:ext cx="59436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Box 1"/>
          <p:cNvSpPr txBox="1">
            <a:spLocks noChangeArrowheads="1"/>
          </p:cNvSpPr>
          <p:nvPr/>
        </p:nvSpPr>
        <p:spPr bwMode="auto">
          <a:xfrm>
            <a:off x="533400" y="457200"/>
            <a:ext cx="7924800" cy="5632450"/>
          </a:xfrm>
          <a:prstGeom prst="rect">
            <a:avLst/>
          </a:prstGeom>
          <a:noFill/>
          <a:ln w="9525">
            <a:noFill/>
            <a:miter lim="800000"/>
            <a:headEnd/>
            <a:tailEnd/>
          </a:ln>
        </p:spPr>
        <p:txBody>
          <a:bodyPr>
            <a:spAutoFit/>
          </a:bodyPr>
          <a:lstStyle/>
          <a:p>
            <a:r>
              <a:rPr lang="en-US" sz="4000">
                <a:latin typeface="Calibri" pitchFamily="34" charset="0"/>
              </a:rPr>
              <a:t>Over half of these migrants are women and minors. Last year, seventy migrants were killed by these ruthless gangs. Hundreds are raped. Although thousands ride the “Beast” each year, less than 20% successfully make it to the United States.  Hundreds fall from the train severing arms and legs.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humbnail[10].jpg"/>
          <p:cNvPicPr>
            <a:picLocks noChangeAspect="1" noChangeArrowheads="1"/>
          </p:cNvPicPr>
          <p:nvPr/>
        </p:nvPicPr>
        <p:blipFill>
          <a:blip r:embed="rId2" cstate="screen"/>
          <a:srcRect/>
          <a:stretch>
            <a:fillRect/>
          </a:stretch>
        </p:blipFill>
        <p:spPr bwMode="auto">
          <a:xfrm>
            <a:off x="609600" y="304800"/>
            <a:ext cx="2828925" cy="4375150"/>
          </a:xfrm>
          <a:prstGeom prst="rect">
            <a:avLst/>
          </a:prstGeom>
          <a:noFill/>
          <a:ln w="9525">
            <a:noFill/>
            <a:miter lim="800000"/>
            <a:headEnd/>
            <a:tailEnd/>
          </a:ln>
        </p:spPr>
      </p:pic>
      <p:pic>
        <p:nvPicPr>
          <p:cNvPr id="63491" name="Picture 2" descr="http://ts2.mm.bing.net/images/thumbnail.aspx?q=645832515365&amp;id=e41484b4cdade45b798fa4efd3bc1346&amp;url=http%3a%2f%2fi.cdn.turner.com%2fcnn%2f2010%2fWORLD%2famericas%2f06%2f24%2fmexico.amputees%2fstory.boarding.redux.jpg"/>
          <p:cNvPicPr>
            <a:picLocks noChangeAspect="1" noChangeArrowheads="1"/>
          </p:cNvPicPr>
          <p:nvPr/>
        </p:nvPicPr>
        <p:blipFill>
          <a:blip r:embed="rId3" cstate="screen"/>
          <a:srcRect/>
          <a:stretch>
            <a:fillRect/>
          </a:stretch>
        </p:blipFill>
        <p:spPr bwMode="auto">
          <a:xfrm>
            <a:off x="4343400" y="381000"/>
            <a:ext cx="3941763" cy="2209800"/>
          </a:xfrm>
          <a:prstGeom prst="rect">
            <a:avLst/>
          </a:prstGeom>
          <a:noFill/>
          <a:ln w="9525">
            <a:noFill/>
            <a:miter lim="800000"/>
            <a:headEnd/>
            <a:tailEnd/>
          </a:ln>
        </p:spPr>
      </p:pic>
      <p:pic>
        <p:nvPicPr>
          <p:cNvPr id="63492" name="Picture 4" descr="Sister Olga Sanchez"/>
          <p:cNvPicPr>
            <a:picLocks noChangeAspect="1" noChangeArrowheads="1"/>
          </p:cNvPicPr>
          <p:nvPr/>
        </p:nvPicPr>
        <p:blipFill>
          <a:blip r:embed="rId4" cstate="screen"/>
          <a:srcRect b="1053"/>
          <a:stretch>
            <a:fillRect/>
          </a:stretch>
        </p:blipFill>
        <p:spPr bwMode="auto">
          <a:xfrm>
            <a:off x="5334000" y="3276600"/>
            <a:ext cx="1828800" cy="2865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Box 1"/>
          <p:cNvSpPr txBox="1">
            <a:spLocks noChangeArrowheads="1"/>
          </p:cNvSpPr>
          <p:nvPr/>
        </p:nvSpPr>
        <p:spPr bwMode="auto">
          <a:xfrm>
            <a:off x="533400" y="533400"/>
            <a:ext cx="7924800" cy="4832350"/>
          </a:xfrm>
          <a:prstGeom prst="rect">
            <a:avLst/>
          </a:prstGeom>
          <a:noFill/>
          <a:ln w="9525">
            <a:noFill/>
            <a:miter lim="800000"/>
            <a:headEnd/>
            <a:tailEnd/>
          </a:ln>
        </p:spPr>
        <p:txBody>
          <a:bodyPr>
            <a:spAutoFit/>
          </a:bodyPr>
          <a:lstStyle/>
          <a:p>
            <a:r>
              <a:rPr lang="en-US" sz="4400">
                <a:latin typeface="Calibri" pitchFamily="34" charset="0"/>
              </a:rPr>
              <a:t>Olga Sanchez, known as the Mother Teresa of Mexico, started walking the train tracks over 20 years ago rescuing those that have fallen from and train and picking up their severed arms and legs.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ts3.mm.bing.net/images/thumbnail.aspx?q=677866773390&amp;id=c9046289865c1772d9355798b3281a29&amp;url=http%3a%2f%2fwww.afterthewars.org%2fimages%2fsegment04%2f4_1240.jpg"/>
          <p:cNvPicPr>
            <a:picLocks noChangeAspect="1" noChangeArrowheads="1"/>
          </p:cNvPicPr>
          <p:nvPr/>
        </p:nvPicPr>
        <p:blipFill>
          <a:blip r:embed="rId2" cstate="screen"/>
          <a:srcRect/>
          <a:stretch>
            <a:fillRect/>
          </a:stretch>
        </p:blipFill>
        <p:spPr bwMode="auto">
          <a:xfrm>
            <a:off x="457200" y="381000"/>
            <a:ext cx="3257550" cy="2895600"/>
          </a:xfrm>
          <a:prstGeom prst="rect">
            <a:avLst/>
          </a:prstGeom>
          <a:noFill/>
          <a:ln w="9525">
            <a:noFill/>
            <a:miter lim="800000"/>
            <a:headEnd/>
            <a:tailEnd/>
          </a:ln>
        </p:spPr>
      </p:pic>
      <p:pic>
        <p:nvPicPr>
          <p:cNvPr id="65539" name="Picture 4" descr="http://www.independent.co.uk/multimedia/archive/00276/88586_276303s.jpg"/>
          <p:cNvPicPr>
            <a:picLocks noChangeAspect="1" noChangeArrowheads="1"/>
          </p:cNvPicPr>
          <p:nvPr/>
        </p:nvPicPr>
        <p:blipFill>
          <a:blip r:embed="rId3" cstate="screen"/>
          <a:srcRect/>
          <a:stretch>
            <a:fillRect/>
          </a:stretch>
        </p:blipFill>
        <p:spPr bwMode="auto">
          <a:xfrm>
            <a:off x="4114800" y="1143000"/>
            <a:ext cx="3733800" cy="5476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http://ahsmediacenter.pbworks.com/f/family.jpg"/>
          <p:cNvPicPr>
            <a:picLocks noChangeAspect="1" noChangeArrowheads="1"/>
          </p:cNvPicPr>
          <p:nvPr/>
        </p:nvPicPr>
        <p:blipFill>
          <a:blip r:embed="rId2" cstate="print"/>
          <a:srcRect/>
          <a:stretch>
            <a:fillRect/>
          </a:stretch>
        </p:blipFill>
        <p:spPr bwMode="auto">
          <a:xfrm>
            <a:off x="990600" y="76200"/>
            <a:ext cx="7328325" cy="5105400"/>
          </a:xfrm>
          <a:prstGeom prst="rect">
            <a:avLst/>
          </a:prstGeom>
          <a:noFill/>
        </p:spPr>
      </p:pic>
      <p:sp>
        <p:nvSpPr>
          <p:cNvPr id="3" name="Rectangle 2"/>
          <p:cNvSpPr/>
          <p:nvPr/>
        </p:nvSpPr>
        <p:spPr>
          <a:xfrm>
            <a:off x="304800" y="5410200"/>
            <a:ext cx="8534400" cy="1077218"/>
          </a:xfrm>
          <a:prstGeom prst="rect">
            <a:avLst/>
          </a:prstGeom>
        </p:spPr>
        <p:txBody>
          <a:bodyPr wrap="square">
            <a:spAutoFit/>
          </a:bodyPr>
          <a:lstStyle/>
          <a:p>
            <a:r>
              <a:rPr lang="en-US" sz="3200" dirty="0" smtClean="0"/>
              <a:t>In 1938 he and his family moved to California, but returned to Arizona several months later.</a:t>
            </a:r>
            <a:endParaRPr lang="en-US" sz="32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Box 1"/>
          <p:cNvSpPr txBox="1">
            <a:spLocks noChangeArrowheads="1"/>
          </p:cNvSpPr>
          <p:nvPr/>
        </p:nvSpPr>
        <p:spPr bwMode="auto">
          <a:xfrm>
            <a:off x="533400" y="381000"/>
            <a:ext cx="8001000" cy="6002338"/>
          </a:xfrm>
          <a:prstGeom prst="rect">
            <a:avLst/>
          </a:prstGeom>
          <a:noFill/>
          <a:ln w="9525">
            <a:noFill/>
            <a:miter lim="800000"/>
            <a:headEnd/>
            <a:tailEnd/>
          </a:ln>
        </p:spPr>
        <p:txBody>
          <a:bodyPr>
            <a:spAutoFit/>
          </a:bodyPr>
          <a:lstStyle/>
          <a:p>
            <a:r>
              <a:rPr lang="en-US" sz="4800">
                <a:latin typeface="Calibri" pitchFamily="34" charset="0"/>
              </a:rPr>
              <a:t>Olga Sanchez has turned her modest home into a clinic and shelter to help those injured on the train. Her home is filled with crutches and wheel chairs. Doctors come to operate on those who have fallen prey to the BEAST.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TRAIN’S VICTIM"/>
          <p:cNvPicPr>
            <a:picLocks noChangeAspect="1" noChangeArrowheads="1"/>
          </p:cNvPicPr>
          <p:nvPr/>
        </p:nvPicPr>
        <p:blipFill>
          <a:blip r:embed="rId2" cstate="screen"/>
          <a:srcRect/>
          <a:stretch>
            <a:fillRect/>
          </a:stretch>
        </p:blipFill>
        <p:spPr bwMode="auto">
          <a:xfrm>
            <a:off x="685800" y="533400"/>
            <a:ext cx="7839075" cy="4648200"/>
          </a:xfrm>
          <a:prstGeom prst="rect">
            <a:avLst/>
          </a:prstGeom>
          <a:noFill/>
          <a:ln w="9525">
            <a:noFill/>
            <a:miter lim="800000"/>
            <a:headEnd/>
            <a:tailEnd/>
          </a:ln>
        </p:spPr>
      </p:pic>
      <p:sp>
        <p:nvSpPr>
          <p:cNvPr id="67587" name="Rectangle 2"/>
          <p:cNvSpPr>
            <a:spLocks noChangeArrowheads="1"/>
          </p:cNvSpPr>
          <p:nvPr/>
        </p:nvSpPr>
        <p:spPr bwMode="auto">
          <a:xfrm>
            <a:off x="685800" y="5334000"/>
            <a:ext cx="7848600" cy="923925"/>
          </a:xfrm>
          <a:prstGeom prst="rect">
            <a:avLst/>
          </a:prstGeom>
          <a:noFill/>
          <a:ln w="9525">
            <a:noFill/>
            <a:miter lim="800000"/>
            <a:headEnd/>
            <a:tailEnd/>
          </a:ln>
        </p:spPr>
        <p:txBody>
          <a:bodyPr>
            <a:spAutoFit/>
          </a:bodyPr>
          <a:lstStyle/>
          <a:p>
            <a:r>
              <a:rPr lang="en-US">
                <a:latin typeface="Calibri" pitchFamily="34" charset="0"/>
              </a:rPr>
              <a:t>Jose Hernandez, 24, held his prosthetic leg in El Progreso, Honduras. Many migrants are injured yearly on the crowded “train of death” from falls. (Edgard Garrido/Reuters)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Box 1"/>
          <p:cNvSpPr txBox="1">
            <a:spLocks noChangeArrowheads="1"/>
          </p:cNvSpPr>
          <p:nvPr/>
        </p:nvSpPr>
        <p:spPr bwMode="auto">
          <a:xfrm>
            <a:off x="381000" y="381000"/>
            <a:ext cx="8534400" cy="6186488"/>
          </a:xfrm>
          <a:prstGeom prst="rect">
            <a:avLst/>
          </a:prstGeom>
          <a:noFill/>
          <a:ln w="9525">
            <a:noFill/>
            <a:miter lim="800000"/>
            <a:headEnd/>
            <a:tailEnd/>
          </a:ln>
        </p:spPr>
        <p:txBody>
          <a:bodyPr>
            <a:spAutoFit/>
          </a:bodyPr>
          <a:lstStyle/>
          <a:p>
            <a:r>
              <a:rPr lang="en-US" sz="4400">
                <a:latin typeface="Calibri" pitchFamily="34" charset="0"/>
              </a:rPr>
              <a:t>Olga Sanchez has rescued over 8,000 migrants. She houses them, feeds them, provides schooling, and medical care. She wants each one to leave her hospital with prosthetic limb which cost $4,000 each. Olga goes begging door-to-door to raise this money in addition to selling cakes that she bakes at the clinic.</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ts3.mm.bing.net/images/thumbnail.aspx?q=810381683810&amp;id=6c2209fcffbd66a2c1bd83aefe79832d&amp;url=http%3a%2f%2fwww.enriquesjourney.com%2fimages%2fmigrant84.jpg"/>
          <p:cNvPicPr>
            <a:picLocks noChangeAspect="1" noChangeArrowheads="1"/>
          </p:cNvPicPr>
          <p:nvPr/>
        </p:nvPicPr>
        <p:blipFill>
          <a:blip r:embed="rId2" cstate="screen"/>
          <a:srcRect/>
          <a:stretch>
            <a:fillRect/>
          </a:stretch>
        </p:blipFill>
        <p:spPr bwMode="auto">
          <a:xfrm>
            <a:off x="533400" y="457200"/>
            <a:ext cx="2571750" cy="3429000"/>
          </a:xfrm>
          <a:prstGeom prst="rect">
            <a:avLst/>
          </a:prstGeom>
          <a:noFill/>
          <a:ln w="9525">
            <a:noFill/>
            <a:miter lim="800000"/>
            <a:headEnd/>
            <a:tailEnd/>
          </a:ln>
        </p:spPr>
      </p:pic>
      <p:pic>
        <p:nvPicPr>
          <p:cNvPr id="69635" name="Picture 4" descr="http://ts4.mm.bing.net/images/thumbnail.aspx?q=525476698431&amp;id=d2df2dabd253041f4c4fcb5fc5eb1fe7&amp;url=http%3a%2f%2fwww.afterthewars.org%2fimages%2fsegment04%2f4_1245.jpg"/>
          <p:cNvPicPr>
            <a:picLocks noChangeAspect="1" noChangeArrowheads="1"/>
          </p:cNvPicPr>
          <p:nvPr/>
        </p:nvPicPr>
        <p:blipFill>
          <a:blip r:embed="rId3" cstate="screen"/>
          <a:srcRect/>
          <a:stretch>
            <a:fillRect/>
          </a:stretch>
        </p:blipFill>
        <p:spPr bwMode="auto">
          <a:xfrm>
            <a:off x="3810000" y="457200"/>
            <a:ext cx="2133600" cy="2133600"/>
          </a:xfrm>
          <a:prstGeom prst="rect">
            <a:avLst/>
          </a:prstGeom>
          <a:noFill/>
          <a:ln w="9525">
            <a:noFill/>
            <a:miter lim="800000"/>
            <a:headEnd/>
            <a:tailEnd/>
          </a:ln>
        </p:spPr>
      </p:pic>
      <p:pic>
        <p:nvPicPr>
          <p:cNvPr id="69636" name="Picture 6" descr="http://www.afterthewars.org/images/segment04/4_1256.jpg"/>
          <p:cNvPicPr>
            <a:picLocks noChangeAspect="1" noChangeArrowheads="1"/>
          </p:cNvPicPr>
          <p:nvPr/>
        </p:nvPicPr>
        <p:blipFill>
          <a:blip r:embed="rId4" cstate="screen"/>
          <a:srcRect/>
          <a:stretch>
            <a:fillRect/>
          </a:stretch>
        </p:blipFill>
        <p:spPr bwMode="auto">
          <a:xfrm>
            <a:off x="6705600" y="457200"/>
            <a:ext cx="1828800" cy="1828800"/>
          </a:xfrm>
          <a:prstGeom prst="rect">
            <a:avLst/>
          </a:prstGeom>
          <a:noFill/>
          <a:ln w="9525">
            <a:noFill/>
            <a:miter lim="800000"/>
            <a:headEnd/>
            <a:tailEnd/>
          </a:ln>
        </p:spPr>
      </p:pic>
      <p:pic>
        <p:nvPicPr>
          <p:cNvPr id="69637" name="Picture 2" descr="Sister Olga Sanchez"/>
          <p:cNvPicPr>
            <a:picLocks noChangeAspect="1" noChangeArrowheads="1"/>
          </p:cNvPicPr>
          <p:nvPr/>
        </p:nvPicPr>
        <p:blipFill>
          <a:blip r:embed="rId5" cstate="screen"/>
          <a:srcRect b="1053"/>
          <a:stretch>
            <a:fillRect/>
          </a:stretch>
        </p:blipFill>
        <p:spPr bwMode="auto">
          <a:xfrm>
            <a:off x="6248400" y="2819400"/>
            <a:ext cx="2286000"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Box 1"/>
          <p:cNvSpPr txBox="1">
            <a:spLocks noChangeArrowheads="1"/>
          </p:cNvSpPr>
          <p:nvPr/>
        </p:nvSpPr>
        <p:spPr bwMode="auto">
          <a:xfrm>
            <a:off x="533400" y="457200"/>
            <a:ext cx="8001000" cy="4401205"/>
          </a:xfrm>
          <a:prstGeom prst="rect">
            <a:avLst/>
          </a:prstGeom>
          <a:noFill/>
          <a:ln w="9525">
            <a:noFill/>
            <a:miter lim="800000"/>
            <a:headEnd/>
            <a:tailEnd/>
          </a:ln>
        </p:spPr>
        <p:txBody>
          <a:bodyPr>
            <a:spAutoFit/>
          </a:bodyPr>
          <a:lstStyle/>
          <a:p>
            <a:r>
              <a:rPr lang="en-US" sz="4000" dirty="0">
                <a:latin typeface="Calibri" pitchFamily="34" charset="0"/>
              </a:rPr>
              <a:t>Last year over 500 migrant died trying to get to the United States.</a:t>
            </a:r>
          </a:p>
          <a:p>
            <a:endParaRPr lang="en-US" sz="4000" dirty="0">
              <a:latin typeface="Calibri" pitchFamily="34" charset="0"/>
            </a:endParaRPr>
          </a:p>
          <a:p>
            <a:r>
              <a:rPr lang="en-US" sz="4000" dirty="0">
                <a:latin typeface="Calibri" pitchFamily="34" charset="0"/>
              </a:rPr>
              <a:t>In 2004, Olga Sanchez received Mexico’s National Prize for Human Rights.</a:t>
            </a:r>
          </a:p>
          <a:p>
            <a:endParaRPr lang="en-US" sz="4000" dirty="0">
              <a:latin typeface="Calibri"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
          <p:cNvSpPr>
            <a:spLocks noChangeArrowheads="1"/>
          </p:cNvSpPr>
          <p:nvPr/>
        </p:nvSpPr>
        <p:spPr bwMode="auto">
          <a:xfrm>
            <a:off x="228600" y="381000"/>
            <a:ext cx="8763000" cy="3478213"/>
          </a:xfrm>
          <a:prstGeom prst="rect">
            <a:avLst/>
          </a:prstGeom>
          <a:noFill/>
          <a:ln w="9525">
            <a:noFill/>
            <a:miter lim="800000"/>
            <a:headEnd/>
            <a:tailEnd/>
          </a:ln>
        </p:spPr>
        <p:txBody>
          <a:bodyPr>
            <a:spAutoFit/>
          </a:bodyPr>
          <a:lstStyle/>
          <a:p>
            <a:r>
              <a:rPr lang="en-US" sz="4400" b="1" i="1">
                <a:latin typeface="Calibri" pitchFamily="34" charset="0"/>
              </a:rPr>
              <a:t>When will our consciences grow so tender that we will act to prevent human misery rather than avenge it?</a:t>
            </a:r>
            <a:br>
              <a:rPr lang="en-US" sz="4400" b="1" i="1">
                <a:latin typeface="Calibri" pitchFamily="34" charset="0"/>
              </a:rPr>
            </a:br>
            <a:r>
              <a:rPr lang="en-US" sz="4400" b="1">
                <a:solidFill>
                  <a:srgbClr val="FF0000"/>
                </a:solidFill>
                <a:latin typeface="Calibri" pitchFamily="34" charset="0"/>
              </a:rPr>
              <a:t>Eleanor Roosevelt</a:t>
            </a:r>
          </a:p>
        </p:txBody>
      </p:sp>
      <p:pic>
        <p:nvPicPr>
          <p:cNvPr id="74755" name="Picture 2" descr="http://notestowomen.files.wordpress.com/2011/02/eleanor-roosevelt.gif"/>
          <p:cNvPicPr>
            <a:picLocks noChangeAspect="1" noChangeArrowheads="1"/>
          </p:cNvPicPr>
          <p:nvPr/>
        </p:nvPicPr>
        <p:blipFill>
          <a:blip r:embed="rId2" cstate="screen"/>
          <a:srcRect/>
          <a:stretch>
            <a:fillRect/>
          </a:stretch>
        </p:blipFill>
        <p:spPr bwMode="auto">
          <a:xfrm>
            <a:off x="5257800" y="2611438"/>
            <a:ext cx="3433763" cy="383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
          <p:cNvSpPr>
            <a:spLocks noChangeArrowheads="1"/>
          </p:cNvSpPr>
          <p:nvPr/>
        </p:nvSpPr>
        <p:spPr bwMode="auto">
          <a:xfrm>
            <a:off x="533400" y="457200"/>
            <a:ext cx="8153400" cy="3170238"/>
          </a:xfrm>
          <a:prstGeom prst="rect">
            <a:avLst/>
          </a:prstGeom>
          <a:noFill/>
          <a:ln w="9525">
            <a:noFill/>
            <a:miter lim="800000"/>
            <a:headEnd/>
            <a:tailEnd/>
          </a:ln>
        </p:spPr>
        <p:txBody>
          <a:bodyPr>
            <a:spAutoFit/>
          </a:bodyPr>
          <a:lstStyle/>
          <a:p>
            <a:r>
              <a:rPr lang="en-US" sz="4000" b="1" i="1">
                <a:latin typeface="Calibri" pitchFamily="34" charset="0"/>
              </a:rPr>
              <a:t>The older I get, the greater power I seem to have to help the world; I am like a snowball -- the further I am rolled the more I gain.</a:t>
            </a:r>
            <a:r>
              <a:rPr lang="en-US" sz="4000" b="1">
                <a:latin typeface="Calibri" pitchFamily="34" charset="0"/>
              </a:rPr>
              <a:t> </a:t>
            </a:r>
            <a:br>
              <a:rPr lang="en-US" sz="4000" b="1">
                <a:latin typeface="Calibri" pitchFamily="34" charset="0"/>
              </a:rPr>
            </a:br>
            <a:r>
              <a:rPr lang="en-US" sz="4000" b="1">
                <a:solidFill>
                  <a:srgbClr val="FF0000"/>
                </a:solidFill>
                <a:latin typeface="Calibri" pitchFamily="34" charset="0"/>
              </a:rPr>
              <a:t>Susan B. Anthony</a:t>
            </a:r>
          </a:p>
        </p:txBody>
      </p:sp>
      <p:pic>
        <p:nvPicPr>
          <p:cNvPr id="75779" name="Picture 2" descr="http://ts1.mm.bing.net/images/thumbnail.aspx?q=4816754761599228&amp;id=019a84ed751c0bb2475c67a5d8a78035&amp;index=newexp&amp;url=http%3a%2f%2fwww.sojournertruth.org%2fimages%2f38-SusanBAnthony.gif"/>
          <p:cNvPicPr>
            <a:picLocks noChangeAspect="1" noChangeArrowheads="1"/>
          </p:cNvPicPr>
          <p:nvPr/>
        </p:nvPicPr>
        <p:blipFill>
          <a:blip r:embed="rId2" cstate="screen"/>
          <a:srcRect/>
          <a:stretch>
            <a:fillRect/>
          </a:stretch>
        </p:blipFill>
        <p:spPr bwMode="auto">
          <a:xfrm>
            <a:off x="5486400" y="2881313"/>
            <a:ext cx="2819400" cy="3649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300" y="152400"/>
            <a:ext cx="8229600" cy="1143000"/>
          </a:xfrm>
        </p:spPr>
        <p:txBody>
          <a:bodyPr rtlCol="0">
            <a:noAutofit/>
          </a:bodyPr>
          <a:lstStyle/>
          <a:p>
            <a:pPr fontAlgn="auto">
              <a:spcAft>
                <a:spcPts val="0"/>
              </a:spcAft>
              <a:defRPr/>
            </a:pPr>
            <a:r>
              <a:rPr lang="en-US" sz="7200" dirty="0" smtClean="0">
                <a:solidFill>
                  <a:srgbClr val="FF0000"/>
                </a:solidFill>
                <a:effectLst>
                  <a:outerShdw blurRad="38100" dist="38100" dir="2700000" algn="tl">
                    <a:srgbClr val="000000">
                      <a:alpha val="43137"/>
                    </a:srgbClr>
                  </a:outerShdw>
                </a:effectLst>
              </a:rPr>
              <a:t>Irena </a:t>
            </a:r>
            <a:r>
              <a:rPr lang="en-US" sz="7200" dirty="0">
                <a:solidFill>
                  <a:srgbClr val="FF0000"/>
                </a:solidFill>
                <a:effectLst>
                  <a:outerShdw blurRad="38100" dist="38100" dir="2700000" algn="tl">
                    <a:srgbClr val="000000">
                      <a:alpha val="43137"/>
                    </a:srgbClr>
                  </a:outerShdw>
                </a:effectLst>
              </a:rPr>
              <a:t>S</a:t>
            </a:r>
            <a:r>
              <a:rPr lang="en-US" sz="7200" dirty="0" smtClean="0">
                <a:solidFill>
                  <a:srgbClr val="FF0000"/>
                </a:solidFill>
                <a:effectLst>
                  <a:outerShdw blurRad="38100" dist="38100" dir="2700000" algn="tl">
                    <a:srgbClr val="000000">
                      <a:alpha val="43137"/>
                    </a:srgbClr>
                  </a:outerShdw>
                </a:effectLst>
              </a:rPr>
              <a:t>endler</a:t>
            </a:r>
            <a:endParaRPr lang="en-US" sz="7200" dirty="0">
              <a:solidFill>
                <a:srgbClr val="FF0000"/>
              </a:solidFill>
              <a:effectLst>
                <a:outerShdw blurRad="38100" dist="38100" dir="2700000" algn="tl">
                  <a:srgbClr val="000000">
                    <a:alpha val="43137"/>
                  </a:srgbClr>
                </a:outerShdw>
              </a:effectLst>
            </a:endParaRPr>
          </a:p>
        </p:txBody>
      </p:sp>
      <p:pic>
        <p:nvPicPr>
          <p:cNvPr id="113667" name="Picture 2"/>
          <p:cNvPicPr>
            <a:picLocks noChangeAspect="1"/>
          </p:cNvPicPr>
          <p:nvPr/>
        </p:nvPicPr>
        <p:blipFill>
          <a:blip r:embed="rId2" cstate="screen"/>
          <a:srcRect/>
          <a:stretch>
            <a:fillRect/>
          </a:stretch>
        </p:blipFill>
        <p:spPr bwMode="auto">
          <a:xfrm>
            <a:off x="2667000" y="1447800"/>
            <a:ext cx="3751263" cy="4572000"/>
          </a:xfrm>
          <a:prstGeom prst="rect">
            <a:avLst/>
          </a:prstGeom>
          <a:noFill/>
          <a:ln w="9525">
            <a:noFill/>
            <a:miter lim="800000"/>
            <a:headEnd/>
            <a:tailEnd/>
          </a:ln>
        </p:spPr>
      </p:pic>
      <p:sp>
        <p:nvSpPr>
          <p:cNvPr id="113668" name="Rectangle 3"/>
          <p:cNvSpPr>
            <a:spLocks noChangeArrowheads="1"/>
          </p:cNvSpPr>
          <p:nvPr/>
        </p:nvSpPr>
        <p:spPr bwMode="auto">
          <a:xfrm>
            <a:off x="381000" y="6400800"/>
            <a:ext cx="8534400" cy="276225"/>
          </a:xfrm>
          <a:prstGeom prst="rect">
            <a:avLst/>
          </a:prstGeom>
          <a:noFill/>
          <a:ln w="9525">
            <a:noFill/>
            <a:miter lim="800000"/>
            <a:headEnd/>
            <a:tailEnd/>
          </a:ln>
        </p:spPr>
        <p:txBody>
          <a:bodyPr>
            <a:spAutoFit/>
          </a:bodyPr>
          <a:lstStyle/>
          <a:p>
            <a:r>
              <a:rPr lang="en-US" sz="1200">
                <a:latin typeface="Calibri" pitchFamily="34" charset="0"/>
              </a:rPr>
              <a:t>Sources: http://www.auschwitz.dk/Sendler.htm Irena Sendler, and An Unsung Heroine; Life in a Jar, the Irena Sendler Project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
          <p:cNvSpPr>
            <a:spLocks noChangeArrowheads="1"/>
          </p:cNvSpPr>
          <p:nvPr/>
        </p:nvSpPr>
        <p:spPr bwMode="auto">
          <a:xfrm>
            <a:off x="304800" y="304800"/>
            <a:ext cx="8229600" cy="6186488"/>
          </a:xfrm>
          <a:prstGeom prst="rect">
            <a:avLst/>
          </a:prstGeom>
          <a:noFill/>
          <a:ln w="9525">
            <a:noFill/>
            <a:miter lim="800000"/>
            <a:headEnd/>
            <a:tailEnd/>
          </a:ln>
        </p:spPr>
        <p:txBody>
          <a:bodyPr>
            <a:spAutoFit/>
          </a:bodyPr>
          <a:lstStyle/>
          <a:p>
            <a:r>
              <a:rPr lang="en-US" sz="4400">
                <a:latin typeface="Calibri" pitchFamily="34" charset="0"/>
              </a:rPr>
              <a:t>In 1942 the Germans had herded some 500,000 Polish Jews into a 16-block area that came to be known as the Warsaw Ghetto. The Ghetto was sealed and the Jewish families ended up behind its walls, only to await certain death.</a:t>
            </a:r>
          </a:p>
          <a:p>
            <a:r>
              <a:rPr lang="en-US" sz="4400">
                <a:latin typeface="Calibri" pitchFamily="34" charset="0"/>
              </a:rPr>
              <a:t>Starvation and disease, especially typhoid, were endemic.</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1"/>
          <p:cNvPicPr>
            <a:picLocks noChangeAspect="1"/>
          </p:cNvPicPr>
          <p:nvPr/>
        </p:nvPicPr>
        <p:blipFill>
          <a:blip r:embed="rId2" cstate="screen"/>
          <a:srcRect/>
          <a:stretch>
            <a:fillRect/>
          </a:stretch>
        </p:blipFill>
        <p:spPr bwMode="auto">
          <a:xfrm>
            <a:off x="0" y="371475"/>
            <a:ext cx="9144000" cy="611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81000"/>
            <a:ext cx="8382000" cy="4401205"/>
          </a:xfrm>
          <a:prstGeom prst="rect">
            <a:avLst/>
          </a:prstGeom>
        </p:spPr>
        <p:txBody>
          <a:bodyPr wrap="square">
            <a:spAutoFit/>
          </a:bodyPr>
          <a:lstStyle/>
          <a:p>
            <a:r>
              <a:rPr lang="en-US" sz="4000" dirty="0" smtClean="0"/>
              <a:t>They settled in San Jose and lived in the barrio called Sal Si </a:t>
            </a:r>
            <a:r>
              <a:rPr lang="en-US" sz="4000" dirty="0" err="1" smtClean="0"/>
              <a:t>Puedes</a:t>
            </a:r>
            <a:r>
              <a:rPr lang="en-US" sz="4000" dirty="0" smtClean="0"/>
              <a:t> ­"Get Out If You Can." Cesar thought the only way to get out of the circle of poverty was to work his way up and send the kids to college. He and his family worked in the fields of California</a:t>
            </a:r>
            <a:r>
              <a:rPr lang="en-US" sz="3600" dirty="0" smtClean="0"/>
              <a:t>. </a:t>
            </a:r>
            <a:endParaRPr lang="en-US" sz="36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1"/>
          <p:cNvSpPr>
            <a:spLocks noChangeArrowheads="1"/>
          </p:cNvSpPr>
          <p:nvPr/>
        </p:nvSpPr>
        <p:spPr bwMode="auto">
          <a:xfrm>
            <a:off x="457200" y="381000"/>
            <a:ext cx="8382000" cy="6186488"/>
          </a:xfrm>
          <a:prstGeom prst="rect">
            <a:avLst/>
          </a:prstGeom>
          <a:noFill/>
          <a:ln w="9525">
            <a:noFill/>
            <a:miter lim="800000"/>
            <a:headEnd/>
            <a:tailEnd/>
          </a:ln>
        </p:spPr>
        <p:txBody>
          <a:bodyPr>
            <a:spAutoFit/>
          </a:bodyPr>
          <a:lstStyle/>
          <a:p>
            <a:r>
              <a:rPr lang="en-US" sz="4400">
                <a:latin typeface="Calibri" pitchFamily="34" charset="0"/>
              </a:rPr>
              <a:t>Irena Sendler was so appalled by the conditions that she joined </a:t>
            </a:r>
            <a:r>
              <a:rPr lang="en-US" sz="4400" i="1">
                <a:latin typeface="Calibri" pitchFamily="34" charset="0"/>
              </a:rPr>
              <a:t>Zegota, </a:t>
            </a:r>
            <a:r>
              <a:rPr lang="en-US" sz="4400">
                <a:latin typeface="Calibri" pitchFamily="34" charset="0"/>
              </a:rPr>
              <a:t>the Council for </a:t>
            </a:r>
            <a:r>
              <a:rPr lang="en-US" sz="4400" i="1">
                <a:latin typeface="Calibri" pitchFamily="34" charset="0"/>
              </a:rPr>
              <a:t>Aid to Jews</a:t>
            </a:r>
            <a:r>
              <a:rPr lang="en-US" sz="4400">
                <a:latin typeface="Calibri" pitchFamily="34" charset="0"/>
              </a:rPr>
              <a:t>, organized by the Polish underground resistance movement. Irena was one of its first recruits and directed the efforts to rescue Jewish children from the Warsaw Ghetto.</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1"/>
          <p:cNvPicPr>
            <a:picLocks noChangeAspect="1"/>
          </p:cNvPicPr>
          <p:nvPr/>
        </p:nvPicPr>
        <p:blipFill>
          <a:blip r:embed="rId2" cstate="screen"/>
          <a:srcRect/>
          <a:stretch>
            <a:fillRect/>
          </a:stretch>
        </p:blipFill>
        <p:spPr bwMode="auto">
          <a:xfrm>
            <a:off x="366713" y="457200"/>
            <a:ext cx="8396287" cy="5934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p:cNvSpPr>
          <p:nvPr/>
        </p:nvSpPr>
        <p:spPr bwMode="auto">
          <a:xfrm>
            <a:off x="685800" y="457200"/>
            <a:ext cx="8077200" cy="5632450"/>
          </a:xfrm>
          <a:prstGeom prst="rect">
            <a:avLst/>
          </a:prstGeom>
          <a:noFill/>
          <a:ln w="9525">
            <a:noFill/>
            <a:miter lim="800000"/>
            <a:headEnd/>
            <a:tailEnd/>
          </a:ln>
        </p:spPr>
        <p:txBody>
          <a:bodyPr>
            <a:spAutoFit/>
          </a:bodyPr>
          <a:lstStyle/>
          <a:p>
            <a:r>
              <a:rPr lang="en-US" sz="4000">
                <a:latin typeface="Calibri" pitchFamily="34" charset="0"/>
              </a:rPr>
              <a:t>To enter the Ghetto legally, Irena managed to be issued a pass from Warsaw's </a:t>
            </a:r>
            <a:r>
              <a:rPr lang="en-US" sz="4000" i="1">
                <a:latin typeface="Calibri" pitchFamily="34" charset="0"/>
              </a:rPr>
              <a:t>Epidemic Control Department. </a:t>
            </a:r>
            <a:r>
              <a:rPr lang="en-US" sz="4000">
                <a:latin typeface="Calibri" pitchFamily="34" charset="0"/>
              </a:rPr>
              <a:t>She dressed as a nurse and visited the Ghetto daily, and brought food, medicines and clothing. She decided to smuggle out the Jewish children before they were sent to the death Treblinka camp.</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1"/>
          <p:cNvPicPr>
            <a:picLocks noChangeAspect="1"/>
          </p:cNvPicPr>
          <p:nvPr/>
        </p:nvPicPr>
        <p:blipFill>
          <a:blip r:embed="rId2" cstate="screen"/>
          <a:srcRect/>
          <a:stretch>
            <a:fillRect/>
          </a:stretch>
        </p:blipFill>
        <p:spPr bwMode="auto">
          <a:xfrm>
            <a:off x="2590800" y="304800"/>
            <a:ext cx="3733800" cy="5483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a:spLocks noChangeArrowheads="1"/>
          </p:cNvSpPr>
          <p:nvPr/>
        </p:nvSpPr>
        <p:spPr bwMode="auto">
          <a:xfrm>
            <a:off x="381000" y="228600"/>
            <a:ext cx="8540750" cy="6740525"/>
          </a:xfrm>
          <a:prstGeom prst="rect">
            <a:avLst/>
          </a:prstGeom>
          <a:noFill/>
          <a:ln w="9525">
            <a:noFill/>
            <a:miter lim="800000"/>
            <a:headEnd/>
            <a:tailEnd/>
          </a:ln>
        </p:spPr>
        <p:txBody>
          <a:bodyPr>
            <a:spAutoFit/>
          </a:bodyPr>
          <a:lstStyle/>
          <a:p>
            <a:r>
              <a:rPr lang="en-US" sz="4800">
                <a:latin typeface="Calibri" pitchFamily="34" charset="0"/>
              </a:rPr>
              <a:t>Irena was sent into the ghetto with food, clothes and medicine, including a vaccine against typhoid. The ultimate destination of many of the Jews, including the children, was the Treblinka death camp, Irena decided to try to save as many children as possible.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1"/>
          <p:cNvSpPr>
            <a:spLocks noChangeArrowheads="1"/>
          </p:cNvSpPr>
          <p:nvPr/>
        </p:nvSpPr>
        <p:spPr bwMode="auto">
          <a:xfrm>
            <a:off x="457200" y="457200"/>
            <a:ext cx="8458200" cy="5908675"/>
          </a:xfrm>
          <a:prstGeom prst="rect">
            <a:avLst/>
          </a:prstGeom>
          <a:noFill/>
          <a:ln w="9525">
            <a:noFill/>
            <a:miter lim="800000"/>
            <a:headEnd/>
            <a:tailEnd/>
          </a:ln>
        </p:spPr>
        <p:txBody>
          <a:bodyPr>
            <a:spAutoFit/>
          </a:bodyPr>
          <a:lstStyle/>
          <a:p>
            <a:r>
              <a:rPr lang="en-US" sz="5400">
                <a:latin typeface="Calibri" pitchFamily="34" charset="0"/>
              </a:rPr>
              <a:t>Using the codename “Jolanta”, and wearing a Star of David armband to identify herself with the Jewish population, Irena Sendler became part of this escape network.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
          <p:cNvSpPr>
            <a:spLocks noChangeArrowheads="1"/>
          </p:cNvSpPr>
          <p:nvPr/>
        </p:nvSpPr>
        <p:spPr bwMode="auto">
          <a:xfrm>
            <a:off x="457200" y="533400"/>
            <a:ext cx="8153400" cy="6002338"/>
          </a:xfrm>
          <a:prstGeom prst="rect">
            <a:avLst/>
          </a:prstGeom>
          <a:noFill/>
          <a:ln w="9525">
            <a:noFill/>
            <a:miter lim="800000"/>
            <a:headEnd/>
            <a:tailEnd/>
          </a:ln>
        </p:spPr>
        <p:txBody>
          <a:bodyPr>
            <a:spAutoFit/>
          </a:bodyPr>
          <a:lstStyle/>
          <a:p>
            <a:r>
              <a:rPr lang="en-US" sz="4800">
                <a:latin typeface="Calibri" pitchFamily="34" charset="0"/>
              </a:rPr>
              <a:t>Some children were taken out in gunnysacks or body bags. Some were buried inside loads of goods. A mechanic took a baby out in his toolbox. Some kids were carried out in potato sacks, others were placed in coffins carrying the dead.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ChangeArrowheads="1"/>
          </p:cNvSpPr>
          <p:nvPr/>
        </p:nvSpPr>
        <p:spPr bwMode="auto">
          <a:xfrm>
            <a:off x="228600" y="382588"/>
            <a:ext cx="8610600" cy="6186487"/>
          </a:xfrm>
          <a:prstGeom prst="rect">
            <a:avLst/>
          </a:prstGeom>
          <a:noFill/>
          <a:ln w="9525">
            <a:noFill/>
            <a:miter lim="800000"/>
            <a:headEnd/>
            <a:tailEnd/>
          </a:ln>
        </p:spPr>
        <p:txBody>
          <a:bodyPr>
            <a:spAutoFit/>
          </a:bodyPr>
          <a:lstStyle/>
          <a:p>
            <a:r>
              <a:rPr lang="en-US" sz="4400">
                <a:latin typeface="Calibri" pitchFamily="34" charset="0"/>
              </a:rPr>
              <a:t>The children who were taken by Irena Sendler were given new identities and placed with sympathetic families, orphanages and hospitals. Those who were old enough to talk were taught Christian prayers and how to make the sign of the Cross, so that their Jewish heritage would not be suspected.</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1"/>
          <p:cNvPicPr>
            <a:picLocks noChangeAspect="1"/>
          </p:cNvPicPr>
          <p:nvPr/>
        </p:nvPicPr>
        <p:blipFill>
          <a:blip r:embed="rId2" cstate="screen"/>
          <a:srcRect/>
          <a:stretch>
            <a:fillRect/>
          </a:stretch>
        </p:blipFill>
        <p:spPr bwMode="auto">
          <a:xfrm>
            <a:off x="2743200" y="762000"/>
            <a:ext cx="40005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1"/>
          <p:cNvSpPr>
            <a:spLocks noChangeArrowheads="1"/>
          </p:cNvSpPr>
          <p:nvPr/>
        </p:nvSpPr>
        <p:spPr bwMode="auto">
          <a:xfrm>
            <a:off x="234950" y="152400"/>
            <a:ext cx="8763000" cy="6862763"/>
          </a:xfrm>
          <a:prstGeom prst="rect">
            <a:avLst/>
          </a:prstGeom>
          <a:noFill/>
          <a:ln w="9525">
            <a:noFill/>
            <a:miter lim="800000"/>
            <a:headEnd/>
            <a:tailEnd/>
          </a:ln>
        </p:spPr>
        <p:txBody>
          <a:bodyPr>
            <a:spAutoFit/>
          </a:bodyPr>
          <a:lstStyle/>
          <a:p>
            <a:r>
              <a:rPr lang="en-US" sz="4000">
                <a:latin typeface="Calibri" pitchFamily="34" charset="0"/>
              </a:rPr>
              <a:t>She recruited helpers from the Social Welfare Department was able to issue hundreds of false documents with forged signatures for the children. Irena Sendler successfully smuggled almost 2,500 Jewish children to safety and gave them temporary new identities. "Can you guarantee they will live?“ the distraught parents pleaded! “No,” Irena stated, “I can only guarantee they will die if they stay</a:t>
            </a:r>
            <a:r>
              <a:rPr lang="en-US" sz="2800">
                <a:latin typeface="Calibri" pitchFamily="34" charset="0"/>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 california and arizona.jpg"/>
          <p:cNvPicPr>
            <a:picLocks noChangeAspect="1"/>
          </p:cNvPicPr>
          <p:nvPr/>
        </p:nvPicPr>
        <p:blipFill>
          <a:blip r:embed="rId2" cstate="screen"/>
          <a:stretch>
            <a:fillRect/>
          </a:stretch>
        </p:blipFill>
        <p:spPr>
          <a:xfrm>
            <a:off x="0" y="-103567"/>
            <a:ext cx="9144000" cy="7065134"/>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
          <p:cNvSpPr>
            <a:spLocks noChangeArrowheads="1"/>
          </p:cNvSpPr>
          <p:nvPr/>
        </p:nvSpPr>
        <p:spPr bwMode="auto">
          <a:xfrm>
            <a:off x="450850" y="533400"/>
            <a:ext cx="8153400" cy="2308225"/>
          </a:xfrm>
          <a:prstGeom prst="rect">
            <a:avLst/>
          </a:prstGeom>
          <a:noFill/>
          <a:ln w="9525">
            <a:noFill/>
            <a:miter lim="800000"/>
            <a:headEnd/>
            <a:tailEnd/>
          </a:ln>
        </p:spPr>
        <p:txBody>
          <a:bodyPr>
            <a:spAutoFit/>
          </a:bodyPr>
          <a:lstStyle/>
          <a:p>
            <a:r>
              <a:rPr lang="en-US" sz="4800">
                <a:latin typeface="Calibri" pitchFamily="34" charset="0"/>
              </a:rPr>
              <a:t>The children were given false identities and placed in homes, orphanages and convents. </a:t>
            </a:r>
          </a:p>
        </p:txBody>
      </p:sp>
      <p:sp>
        <p:nvSpPr>
          <p:cNvPr id="126979" name="Rectangle 2"/>
          <p:cNvSpPr>
            <a:spLocks noChangeArrowheads="1"/>
          </p:cNvSpPr>
          <p:nvPr/>
        </p:nvSpPr>
        <p:spPr bwMode="auto">
          <a:xfrm>
            <a:off x="450850" y="2967038"/>
            <a:ext cx="7778750" cy="3786187"/>
          </a:xfrm>
          <a:prstGeom prst="rect">
            <a:avLst/>
          </a:prstGeom>
          <a:noFill/>
          <a:ln w="9525">
            <a:noFill/>
            <a:miter lim="800000"/>
            <a:headEnd/>
            <a:tailEnd/>
          </a:ln>
        </p:spPr>
        <p:txBody>
          <a:bodyPr>
            <a:spAutoFit/>
          </a:bodyPr>
          <a:lstStyle/>
          <a:p>
            <a:r>
              <a:rPr lang="en-US" sz="4800">
                <a:latin typeface="Calibri" pitchFamily="34" charset="0"/>
              </a:rPr>
              <a:t>Irena Sendler kept a list of the names of all the children she saved, in the hope that she could one day reunite them with their families</a:t>
            </a:r>
            <a:r>
              <a:rPr lang="en-US" sz="4400">
                <a:latin typeface="Calibri" pitchFamily="34" charset="0"/>
              </a:rPr>
              <a: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1"/>
          <p:cNvPicPr>
            <a:picLocks noChangeAspect="1"/>
          </p:cNvPicPr>
          <p:nvPr/>
        </p:nvPicPr>
        <p:blipFill>
          <a:blip r:embed="rId2" cstate="screen"/>
          <a:srcRect/>
          <a:stretch>
            <a:fillRect/>
          </a:stretch>
        </p:blipFill>
        <p:spPr bwMode="auto">
          <a:xfrm>
            <a:off x="2819400" y="914400"/>
            <a:ext cx="3657600" cy="445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3"/>
          <p:cNvSpPr>
            <a:spLocks noChangeArrowheads="1"/>
          </p:cNvSpPr>
          <p:nvPr/>
        </p:nvSpPr>
        <p:spPr bwMode="auto">
          <a:xfrm>
            <a:off x="304800" y="228600"/>
            <a:ext cx="8610600" cy="6186488"/>
          </a:xfrm>
          <a:prstGeom prst="rect">
            <a:avLst/>
          </a:prstGeom>
          <a:noFill/>
          <a:ln w="9525">
            <a:noFill/>
            <a:miter lim="800000"/>
            <a:headEnd/>
            <a:tailEnd/>
          </a:ln>
        </p:spPr>
        <p:txBody>
          <a:bodyPr>
            <a:spAutoFit/>
          </a:bodyPr>
          <a:lstStyle/>
          <a:p>
            <a:r>
              <a:rPr lang="en-US" sz="4400">
                <a:latin typeface="Calibri" pitchFamily="34" charset="0"/>
              </a:rPr>
              <a:t>On the night of October 20 1943 Irena Sendler’s house was raided by the Gestapo, and her immediate thought was to get rid of the list: “I wanted to throw it out of the window but couldn’t, the whole house was surrounded by Germans. So I threw it to my colleague and went to open the door.</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
          <p:cNvSpPr>
            <a:spLocks noChangeArrowheads="1"/>
          </p:cNvSpPr>
          <p:nvPr/>
        </p:nvSpPr>
        <p:spPr bwMode="auto">
          <a:xfrm>
            <a:off x="228600" y="152400"/>
            <a:ext cx="8686800" cy="6248400"/>
          </a:xfrm>
          <a:prstGeom prst="rect">
            <a:avLst/>
          </a:prstGeom>
          <a:noFill/>
          <a:ln w="9525">
            <a:noFill/>
            <a:miter lim="800000"/>
            <a:headEnd/>
            <a:tailEnd/>
          </a:ln>
        </p:spPr>
        <p:txBody>
          <a:bodyPr>
            <a:spAutoFit/>
          </a:bodyPr>
          <a:lstStyle/>
          <a:p>
            <a:r>
              <a:rPr lang="en-US" sz="4000">
                <a:latin typeface="Calibri" pitchFamily="34" charset="0"/>
              </a:rPr>
              <a:t>The Nazis took Irena Sendler to the Pawiak prison, where she was tortured; although her legs and feet were broken, and her body left permanently scarred, she refused to betray her network of helpers or the children whom she had saved. Finally, she was sentenced to death. She escaped thanks to Zegota, one of whose members bribed a guard to set her free.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Box 1"/>
          <p:cNvSpPr txBox="1">
            <a:spLocks noChangeArrowheads="1"/>
          </p:cNvSpPr>
          <p:nvPr/>
        </p:nvSpPr>
        <p:spPr bwMode="auto">
          <a:xfrm>
            <a:off x="228600" y="152400"/>
            <a:ext cx="8686800" cy="5508625"/>
          </a:xfrm>
          <a:prstGeom prst="rect">
            <a:avLst/>
          </a:prstGeom>
          <a:noFill/>
          <a:ln w="9525">
            <a:noFill/>
            <a:miter lim="800000"/>
            <a:headEnd/>
            <a:tailEnd/>
          </a:ln>
        </p:spPr>
        <p:txBody>
          <a:bodyPr>
            <a:spAutoFit/>
          </a:bodyPr>
          <a:lstStyle/>
          <a:p>
            <a:r>
              <a:rPr lang="en-US" sz="4400">
                <a:latin typeface="Calibri" pitchFamily="34" charset="0"/>
              </a:rPr>
              <a:t>Despite her torture, Irena would not divulge the location of her secret list containing all the children’s names she had rescued, where she had taken them, and who their parents were.  The list was hidden in a jar buried next to an apple tree across from Nazi headquarters.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Box 1"/>
          <p:cNvSpPr txBox="1">
            <a:spLocks noChangeArrowheads="1"/>
          </p:cNvSpPr>
          <p:nvPr/>
        </p:nvSpPr>
        <p:spPr bwMode="auto">
          <a:xfrm>
            <a:off x="381000" y="457200"/>
            <a:ext cx="8229600" cy="5908675"/>
          </a:xfrm>
          <a:prstGeom prst="rect">
            <a:avLst/>
          </a:prstGeom>
          <a:noFill/>
          <a:ln w="9525">
            <a:noFill/>
            <a:miter lim="800000"/>
            <a:headEnd/>
            <a:tailEnd/>
          </a:ln>
        </p:spPr>
        <p:txBody>
          <a:bodyPr>
            <a:spAutoFit/>
          </a:bodyPr>
          <a:lstStyle/>
          <a:p>
            <a:r>
              <a:rPr lang="en-US" sz="5400">
                <a:latin typeface="Calibri" pitchFamily="34" charset="0"/>
              </a:rPr>
              <a:t>The Nazi guard took Irena to a forest where she was to be executed, but instead the guard left her on the forest floor where she was later rescued by members of Zegota.</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304800" y="381000"/>
            <a:ext cx="8458200" cy="5078413"/>
          </a:xfrm>
          <a:prstGeom prst="rect">
            <a:avLst/>
          </a:prstGeom>
          <a:noFill/>
          <a:ln w="9525">
            <a:noFill/>
            <a:miter lim="800000"/>
            <a:headEnd/>
            <a:tailEnd/>
          </a:ln>
        </p:spPr>
        <p:txBody>
          <a:bodyPr>
            <a:spAutoFit/>
          </a:bodyPr>
          <a:lstStyle/>
          <a:p>
            <a:r>
              <a:rPr lang="en-US" sz="5400">
                <a:latin typeface="Calibri" pitchFamily="34" charset="0"/>
              </a:rPr>
              <a:t>After the war she attempted to keep her promise to reunite the children with their families. Most of the parents, however, had been gassed at Treblinka.</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3"/>
          <p:cNvPicPr>
            <a:picLocks noChangeAspect="1"/>
          </p:cNvPicPr>
          <p:nvPr/>
        </p:nvPicPr>
        <p:blipFill>
          <a:blip r:embed="rId2" cstate="screen"/>
          <a:srcRect/>
          <a:stretch>
            <a:fillRect/>
          </a:stretch>
        </p:blipFill>
        <p:spPr bwMode="auto">
          <a:xfrm>
            <a:off x="2133600" y="177800"/>
            <a:ext cx="4800600"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a:spLocks noChangeArrowheads="1"/>
          </p:cNvSpPr>
          <p:nvPr/>
        </p:nvSpPr>
        <p:spPr bwMode="auto">
          <a:xfrm>
            <a:off x="609600" y="533400"/>
            <a:ext cx="8229600" cy="5016500"/>
          </a:xfrm>
          <a:prstGeom prst="rect">
            <a:avLst/>
          </a:prstGeom>
          <a:noFill/>
          <a:ln w="9525">
            <a:noFill/>
            <a:miter lim="800000"/>
            <a:headEnd/>
            <a:tailEnd/>
          </a:ln>
        </p:spPr>
        <p:txBody>
          <a:bodyPr>
            <a:spAutoFit/>
          </a:bodyPr>
          <a:lstStyle/>
          <a:p>
            <a:r>
              <a:rPr lang="en-US" sz="4000">
                <a:latin typeface="Calibri" pitchFamily="34" charset="0"/>
              </a:rPr>
              <a:t>Irena Sendler was awarded Poland's highest distinction, the Order of White Eagle in Warsaw on Monday Nov. 10, 2003.</a:t>
            </a:r>
          </a:p>
          <a:p>
            <a:endParaRPr lang="en-US" sz="4000">
              <a:latin typeface="Calibri" pitchFamily="34" charset="0"/>
            </a:endParaRPr>
          </a:p>
          <a:p>
            <a:r>
              <a:rPr lang="en-US" sz="4000">
                <a:latin typeface="Calibri" pitchFamily="34" charset="0"/>
              </a:rPr>
              <a:t>In 2008 she was nominated for the Nobel Peace Prize, eventually won by Al Gore.</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7800" y="228600"/>
            <a:ext cx="6454775" cy="1446213"/>
          </a:xfrm>
          <a:prstGeom prst="rect">
            <a:avLst/>
          </a:prstGeom>
        </p:spPr>
        <p:txBody>
          <a:bodyPr wrap="none">
            <a:spAutoFit/>
          </a:bodyPr>
          <a:lstStyle/>
          <a:p>
            <a:pPr algn="ctr" fontAlgn="auto">
              <a:spcBef>
                <a:spcPts val="0"/>
              </a:spcBef>
              <a:spcAft>
                <a:spcPts val="0"/>
              </a:spcAft>
              <a:defRPr/>
            </a:pPr>
            <a:r>
              <a:rPr lang="en-US" sz="4400" dirty="0">
                <a:solidFill>
                  <a:srgbClr val="FF0000"/>
                </a:solidFill>
                <a:effectLst>
                  <a:outerShdw blurRad="38100" dist="38100" dir="2700000" algn="tl">
                    <a:srgbClr val="000000">
                      <a:alpha val="43137"/>
                    </a:srgbClr>
                  </a:outerShdw>
                </a:effectLst>
                <a:latin typeface="+mn-lt"/>
              </a:rPr>
              <a:t>Irena died on May 11, </a:t>
            </a:r>
            <a:r>
              <a:rPr lang="en-US" sz="4400" dirty="0">
                <a:solidFill>
                  <a:srgbClr val="FF0000"/>
                </a:solidFill>
                <a:effectLst>
                  <a:outerShdw blurRad="38100" dist="38100" dir="2700000" algn="tl">
                    <a:srgbClr val="000000">
                      <a:alpha val="43137"/>
                    </a:srgbClr>
                  </a:outerShdw>
                </a:effectLst>
                <a:latin typeface="+mn-lt"/>
              </a:rPr>
              <a:t>2008</a:t>
            </a:r>
          </a:p>
          <a:p>
            <a:pPr algn="ctr" fontAlgn="auto">
              <a:spcBef>
                <a:spcPts val="0"/>
              </a:spcBef>
              <a:spcAft>
                <a:spcPts val="0"/>
              </a:spcAft>
              <a:defRPr/>
            </a:pPr>
            <a:r>
              <a:rPr lang="en-US" sz="4400" dirty="0">
                <a:solidFill>
                  <a:srgbClr val="FF0000"/>
                </a:solidFill>
                <a:effectLst>
                  <a:outerShdw blurRad="38100" dist="38100" dir="2700000" algn="tl">
                    <a:srgbClr val="000000">
                      <a:alpha val="43137"/>
                    </a:srgbClr>
                  </a:outerShdw>
                </a:effectLst>
                <a:latin typeface="+mn-lt"/>
              </a:rPr>
              <a:t>She was 98 Years Old</a:t>
            </a:r>
            <a:endParaRPr lang="en-US" sz="4400" dirty="0">
              <a:solidFill>
                <a:srgbClr val="FF0000"/>
              </a:solidFill>
              <a:effectLst>
                <a:outerShdw blurRad="38100" dist="38100" dir="2700000" algn="tl">
                  <a:srgbClr val="000000">
                    <a:alpha val="43137"/>
                  </a:srgbClr>
                </a:outerShdw>
              </a:effectLst>
              <a:latin typeface="+mn-lt"/>
            </a:endParaRPr>
          </a:p>
        </p:txBody>
      </p:sp>
      <p:pic>
        <p:nvPicPr>
          <p:cNvPr id="136195" name="Picture 4"/>
          <p:cNvPicPr>
            <a:picLocks noChangeAspect="1"/>
          </p:cNvPicPr>
          <p:nvPr/>
        </p:nvPicPr>
        <p:blipFill>
          <a:blip r:embed="rId2" cstate="screen"/>
          <a:srcRect/>
          <a:stretch>
            <a:fillRect/>
          </a:stretch>
        </p:blipFill>
        <p:spPr bwMode="auto">
          <a:xfrm>
            <a:off x="2873375" y="2073275"/>
            <a:ext cx="3605213" cy="452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esar chevis quote6.jpg"/>
          <p:cNvPicPr>
            <a:picLocks noChangeAspect="1"/>
          </p:cNvPicPr>
          <p:nvPr/>
        </p:nvPicPr>
        <p:blipFill>
          <a:blip r:embed="rId2" cstate="screen"/>
          <a:stretch>
            <a:fillRect/>
          </a:stretch>
        </p:blipFill>
        <p:spPr>
          <a:xfrm>
            <a:off x="457200" y="381000"/>
            <a:ext cx="4800600" cy="4209057"/>
          </a:xfrm>
          <a:prstGeom prst="rect">
            <a:avLst/>
          </a:prstGeom>
        </p:spPr>
      </p:pic>
      <p:pic>
        <p:nvPicPr>
          <p:cNvPr id="22530" name="Picture 2" descr="http://3.bp.blogspot.com/_fRFdoC0D5tM/S6AAcMM87MI/AAAAAAAAAAY/pxCodAXMVN8/s400/Yound+cesar+chavez.jpg"/>
          <p:cNvPicPr>
            <a:picLocks noChangeAspect="1" noChangeArrowheads="1"/>
          </p:cNvPicPr>
          <p:nvPr/>
        </p:nvPicPr>
        <p:blipFill>
          <a:blip r:embed="rId3" cstate="print"/>
          <a:srcRect/>
          <a:stretch>
            <a:fillRect/>
          </a:stretch>
        </p:blipFill>
        <p:spPr bwMode="auto">
          <a:xfrm>
            <a:off x="5486400" y="380999"/>
            <a:ext cx="3352800" cy="3661427"/>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1"/>
          <p:cNvSpPr>
            <a:spLocks noChangeArrowheads="1"/>
          </p:cNvSpPr>
          <p:nvPr/>
        </p:nvSpPr>
        <p:spPr bwMode="auto">
          <a:xfrm>
            <a:off x="381000" y="228600"/>
            <a:ext cx="8534400" cy="3786188"/>
          </a:xfrm>
          <a:prstGeom prst="rect">
            <a:avLst/>
          </a:prstGeom>
          <a:noFill/>
          <a:ln w="9525">
            <a:noFill/>
            <a:miter lim="800000"/>
            <a:headEnd/>
            <a:tailEnd/>
          </a:ln>
        </p:spPr>
        <p:txBody>
          <a:bodyPr>
            <a:spAutoFit/>
          </a:bodyPr>
          <a:lstStyle/>
          <a:p>
            <a:r>
              <a:rPr lang="en-US" sz="4000" b="1" i="1">
                <a:latin typeface="Calibri" pitchFamily="34" charset="0"/>
              </a:rPr>
              <a:t>I learned that courage was not the absence of fear, but the triumph over it. The brave man is not he who does not feel afraid, but he who conquers that fear. </a:t>
            </a:r>
            <a:br>
              <a:rPr lang="en-US" sz="4000" b="1" i="1">
                <a:latin typeface="Calibri" pitchFamily="34" charset="0"/>
              </a:rPr>
            </a:br>
            <a:r>
              <a:rPr lang="en-US" sz="4000" b="1">
                <a:solidFill>
                  <a:srgbClr val="FF0000"/>
                </a:solidFill>
                <a:latin typeface="Calibri" pitchFamily="34" charset="0"/>
              </a:rPr>
              <a:t>Nelson Mandela</a:t>
            </a:r>
          </a:p>
        </p:txBody>
      </p:sp>
      <p:pic>
        <p:nvPicPr>
          <p:cNvPr id="3" name="Picture 2" descr="Mandela"/>
          <p:cNvPicPr>
            <a:picLocks noChangeAspect="1" noChangeArrowheads="1"/>
          </p:cNvPicPr>
          <p:nvPr/>
        </p:nvPicPr>
        <p:blipFill>
          <a:blip r:embed="rId2" cstate="screen">
            <a:lum bright="6000"/>
          </a:blip>
          <a:srcRect/>
          <a:stretch>
            <a:fillRect/>
          </a:stretch>
        </p:blipFill>
        <p:spPr bwMode="auto">
          <a:xfrm>
            <a:off x="5334000" y="2971800"/>
            <a:ext cx="3197225" cy="3505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1"/>
          <p:cNvSpPr>
            <a:spLocks noChangeArrowheads="1"/>
          </p:cNvSpPr>
          <p:nvPr/>
        </p:nvSpPr>
        <p:spPr bwMode="auto">
          <a:xfrm>
            <a:off x="533400" y="228600"/>
            <a:ext cx="8153400" cy="3170238"/>
          </a:xfrm>
          <a:prstGeom prst="rect">
            <a:avLst/>
          </a:prstGeom>
          <a:noFill/>
          <a:ln w="9525">
            <a:noFill/>
            <a:miter lim="800000"/>
            <a:headEnd/>
            <a:tailEnd/>
          </a:ln>
        </p:spPr>
        <p:txBody>
          <a:bodyPr>
            <a:spAutoFit/>
          </a:bodyPr>
          <a:lstStyle/>
          <a:p>
            <a:r>
              <a:rPr lang="en-US" sz="4000" b="1" i="1">
                <a:latin typeface="Calibri" pitchFamily="34" charset="0"/>
              </a:rPr>
              <a:t>I have learned over the years that when one's mind is made up, this diminishes fear; knowing what must be done does away with fear.</a:t>
            </a:r>
            <a:br>
              <a:rPr lang="en-US" sz="4000" b="1" i="1">
                <a:latin typeface="Calibri" pitchFamily="34" charset="0"/>
              </a:rPr>
            </a:br>
            <a:r>
              <a:rPr lang="en-US" sz="4000" b="1">
                <a:solidFill>
                  <a:srgbClr val="FF0000"/>
                </a:solidFill>
                <a:latin typeface="Calibri" pitchFamily="34" charset="0"/>
              </a:rPr>
              <a:t>Rosa Parks</a:t>
            </a:r>
            <a:endParaRPr lang="en-US" sz="4000">
              <a:solidFill>
                <a:srgbClr val="FF0000"/>
              </a:solidFill>
              <a:latin typeface="Calibri" pitchFamily="34" charset="0"/>
            </a:endParaRPr>
          </a:p>
        </p:txBody>
      </p:sp>
      <p:pic>
        <p:nvPicPr>
          <p:cNvPr id="140291" name="Picture 2" descr="http://0.tqn.com/d/womenshistory/1/0/N/n/2/Rosa-Parks-1988-ax.jpg"/>
          <p:cNvPicPr>
            <a:picLocks noChangeAspect="1" noChangeArrowheads="1"/>
          </p:cNvPicPr>
          <p:nvPr/>
        </p:nvPicPr>
        <p:blipFill>
          <a:blip r:embed="rId2" cstate="screen"/>
          <a:srcRect/>
          <a:stretch>
            <a:fillRect/>
          </a:stretch>
        </p:blipFill>
        <p:spPr bwMode="auto">
          <a:xfrm>
            <a:off x="5094288" y="2727325"/>
            <a:ext cx="3059112" cy="3913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3234" name="Picture 2" descr="Oscar_Romero">
            <a:hlinkClick r:id="rId2" tooltip="Oscar Romero.jpg"/>
          </p:cNvPr>
          <p:cNvPicPr>
            <a:picLocks noChangeAspect="1" noChangeArrowheads="1"/>
          </p:cNvPicPr>
          <p:nvPr/>
        </p:nvPicPr>
        <p:blipFill>
          <a:blip r:embed="rId3" cstate="screen"/>
          <a:srcRect/>
          <a:stretch>
            <a:fillRect/>
          </a:stretch>
        </p:blipFill>
        <p:spPr bwMode="auto">
          <a:xfrm>
            <a:off x="3505200" y="2895600"/>
            <a:ext cx="2109788" cy="3429000"/>
          </a:xfrm>
          <a:prstGeom prst="rect">
            <a:avLst/>
          </a:prstGeom>
          <a:noFill/>
        </p:spPr>
      </p:pic>
      <p:sp>
        <p:nvSpPr>
          <p:cNvPr id="1503235" name="Text Box 3"/>
          <p:cNvSpPr txBox="1">
            <a:spLocks noChangeArrowheads="1"/>
          </p:cNvSpPr>
          <p:nvPr/>
        </p:nvSpPr>
        <p:spPr bwMode="auto">
          <a:xfrm>
            <a:off x="381000" y="533400"/>
            <a:ext cx="8610600" cy="1631216"/>
          </a:xfrm>
          <a:prstGeom prst="rect">
            <a:avLst/>
          </a:prstGeom>
          <a:noFill/>
          <a:ln w="9525">
            <a:noFill/>
            <a:miter lim="800000"/>
            <a:headEnd/>
            <a:tailEnd/>
          </a:ln>
          <a:effectLst/>
        </p:spPr>
        <p:txBody>
          <a:bodyPr>
            <a:spAutoFit/>
          </a:bodyPr>
          <a:lstStyle/>
          <a:p>
            <a:pPr algn="ctr">
              <a:spcBef>
                <a:spcPct val="50000"/>
              </a:spcBef>
            </a:pPr>
            <a:r>
              <a:rPr lang="en-US" sz="4000" b="1" dirty="0" smtClean="0">
                <a:solidFill>
                  <a:schemeClr val="hlink"/>
                </a:solidFill>
              </a:rPr>
              <a:t>The Archbishop </a:t>
            </a:r>
            <a:r>
              <a:rPr lang="en-US" sz="4000" b="1" dirty="0">
                <a:solidFill>
                  <a:schemeClr val="hlink"/>
                </a:solidFill>
              </a:rPr>
              <a:t>of El Salvador </a:t>
            </a:r>
            <a:br>
              <a:rPr lang="en-US" sz="4000" b="1" dirty="0">
                <a:solidFill>
                  <a:schemeClr val="hlink"/>
                </a:solidFill>
              </a:rPr>
            </a:br>
            <a:r>
              <a:rPr lang="en-US" sz="6000" b="1" dirty="0">
                <a:solidFill>
                  <a:schemeClr val="hlink"/>
                </a:solidFill>
              </a:rPr>
              <a:t>Oscar Romero</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4258" name="Rectangle 2"/>
          <p:cNvSpPr>
            <a:spLocks noGrp="1" noChangeArrowheads="1"/>
          </p:cNvSpPr>
          <p:nvPr>
            <p:ph type="title"/>
          </p:nvPr>
        </p:nvSpPr>
        <p:spPr>
          <a:xfrm>
            <a:off x="457200" y="304800"/>
            <a:ext cx="8382000" cy="6019800"/>
          </a:xfrm>
        </p:spPr>
        <p:txBody>
          <a:bodyPr/>
          <a:lstStyle/>
          <a:p>
            <a:pPr algn="l"/>
            <a:r>
              <a:rPr lang="en-US" sz="5400"/>
              <a:t>In October, 1979, military officers and civilian leaders ousted the right-wing government of El Salvador and formed a revolutionary junta.</a:t>
            </a:r>
            <a:r>
              <a:rPr lang="en-US"/>
              <a:t>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1061" name="Picture 5" descr="oscar_romero"/>
          <p:cNvPicPr>
            <a:picLocks noChangeAspect="1" noChangeArrowheads="1"/>
          </p:cNvPicPr>
          <p:nvPr/>
        </p:nvPicPr>
        <p:blipFill>
          <a:blip r:embed="rId2" cstate="screen"/>
          <a:srcRect/>
          <a:stretch>
            <a:fillRect/>
          </a:stretch>
        </p:blipFill>
        <p:spPr bwMode="auto">
          <a:xfrm>
            <a:off x="762000" y="304800"/>
            <a:ext cx="3810000" cy="4762500"/>
          </a:xfrm>
          <a:prstGeom prst="rect">
            <a:avLst/>
          </a:prstGeom>
          <a:noFill/>
        </p:spPr>
      </p:pic>
      <p:pic>
        <p:nvPicPr>
          <p:cNvPr id="1581063" name="Picture 7" descr="romero2_th"/>
          <p:cNvPicPr>
            <a:picLocks noChangeAspect="1" noChangeArrowheads="1"/>
          </p:cNvPicPr>
          <p:nvPr/>
        </p:nvPicPr>
        <p:blipFill>
          <a:blip r:embed="rId3" cstate="screen"/>
          <a:srcRect/>
          <a:stretch>
            <a:fillRect/>
          </a:stretch>
        </p:blipFill>
        <p:spPr bwMode="auto">
          <a:xfrm>
            <a:off x="5486400" y="457200"/>
            <a:ext cx="2438400" cy="1951038"/>
          </a:xfrm>
          <a:prstGeom prst="rect">
            <a:avLst/>
          </a:prstGeom>
          <a:noFill/>
        </p:spPr>
      </p:pic>
      <p:pic>
        <p:nvPicPr>
          <p:cNvPr id="1581065" name="Picture 9" descr="romeropreach"/>
          <p:cNvPicPr>
            <a:picLocks noChangeAspect="1" noChangeArrowheads="1"/>
          </p:cNvPicPr>
          <p:nvPr/>
        </p:nvPicPr>
        <p:blipFill>
          <a:blip r:embed="rId4" cstate="screen"/>
          <a:srcRect/>
          <a:stretch>
            <a:fillRect/>
          </a:stretch>
        </p:blipFill>
        <p:spPr bwMode="auto">
          <a:xfrm>
            <a:off x="5486400" y="2514600"/>
            <a:ext cx="2628900" cy="3810000"/>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82" name="Rectangle 2"/>
          <p:cNvSpPr>
            <a:spLocks noGrp="1" noChangeArrowheads="1"/>
          </p:cNvSpPr>
          <p:nvPr>
            <p:ph type="body" idx="1"/>
          </p:nvPr>
        </p:nvSpPr>
        <p:spPr>
          <a:xfrm>
            <a:off x="381000" y="228600"/>
            <a:ext cx="8534400" cy="6172200"/>
          </a:xfrm>
        </p:spPr>
        <p:txBody>
          <a:bodyPr/>
          <a:lstStyle/>
          <a:p>
            <a:pPr>
              <a:lnSpc>
                <a:spcPct val="90000"/>
              </a:lnSpc>
            </a:pPr>
            <a:r>
              <a:rPr lang="en-US" sz="3600"/>
              <a:t>By 1980, the resulting genocidal war in El Salvador was claiming the lives of 3000 men, women, and children per month.</a:t>
            </a:r>
          </a:p>
          <a:p>
            <a:pPr>
              <a:lnSpc>
                <a:spcPct val="90000"/>
              </a:lnSpc>
            </a:pPr>
            <a:endParaRPr lang="en-US" sz="3600"/>
          </a:p>
          <a:p>
            <a:pPr>
              <a:lnSpc>
                <a:spcPct val="90000"/>
              </a:lnSpc>
            </a:pPr>
            <a:r>
              <a:rPr lang="en-US" sz="3600"/>
              <a:t>Government death squads raided peasant villages killing at will. Dead bodies clogged the streams, and tortured bodies were thrown in garbage dumps and into the open streets of the capitol as a warning to others.</a:t>
            </a:r>
            <a:r>
              <a:rPr lang="en-US" sz="2800"/>
              <a:t> </a:t>
            </a:r>
          </a:p>
          <a:p>
            <a:pPr>
              <a:lnSpc>
                <a:spcPct val="90000"/>
              </a:lnSpc>
            </a:pPr>
            <a:endParaRPr lang="en-US" sz="280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7330" name="Rectangle 2"/>
          <p:cNvSpPr>
            <a:spLocks noGrp="1" noChangeArrowheads="1"/>
          </p:cNvSpPr>
          <p:nvPr>
            <p:ph type="title"/>
          </p:nvPr>
        </p:nvSpPr>
        <p:spPr>
          <a:xfrm>
            <a:off x="457200" y="274638"/>
            <a:ext cx="8382000" cy="6126162"/>
          </a:xfrm>
        </p:spPr>
        <p:txBody>
          <a:bodyPr/>
          <a:lstStyle/>
          <a:p>
            <a:pPr algn="l"/>
            <a:r>
              <a:rPr lang="en-US" sz="4800"/>
              <a:t>With one exception, all the Salvadoran bishops, out of fear, sided with the junta government and turned their backs on Romero.</a:t>
            </a:r>
            <a:r>
              <a:rPr lang="en-US"/>
              <a:t/>
            </a:r>
            <a:br>
              <a:rPr lang="en-US"/>
            </a:br>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6306" name="Rectangle 2"/>
          <p:cNvSpPr>
            <a:spLocks noGrp="1" noChangeArrowheads="1"/>
          </p:cNvSpPr>
          <p:nvPr>
            <p:ph type="title"/>
          </p:nvPr>
        </p:nvSpPr>
        <p:spPr>
          <a:xfrm>
            <a:off x="457200" y="274638"/>
            <a:ext cx="8458200" cy="6354762"/>
          </a:xfrm>
        </p:spPr>
        <p:txBody>
          <a:bodyPr/>
          <a:lstStyle/>
          <a:p>
            <a:pPr algn="l"/>
            <a:r>
              <a:rPr lang="en-US" sz="6000"/>
              <a:t>Arch Bishop Oscar Romero, alone, was now the only voice fighting for the rights of the poor.</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8354" name="Rectangle 2"/>
          <p:cNvSpPr>
            <a:spLocks noGrp="1" noChangeArrowheads="1"/>
          </p:cNvSpPr>
          <p:nvPr>
            <p:ph type="body" idx="1"/>
          </p:nvPr>
        </p:nvSpPr>
        <p:spPr>
          <a:xfrm>
            <a:off x="381000" y="304800"/>
            <a:ext cx="8229600" cy="6096000"/>
          </a:xfrm>
        </p:spPr>
        <p:txBody>
          <a:bodyPr/>
          <a:lstStyle/>
          <a:p>
            <a:pPr>
              <a:lnSpc>
                <a:spcPct val="90000"/>
              </a:lnSpc>
            </a:pPr>
            <a:r>
              <a:rPr lang="en-US" sz="3600"/>
              <a:t>Romero, broadcasting from his own radio station said, “You people who make your living off the poor, who earn your money by torturing and exploiting the destitute, you now have only me to contend with.”</a:t>
            </a:r>
          </a:p>
          <a:p>
            <a:pPr>
              <a:lnSpc>
                <a:spcPct val="90000"/>
              </a:lnSpc>
            </a:pPr>
            <a:r>
              <a:rPr lang="en-US" sz="3600"/>
              <a:t>But if you kill me too, as you are trying to do, I will come back in the hearts of my people. There will then be thousands of me fighting for the poor.</a:t>
            </a:r>
            <a:r>
              <a:rPr lang="en-US" sz="2800"/>
              <a:t> </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9378" name="Text Box 2"/>
          <p:cNvSpPr txBox="1">
            <a:spLocks noChangeArrowheads="1"/>
          </p:cNvSpPr>
          <p:nvPr/>
        </p:nvSpPr>
        <p:spPr bwMode="auto">
          <a:xfrm>
            <a:off x="304800" y="152400"/>
            <a:ext cx="8686800" cy="5946775"/>
          </a:xfrm>
          <a:prstGeom prst="rect">
            <a:avLst/>
          </a:prstGeom>
          <a:noFill/>
          <a:ln w="9525">
            <a:noFill/>
            <a:miter lim="800000"/>
            <a:headEnd/>
            <a:tailEnd/>
          </a:ln>
          <a:effectLst/>
        </p:spPr>
        <p:txBody>
          <a:bodyPr>
            <a:spAutoFit/>
          </a:bodyPr>
          <a:lstStyle/>
          <a:p>
            <a:r>
              <a:rPr lang="en-US" sz="4800"/>
              <a:t>On March 24, 1980, while giving mass in a small chapel located in a cancer hospital for the poor, Oscar Romero was shot and killed as he was praying for the death squad soldiers who were torturing and killing thousands of peasants.</a:t>
            </a:r>
            <a:r>
              <a:rPr lang="en-US" sz="3600"/>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810000"/>
            <a:ext cx="8458200" cy="2308324"/>
          </a:xfrm>
          <a:prstGeom prst="rect">
            <a:avLst/>
          </a:prstGeom>
        </p:spPr>
        <p:txBody>
          <a:bodyPr wrap="square">
            <a:spAutoFit/>
          </a:bodyPr>
          <a:lstStyle/>
          <a:p>
            <a:r>
              <a:rPr lang="en-US" sz="3600" dirty="0" smtClean="0"/>
              <a:t>In 1944 he joined the Navy at the age of seventeen. He served two years and in addition to discrimination, he experienced strict regimentation. </a:t>
            </a:r>
            <a:endParaRPr lang="en-US" sz="3600" dirty="0"/>
          </a:p>
        </p:txBody>
      </p:sp>
      <p:pic>
        <p:nvPicPr>
          <p:cNvPr id="7" name="Picture 6" descr="cesar chevez navy.jpg"/>
          <p:cNvPicPr>
            <a:picLocks noChangeAspect="1"/>
          </p:cNvPicPr>
          <p:nvPr/>
        </p:nvPicPr>
        <p:blipFill>
          <a:blip r:embed="rId2" cstate="screen"/>
          <a:stretch>
            <a:fillRect/>
          </a:stretch>
        </p:blipFill>
        <p:spPr>
          <a:xfrm>
            <a:off x="3048000" y="152400"/>
            <a:ext cx="2514600" cy="3607904"/>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2085" name="Picture 5" descr="romerosp3b"/>
          <p:cNvPicPr>
            <a:picLocks noChangeAspect="1" noChangeArrowheads="1"/>
          </p:cNvPicPr>
          <p:nvPr/>
        </p:nvPicPr>
        <p:blipFill>
          <a:blip r:embed="rId2" cstate="screen"/>
          <a:srcRect/>
          <a:stretch>
            <a:fillRect/>
          </a:stretch>
        </p:blipFill>
        <p:spPr bwMode="auto">
          <a:xfrm>
            <a:off x="3276600" y="2590800"/>
            <a:ext cx="5233988" cy="3590925"/>
          </a:xfrm>
          <a:prstGeom prst="rect">
            <a:avLst/>
          </a:prstGeom>
          <a:noFill/>
        </p:spPr>
      </p:pic>
      <p:pic>
        <p:nvPicPr>
          <p:cNvPr id="1582087" name="Picture 7" descr="arscasket"/>
          <p:cNvPicPr>
            <a:picLocks noChangeAspect="1" noChangeArrowheads="1"/>
          </p:cNvPicPr>
          <p:nvPr/>
        </p:nvPicPr>
        <p:blipFill>
          <a:blip r:embed="rId3" cstate="screen">
            <a:lum contrast="12000"/>
          </a:blip>
          <a:srcRect/>
          <a:stretch>
            <a:fillRect/>
          </a:stretch>
        </p:blipFill>
        <p:spPr bwMode="auto">
          <a:xfrm>
            <a:off x="609600" y="457200"/>
            <a:ext cx="3581400" cy="2492375"/>
          </a:xfrm>
          <a:prstGeom prst="rect">
            <a:avLst/>
          </a:prstGeom>
          <a:noFill/>
        </p:spPr>
      </p:pic>
      <p:pic>
        <p:nvPicPr>
          <p:cNvPr id="1582089" name="Picture 9" descr="romero-sm"/>
          <p:cNvPicPr>
            <a:picLocks noChangeAspect="1" noChangeArrowheads="1"/>
          </p:cNvPicPr>
          <p:nvPr/>
        </p:nvPicPr>
        <p:blipFill>
          <a:blip r:embed="rId4" cstate="screen"/>
          <a:srcRect/>
          <a:stretch>
            <a:fillRect/>
          </a:stretch>
        </p:blipFill>
        <p:spPr bwMode="auto">
          <a:xfrm>
            <a:off x="6186488" y="228600"/>
            <a:ext cx="2081212" cy="2590800"/>
          </a:xfrm>
          <a:prstGeom prst="rect">
            <a:avLst/>
          </a:prstGeom>
          <a:noFill/>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0402" name="Rectangle 2"/>
          <p:cNvSpPr>
            <a:spLocks noGrp="1" noChangeArrowheads="1"/>
          </p:cNvSpPr>
          <p:nvPr>
            <p:ph type="title"/>
          </p:nvPr>
        </p:nvSpPr>
        <p:spPr>
          <a:xfrm>
            <a:off x="457200" y="274638"/>
            <a:ext cx="8458200" cy="6202362"/>
          </a:xfrm>
        </p:spPr>
        <p:txBody>
          <a:bodyPr/>
          <a:lstStyle/>
          <a:p>
            <a:pPr algn="l"/>
            <a:r>
              <a:rPr lang="en-US"/>
              <a:t>On March 30, 1980, Archbishop Oscar Romero’s funeral was attended by more than 250,000 people in public protest of his murder. Some believing this to be the largest protest in the history of Latin America. He has risen in the hearts of his people.</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8178" name="Picture 2" descr="Mandela"/>
          <p:cNvPicPr>
            <a:picLocks noChangeAspect="1" noChangeArrowheads="1"/>
          </p:cNvPicPr>
          <p:nvPr/>
        </p:nvPicPr>
        <p:blipFill>
          <a:blip r:embed="rId2" cstate="print">
            <a:lum bright="6000"/>
          </a:blip>
          <a:srcRect/>
          <a:stretch>
            <a:fillRect/>
          </a:stretch>
        </p:blipFill>
        <p:spPr bwMode="auto">
          <a:xfrm>
            <a:off x="5459413" y="2819400"/>
            <a:ext cx="3684587" cy="4038600"/>
          </a:xfrm>
          <a:prstGeom prst="rect">
            <a:avLst/>
          </a:prstGeom>
          <a:noFill/>
        </p:spPr>
      </p:pic>
      <p:sp>
        <p:nvSpPr>
          <p:cNvPr id="1458179" name="Text Box 3"/>
          <p:cNvSpPr txBox="1">
            <a:spLocks noChangeArrowheads="1"/>
          </p:cNvSpPr>
          <p:nvPr/>
        </p:nvSpPr>
        <p:spPr bwMode="auto">
          <a:xfrm>
            <a:off x="228600" y="228600"/>
            <a:ext cx="8610600" cy="3019425"/>
          </a:xfrm>
          <a:prstGeom prst="rect">
            <a:avLst/>
          </a:prstGeom>
          <a:noFill/>
          <a:ln w="9525">
            <a:noFill/>
            <a:miter lim="800000"/>
            <a:headEnd/>
            <a:tailEnd/>
          </a:ln>
          <a:effectLst/>
        </p:spPr>
        <p:txBody>
          <a:bodyPr>
            <a:spAutoFit/>
          </a:bodyPr>
          <a:lstStyle/>
          <a:p>
            <a:r>
              <a:rPr lang="en-US" sz="4800" i="1"/>
              <a:t>The greatest glory in living lies not in never falling, but in rising every time we fall.</a:t>
            </a:r>
          </a:p>
          <a:p>
            <a:r>
              <a:rPr lang="en-US" sz="4800">
                <a:solidFill>
                  <a:srgbClr val="FF0000"/>
                </a:solidFill>
              </a:rPr>
              <a:t>Nelson</a:t>
            </a:r>
            <a:r>
              <a:rPr lang="en-US" sz="3200">
                <a:solidFill>
                  <a:srgbClr val="FF0000"/>
                </a:solidFill>
              </a:rPr>
              <a:t> </a:t>
            </a:r>
            <a:r>
              <a:rPr lang="en-US" sz="4800">
                <a:solidFill>
                  <a:srgbClr val="FF0000"/>
                </a:solidFill>
              </a:rPr>
              <a:t>Mandela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58178"/>
                                        </p:tgtEl>
                                        <p:attrNameLst>
                                          <p:attrName>style.visibility</p:attrName>
                                        </p:attrNameLst>
                                      </p:cBhvr>
                                      <p:to>
                                        <p:strVal val="visible"/>
                                      </p:to>
                                    </p:set>
                                    <p:animEffect transition="in" filter="fade">
                                      <p:cBhvr>
                                        <p:cTn id="7" dur="2000"/>
                                        <p:tgtEl>
                                          <p:spTgt spid="1458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8834" name="Rectangle 2"/>
          <p:cNvSpPr>
            <a:spLocks noGrp="1" noChangeArrowheads="1"/>
          </p:cNvSpPr>
          <p:nvPr>
            <p:ph type="title"/>
          </p:nvPr>
        </p:nvSpPr>
        <p:spPr>
          <a:xfrm>
            <a:off x="228600" y="0"/>
            <a:ext cx="8763000" cy="5287963"/>
          </a:xfrm>
        </p:spPr>
        <p:txBody>
          <a:bodyPr/>
          <a:lstStyle/>
          <a:p>
            <a:pPr algn="l"/>
            <a:r>
              <a:rPr lang="en-US" sz="4000" i="1" dirty="0"/>
              <a:t>A strong nation, like a strong person, can afford to be gentle, firm, thoughtful, and restrained… It's a weak nation, like a weak person, that must behave with bluster and boasting and rashness and          other signs of insecurity. </a:t>
            </a:r>
            <a:br>
              <a:rPr lang="en-US" sz="4000" i="1" dirty="0"/>
            </a:br>
            <a:r>
              <a:rPr lang="en-US" sz="4000" dirty="0">
                <a:solidFill>
                  <a:srgbClr val="FF0000"/>
                </a:solidFill>
              </a:rPr>
              <a:t>Jimmy Carter</a:t>
            </a:r>
          </a:p>
        </p:txBody>
      </p:sp>
      <p:pic>
        <p:nvPicPr>
          <p:cNvPr id="1528835" name="Picture 3" descr="Carter"/>
          <p:cNvPicPr>
            <a:picLocks noChangeAspect="1" noChangeArrowheads="1"/>
          </p:cNvPicPr>
          <p:nvPr/>
        </p:nvPicPr>
        <p:blipFill>
          <a:blip r:embed="rId2" cstate="screen">
            <a:lum bright="6000" contrast="12000"/>
          </a:blip>
          <a:srcRect l="13704" r="12634"/>
          <a:stretch>
            <a:fillRect/>
          </a:stretch>
        </p:blipFill>
        <p:spPr bwMode="auto">
          <a:xfrm>
            <a:off x="6629400" y="3810000"/>
            <a:ext cx="2107840" cy="28860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28835"/>
                                        </p:tgtEl>
                                        <p:attrNameLst>
                                          <p:attrName>style.visibility</p:attrName>
                                        </p:attrNameLst>
                                      </p:cBhvr>
                                      <p:to>
                                        <p:strVal val="visible"/>
                                      </p:to>
                                    </p:set>
                                    <p:animEffect transition="in" filter="fade">
                                      <p:cBhvr>
                                        <p:cTn id="7" dur="2000"/>
                                        <p:tgtEl>
                                          <p:spTgt spid="15288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22" name="Rectangle 2"/>
          <p:cNvSpPr>
            <a:spLocks noGrp="1" noChangeArrowheads="1"/>
          </p:cNvSpPr>
          <p:nvPr>
            <p:ph type="title"/>
          </p:nvPr>
        </p:nvSpPr>
        <p:spPr>
          <a:xfrm>
            <a:off x="228600" y="0"/>
            <a:ext cx="8686800" cy="3763963"/>
          </a:xfrm>
        </p:spPr>
        <p:txBody>
          <a:bodyPr/>
          <a:lstStyle/>
          <a:p>
            <a:pPr algn="l"/>
            <a:r>
              <a:rPr lang="en-US" sz="4800" i="1"/>
              <a:t>One man cannot hold another man down in the ditch without remaining down in the ditch with him.</a:t>
            </a:r>
            <a:br>
              <a:rPr lang="en-US" sz="4800" i="1"/>
            </a:br>
            <a:r>
              <a:rPr lang="en-US" sz="4000" i="1"/>
              <a:t> </a:t>
            </a:r>
            <a:r>
              <a:rPr lang="en-US" sz="4000">
                <a:solidFill>
                  <a:srgbClr val="FF0000"/>
                </a:solidFill>
              </a:rPr>
              <a:t>Booker T. Washington</a:t>
            </a:r>
          </a:p>
        </p:txBody>
      </p:sp>
      <p:pic>
        <p:nvPicPr>
          <p:cNvPr id="1515523" name="Picture 3" descr="Washington Booker T"/>
          <p:cNvPicPr>
            <a:picLocks noChangeAspect="1" noChangeArrowheads="1"/>
          </p:cNvPicPr>
          <p:nvPr/>
        </p:nvPicPr>
        <p:blipFill>
          <a:blip r:embed="rId2" cstate="screen"/>
          <a:srcRect/>
          <a:stretch>
            <a:fillRect/>
          </a:stretch>
        </p:blipFill>
        <p:spPr bwMode="auto">
          <a:xfrm>
            <a:off x="5715000" y="2590800"/>
            <a:ext cx="3070225" cy="40767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15523"/>
                                        </p:tgtEl>
                                        <p:attrNameLst>
                                          <p:attrName>style.visibility</p:attrName>
                                        </p:attrNameLst>
                                      </p:cBhvr>
                                      <p:to>
                                        <p:strVal val="visible"/>
                                      </p:to>
                                    </p:set>
                                    <p:animEffect transition="in" filter="fade">
                                      <p:cBhvr>
                                        <p:cTn id="7" dur="2000"/>
                                        <p:tgtEl>
                                          <p:spTgt spid="1515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914400"/>
            <a:ext cx="7310527" cy="1107996"/>
          </a:xfrm>
          <a:prstGeom prst="rect">
            <a:avLst/>
          </a:prstGeom>
          <a:noFill/>
        </p:spPr>
        <p:txBody>
          <a:bodyPr wrap="none" rtlCol="0">
            <a:spAutoFit/>
          </a:bodyPr>
          <a:lstStyle/>
          <a:p>
            <a:r>
              <a:rPr lang="en-US" sz="6600" dirty="0" smtClean="0">
                <a:solidFill>
                  <a:srgbClr val="FF0000"/>
                </a:solidFill>
              </a:rPr>
              <a:t>Meet Laura </a:t>
            </a:r>
            <a:r>
              <a:rPr lang="en-US" sz="6600" dirty="0" err="1" smtClean="0">
                <a:solidFill>
                  <a:srgbClr val="FF0000"/>
                </a:solidFill>
              </a:rPr>
              <a:t>Germino</a:t>
            </a:r>
            <a:endParaRPr lang="en-US" sz="6600" dirty="0">
              <a:solidFill>
                <a:srgbClr val="FF0000"/>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http://ts4.mm.bing.net/th?id=I4938856488371367&amp;pid=1.1"/>
          <p:cNvPicPr>
            <a:picLocks noChangeAspect="1" noChangeArrowheads="1"/>
          </p:cNvPicPr>
          <p:nvPr/>
        </p:nvPicPr>
        <p:blipFill>
          <a:blip r:embed="rId2" cstate="print"/>
          <a:srcRect/>
          <a:stretch>
            <a:fillRect/>
          </a:stretch>
        </p:blipFill>
        <p:spPr bwMode="auto">
          <a:xfrm>
            <a:off x="4114800" y="228600"/>
            <a:ext cx="4762500" cy="2667000"/>
          </a:xfrm>
          <a:prstGeom prst="rect">
            <a:avLst/>
          </a:prstGeom>
          <a:noFill/>
        </p:spPr>
      </p:pic>
      <p:pic>
        <p:nvPicPr>
          <p:cNvPr id="121862" name="Picture 6" descr="http://www.ciw-online.org/images/London%20ASI/London%20ceremony/4.jpg"/>
          <p:cNvPicPr>
            <a:picLocks noChangeAspect="1" noChangeArrowheads="1"/>
          </p:cNvPicPr>
          <p:nvPr/>
        </p:nvPicPr>
        <p:blipFill>
          <a:blip r:embed="rId3" cstate="print"/>
          <a:srcRect/>
          <a:stretch>
            <a:fillRect/>
          </a:stretch>
        </p:blipFill>
        <p:spPr bwMode="auto">
          <a:xfrm>
            <a:off x="533400" y="304800"/>
            <a:ext cx="2895600" cy="4067966"/>
          </a:xfrm>
          <a:prstGeom prst="rect">
            <a:avLst/>
          </a:prstGeom>
          <a:noFill/>
        </p:spPr>
      </p:pic>
      <p:sp>
        <p:nvSpPr>
          <p:cNvPr id="7" name="TextBox 6"/>
          <p:cNvSpPr txBox="1"/>
          <p:nvPr/>
        </p:nvSpPr>
        <p:spPr>
          <a:xfrm>
            <a:off x="3733800" y="3200400"/>
            <a:ext cx="4940648" cy="1046440"/>
          </a:xfrm>
          <a:prstGeom prst="rect">
            <a:avLst/>
          </a:prstGeom>
          <a:noFill/>
        </p:spPr>
        <p:txBody>
          <a:bodyPr wrap="none" rtlCol="0">
            <a:spAutoFit/>
          </a:bodyPr>
          <a:lstStyle/>
          <a:p>
            <a:r>
              <a:rPr lang="en-US" sz="4400" dirty="0" smtClean="0"/>
              <a:t>Meet Laura </a:t>
            </a:r>
            <a:r>
              <a:rPr lang="en-US" sz="4400" dirty="0" err="1" smtClean="0"/>
              <a:t>Germino</a:t>
            </a:r>
            <a:endParaRPr lang="en-US" sz="4400" dirty="0" smtClean="0"/>
          </a:p>
          <a:p>
            <a:r>
              <a:rPr lang="en-US" dirty="0" smtClean="0"/>
              <a:t>Co-founder of the Collation of Immokalee Workers</a:t>
            </a:r>
            <a:endParaRPr lang="en-US" dirty="0"/>
          </a:p>
        </p:txBody>
      </p:sp>
      <p:sp>
        <p:nvSpPr>
          <p:cNvPr id="8" name="Rectangle 7"/>
          <p:cNvSpPr/>
          <p:nvPr/>
        </p:nvSpPr>
        <p:spPr>
          <a:xfrm>
            <a:off x="228600" y="4572000"/>
            <a:ext cx="8534400" cy="1938992"/>
          </a:xfrm>
          <a:prstGeom prst="rect">
            <a:avLst/>
          </a:prstGeom>
        </p:spPr>
        <p:txBody>
          <a:bodyPr wrap="square">
            <a:spAutoFit/>
          </a:bodyPr>
          <a:lstStyle/>
          <a:p>
            <a:r>
              <a:rPr lang="en-US" sz="2400" dirty="0" smtClean="0"/>
              <a:t>Laura </a:t>
            </a:r>
            <a:r>
              <a:rPr lang="en-US" sz="2400" dirty="0" err="1" smtClean="0"/>
              <a:t>Germino</a:t>
            </a:r>
            <a:r>
              <a:rPr lang="en-US" sz="2400" dirty="0" smtClean="0"/>
              <a:t> is</a:t>
            </a:r>
            <a:r>
              <a:rPr lang="en-US" sz="2400" dirty="0" smtClean="0"/>
              <a:t> a co-founder of the Coalition of Immokalee Workers (CIW) and subsequently co-founded the National Freedom Network USA and the Freedom Network Training Institute, which trains law enforcement and nongovernmental organization personnel in identifying and assisting victims of trafficking.  </a:t>
            </a:r>
            <a:endParaRPr lang="en-US" sz="2400"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http://www.ciw-online.org/images/NDN_pic.jpg"/>
          <p:cNvPicPr>
            <a:picLocks noChangeAspect="1" noChangeArrowheads="1"/>
          </p:cNvPicPr>
          <p:nvPr/>
        </p:nvPicPr>
        <p:blipFill>
          <a:blip r:embed="rId2" cstate="print"/>
          <a:srcRect/>
          <a:stretch>
            <a:fillRect/>
          </a:stretch>
        </p:blipFill>
        <p:spPr bwMode="auto">
          <a:xfrm>
            <a:off x="457200" y="1295400"/>
            <a:ext cx="5048919" cy="3352800"/>
          </a:xfrm>
          <a:prstGeom prst="rect">
            <a:avLst/>
          </a:prstGeom>
          <a:noFill/>
        </p:spPr>
      </p:pic>
      <p:sp>
        <p:nvSpPr>
          <p:cNvPr id="120835" name="Rectangle 3"/>
          <p:cNvSpPr>
            <a:spLocks noChangeArrowheads="1"/>
          </p:cNvSpPr>
          <p:nvPr/>
        </p:nvSpPr>
        <p:spPr bwMode="auto">
          <a:xfrm>
            <a:off x="6477000" y="457200"/>
            <a:ext cx="1969706" cy="6309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333333"/>
                </a:solidFill>
                <a:effectLst/>
                <a:latin typeface="Arial" pitchFamily="34" charset="0"/>
              </a:rPr>
              <a:t>A leader in the fight</a:t>
            </a:r>
            <a:r>
              <a:rPr kumimoji="0" lang="en-US" sz="900" b="0" i="0" u="none" strike="noStrike" cap="none" normalizeH="0" baseline="0" dirty="0" smtClean="0">
                <a:ln>
                  <a:noFill/>
                </a:ln>
                <a:solidFill>
                  <a:schemeClr val="tx1"/>
                </a:solidFill>
                <a:effectLst/>
                <a:latin typeface="Arial" pitchFamily="34" charset="0"/>
              </a:rPr>
              <a:t/>
            </a:r>
            <a:br>
              <a:rPr kumimoji="0" lang="en-US" sz="900" b="0" i="0" u="none" strike="noStrike" cap="none" normalizeH="0" baseline="0" dirty="0" smtClean="0">
                <a:ln>
                  <a:noFill/>
                </a:ln>
                <a:solidFill>
                  <a:schemeClr val="tx1"/>
                </a:solidFill>
                <a:effectLst/>
                <a:latin typeface="Arial" pitchFamily="34" charset="0"/>
              </a:rPr>
            </a:br>
            <a:r>
              <a:rPr kumimoji="0" lang="en-US" sz="1000" b="1" i="0" u="none" strike="noStrike" cap="none" normalizeH="0" baseline="0" dirty="0" smtClean="0">
                <a:ln>
                  <a:noFill/>
                </a:ln>
                <a:solidFill>
                  <a:srgbClr val="000000"/>
                </a:solidFill>
                <a:effectLst/>
                <a:latin typeface="Arial" pitchFamily="34" charset="0"/>
              </a:rPr>
              <a:t>From the Naples Daily News</a:t>
            </a:r>
            <a:br>
              <a:rPr kumimoji="0" lang="en-US" sz="1000" b="1" i="0" u="none" strike="noStrike" cap="none" normalizeH="0" baseline="0" dirty="0" smtClean="0">
                <a:ln>
                  <a:noFill/>
                </a:ln>
                <a:solidFill>
                  <a:srgbClr val="000000"/>
                </a:solidFill>
                <a:effectLst/>
                <a:latin typeface="Arial" pitchFamily="34" charset="0"/>
              </a:rPr>
            </a:br>
            <a:r>
              <a:rPr kumimoji="0" lang="en-US" sz="1000" b="1" i="0" u="none" strike="noStrike" cap="none" normalizeH="0" baseline="0" dirty="0" smtClean="0">
                <a:ln>
                  <a:noFill/>
                </a:ln>
                <a:solidFill>
                  <a:srgbClr val="303494"/>
                </a:solidFill>
                <a:effectLst/>
                <a:latin typeface="Arial" pitchFamily="34" charset="0"/>
              </a:rPr>
              <a:t>January 31, 2006</a:t>
            </a:r>
            <a:r>
              <a:rPr kumimoji="0" lang="en-US" sz="900" b="0" i="0" u="none" strike="noStrike" cap="none" normalizeH="0" baseline="0" dirty="0" smtClean="0">
                <a:ln>
                  <a:noFill/>
                </a:ln>
                <a:solidFill>
                  <a:schemeClr val="tx1"/>
                </a:solidFill>
                <a:effectLst/>
                <a:latin typeface="Arial" pitchFamily="34" charset="0"/>
              </a:rPr>
              <a:t>  </a:t>
            </a:r>
            <a:endParaRPr kumimoji="0" lang="en-US" sz="10200" b="1" i="0" u="none" strike="noStrike" cap="none" normalizeH="0" baseline="0" dirty="0" smtClean="0">
              <a:ln>
                <a:noFill/>
              </a:ln>
              <a:solidFill>
                <a:srgbClr val="333333"/>
              </a:solidFill>
              <a:effectLst/>
              <a:latin typeface="Arial" pitchFamily="34" charset="0"/>
            </a:endParaRPr>
          </a:p>
        </p:txBody>
      </p:sp>
      <p:pic>
        <p:nvPicPr>
          <p:cNvPr id="120844" name="Picture 12" descr="http://www.ciw-online.org/images/design/internal/CIWnews.gif"/>
          <p:cNvPicPr>
            <a:picLocks noChangeAspect="1" noChangeArrowheads="1"/>
          </p:cNvPicPr>
          <p:nvPr/>
        </p:nvPicPr>
        <p:blipFill>
          <a:blip r:embed="rId3" cstate="print"/>
          <a:srcRect/>
          <a:stretch>
            <a:fillRect/>
          </a:stretch>
        </p:blipFill>
        <p:spPr bwMode="auto">
          <a:xfrm>
            <a:off x="0" y="457200"/>
            <a:ext cx="6286500" cy="409575"/>
          </a:xfrm>
          <a:prstGeom prst="rect">
            <a:avLst/>
          </a:prstGeom>
          <a:noFill/>
        </p:spPr>
      </p:pic>
      <p:pic>
        <p:nvPicPr>
          <p:cNvPr id="120845" name="Picture 13" descr="http://www.ciw-online.org/images/NDN_pic.jpg"/>
          <p:cNvPicPr>
            <a:picLocks noChangeAspect="1" noChangeArrowheads="1"/>
          </p:cNvPicPr>
          <p:nvPr/>
        </p:nvPicPr>
        <p:blipFill>
          <a:blip r:embed="rId2" cstate="print"/>
          <a:srcRect/>
          <a:stretch>
            <a:fillRect/>
          </a:stretch>
        </p:blipFill>
        <p:spPr bwMode="auto">
          <a:xfrm>
            <a:off x="1039813" y="1327150"/>
            <a:ext cx="2438400" cy="1619250"/>
          </a:xfrm>
          <a:prstGeom prst="rect">
            <a:avLst/>
          </a:prstGeom>
          <a:noFill/>
        </p:spPr>
      </p:pic>
      <p:sp>
        <p:nvSpPr>
          <p:cNvPr id="9" name="Rectangle 8"/>
          <p:cNvSpPr/>
          <p:nvPr/>
        </p:nvSpPr>
        <p:spPr>
          <a:xfrm>
            <a:off x="304800" y="4724400"/>
            <a:ext cx="8458200" cy="2031325"/>
          </a:xfrm>
          <a:prstGeom prst="rect">
            <a:avLst/>
          </a:prstGeom>
        </p:spPr>
        <p:txBody>
          <a:bodyPr wrap="square">
            <a:spAutoFit/>
          </a:bodyPr>
          <a:lstStyle/>
          <a:p>
            <a:r>
              <a:rPr lang="en-US" dirty="0"/>
              <a:t> "Laura </a:t>
            </a:r>
            <a:r>
              <a:rPr lang="en-US" dirty="0" err="1"/>
              <a:t>Germino</a:t>
            </a:r>
            <a:r>
              <a:rPr lang="en-US" dirty="0"/>
              <a:t>, right, coordinator of the anti-slavery campaign for the Coalition of Immokalee Workers, talks to Coalition members, students, and religious allies during a training meeting at the Coalition offices in Immokalee. During the meeting, the group talked about developing a code of conduct for the agricultural industry aimed at creating zero tolerance for slavery in the field. The Coalition of Immokalee Workers has been a leader in the movement to end modern-day slavery in the United States." Photo by Tracy </a:t>
            </a:r>
            <a:r>
              <a:rPr lang="en-US" dirty="0" err="1"/>
              <a:t>Buolian</a:t>
            </a:r>
            <a:r>
              <a:rPr lang="en-US" dirty="0"/>
              <a:t>, Naples Daily News</a:t>
            </a:r>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00600" y="228600"/>
            <a:ext cx="4191000" cy="6832640"/>
          </a:xfrm>
          <a:prstGeom prst="rect">
            <a:avLst/>
          </a:prstGeom>
        </p:spPr>
        <p:txBody>
          <a:bodyPr wrap="square">
            <a:spAutoFit/>
          </a:bodyPr>
          <a:lstStyle/>
          <a:p>
            <a:r>
              <a:rPr lang="en-US" sz="3200" dirty="0" smtClean="0"/>
              <a:t>In 2005, the coalition ended its boycott of Taco Bell after its parent company, Yum! Brands, agreed to require its suppliers to pay tomato pickers a penny more a pound.</a:t>
            </a:r>
            <a:r>
              <a:rPr lang="en-US" sz="3200" dirty="0"/>
              <a:t> </a:t>
            </a:r>
            <a:r>
              <a:rPr lang="en-US" sz="3200" dirty="0" smtClean="0"/>
              <a:t> As part of the settlement, Yum! Brands has pledged to work toward improving worker conditions.</a:t>
            </a:r>
            <a:br>
              <a:rPr lang="en-US" sz="3200" dirty="0" smtClean="0"/>
            </a:br>
            <a:r>
              <a:rPr lang="en-US" dirty="0" smtClean="0"/>
              <a:t/>
            </a:r>
            <a:br>
              <a:rPr lang="en-US" dirty="0" smtClean="0"/>
            </a:br>
            <a:r>
              <a:rPr lang="en-US" dirty="0" smtClean="0"/>
              <a:t/>
            </a:r>
            <a:br>
              <a:rPr lang="en-US" dirty="0" smtClean="0"/>
            </a:br>
            <a:endParaRPr lang="en-US" dirty="0"/>
          </a:p>
        </p:txBody>
      </p:sp>
      <p:sp>
        <p:nvSpPr>
          <p:cNvPr id="5" name="Rectangle 4"/>
          <p:cNvSpPr/>
          <p:nvPr/>
        </p:nvSpPr>
        <p:spPr>
          <a:xfrm>
            <a:off x="6324600" y="6096000"/>
            <a:ext cx="2362200" cy="646331"/>
          </a:xfrm>
          <a:prstGeom prst="rect">
            <a:avLst/>
          </a:prstGeom>
        </p:spPr>
        <p:txBody>
          <a:bodyPr wrap="square">
            <a:spAutoFit/>
          </a:bodyPr>
          <a:lstStyle/>
          <a:p>
            <a:r>
              <a:rPr kumimoji="0" lang="en-US" sz="1600" b="1" i="0" u="none" strike="noStrike" cap="none" normalizeH="0" baseline="0" dirty="0" smtClean="0">
                <a:ln>
                  <a:noFill/>
                </a:ln>
                <a:solidFill>
                  <a:srgbClr val="333333"/>
                </a:solidFill>
                <a:effectLst/>
                <a:latin typeface="Arial" pitchFamily="34" charset="0"/>
              </a:rPr>
              <a:t>A leader in the fight</a:t>
            </a:r>
            <a:r>
              <a:rPr kumimoji="0" lang="en-US" sz="200" b="0" i="0" u="none" strike="noStrike" cap="none" normalizeH="0" baseline="0" dirty="0" smtClean="0">
                <a:ln>
                  <a:noFill/>
                </a:ln>
                <a:solidFill>
                  <a:schemeClr val="tx1"/>
                </a:solidFill>
                <a:effectLst/>
                <a:latin typeface="Arial" pitchFamily="34" charset="0"/>
              </a:rPr>
              <a:t/>
            </a:r>
            <a:br>
              <a:rPr kumimoji="0" lang="en-US" sz="200" b="0" i="0" u="none" strike="noStrike" cap="none" normalizeH="0" baseline="0" dirty="0" smtClean="0">
                <a:ln>
                  <a:noFill/>
                </a:ln>
                <a:solidFill>
                  <a:schemeClr val="tx1"/>
                </a:solidFill>
                <a:effectLst/>
                <a:latin typeface="Arial" pitchFamily="34" charset="0"/>
              </a:rPr>
            </a:br>
            <a:r>
              <a:rPr kumimoji="0" lang="en-US" sz="1000" b="1" i="0" u="none" strike="noStrike" cap="none" normalizeH="0" baseline="0" dirty="0" smtClean="0">
                <a:ln>
                  <a:noFill/>
                </a:ln>
                <a:solidFill>
                  <a:srgbClr val="000000"/>
                </a:solidFill>
                <a:effectLst/>
                <a:latin typeface="Arial" pitchFamily="34" charset="0"/>
              </a:rPr>
              <a:t>From the Naples Daily News</a:t>
            </a:r>
            <a:br>
              <a:rPr kumimoji="0" lang="en-US" sz="1000" b="1" i="0" u="none" strike="noStrike" cap="none" normalizeH="0" baseline="0" dirty="0" smtClean="0">
                <a:ln>
                  <a:noFill/>
                </a:ln>
                <a:solidFill>
                  <a:srgbClr val="000000"/>
                </a:solidFill>
                <a:effectLst/>
                <a:latin typeface="Arial" pitchFamily="34" charset="0"/>
              </a:rPr>
            </a:br>
            <a:r>
              <a:rPr kumimoji="0" lang="en-US" sz="1000" b="1" i="0" u="none" strike="noStrike" cap="none" normalizeH="0" baseline="0" dirty="0" smtClean="0">
                <a:ln>
                  <a:noFill/>
                </a:ln>
                <a:solidFill>
                  <a:srgbClr val="303494"/>
                </a:solidFill>
                <a:effectLst/>
                <a:latin typeface="Arial" pitchFamily="34" charset="0"/>
              </a:rPr>
              <a:t>January 31, 2006</a:t>
            </a:r>
            <a:r>
              <a:rPr kumimoji="0" lang="en-US" sz="200" b="0" i="0" u="none" strike="noStrike" cap="none" normalizeH="0" baseline="0" dirty="0" smtClean="0">
                <a:ln>
                  <a:noFill/>
                </a:ln>
                <a:solidFill>
                  <a:schemeClr val="tx1"/>
                </a:solidFill>
                <a:effectLst/>
                <a:latin typeface="Arial" pitchFamily="34" charset="0"/>
              </a:rPr>
              <a:t> </a:t>
            </a:r>
            <a:endParaRPr lang="en-US" sz="1000" dirty="0"/>
          </a:p>
        </p:txBody>
      </p:sp>
      <p:pic>
        <p:nvPicPr>
          <p:cNvPr id="116738" name="Picture 2" descr="http://ts4.mm.bing.net/th?id=I4512817215569975&amp;pid=1.1"/>
          <p:cNvPicPr>
            <a:picLocks noChangeAspect="1" noChangeArrowheads="1"/>
          </p:cNvPicPr>
          <p:nvPr/>
        </p:nvPicPr>
        <p:blipFill>
          <a:blip r:embed="rId2" cstate="print"/>
          <a:srcRect/>
          <a:stretch>
            <a:fillRect/>
          </a:stretch>
        </p:blipFill>
        <p:spPr bwMode="auto">
          <a:xfrm>
            <a:off x="381000" y="304800"/>
            <a:ext cx="1981200" cy="2987525"/>
          </a:xfrm>
          <a:prstGeom prst="rect">
            <a:avLst/>
          </a:prstGeom>
          <a:noFill/>
        </p:spPr>
      </p:pic>
      <p:pic>
        <p:nvPicPr>
          <p:cNvPr id="116740" name="Picture 4" descr="http://ts4.mm.bing.net/th?id=I4568475683456459&amp;pid=1.1"/>
          <p:cNvPicPr>
            <a:picLocks noChangeAspect="1" noChangeArrowheads="1"/>
          </p:cNvPicPr>
          <p:nvPr/>
        </p:nvPicPr>
        <p:blipFill>
          <a:blip r:embed="rId3" cstate="print"/>
          <a:srcRect/>
          <a:stretch>
            <a:fillRect/>
          </a:stretch>
        </p:blipFill>
        <p:spPr bwMode="auto">
          <a:xfrm>
            <a:off x="1905000" y="3505200"/>
            <a:ext cx="2133600" cy="3002846"/>
          </a:xfrm>
          <a:prstGeom prst="rect">
            <a:avLst/>
          </a:prstGeom>
          <a:noFill/>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302359"/>
            <a:ext cx="4495800" cy="7263527"/>
          </a:xfrm>
          <a:prstGeom prst="rect">
            <a:avLst/>
          </a:prstGeom>
        </p:spPr>
        <p:txBody>
          <a:bodyPr wrap="square">
            <a:spAutoFit/>
          </a:bodyPr>
          <a:lstStyle/>
          <a:p>
            <a:pPr lvl="0"/>
            <a:r>
              <a:rPr lang="en-US" sz="3200" dirty="0" smtClean="0"/>
              <a:t>"The slavery operations that we have assisted in bringing to justice, mostly in agriculture, are multistate and can involve hundreds of workers being held against their will through the use of armed guards, informants with cell phones and coercion," </a:t>
            </a:r>
            <a:r>
              <a:rPr lang="en-US" sz="3200" dirty="0" err="1" smtClean="0"/>
              <a:t>Germino</a:t>
            </a:r>
            <a:r>
              <a:rPr lang="en-US" sz="3200" dirty="0" smtClean="0"/>
              <a:t> said.</a:t>
            </a:r>
            <a:r>
              <a:rPr kumimoji="0" lang="en-US" sz="1200" b="1" i="0" u="none" strike="noStrike" cap="none" normalizeH="0" baseline="0" dirty="0" smtClean="0">
                <a:ln>
                  <a:noFill/>
                </a:ln>
                <a:solidFill>
                  <a:srgbClr val="333333"/>
                </a:solidFill>
                <a:effectLst/>
                <a:latin typeface="Arial" pitchFamily="34" charset="0"/>
              </a:rPr>
              <a:t> </a:t>
            </a:r>
            <a:br>
              <a:rPr kumimoji="0" lang="en-US" sz="1200" b="1" i="0" u="none" strike="noStrike" cap="none" normalizeH="0" baseline="0" dirty="0" smtClean="0">
                <a:ln>
                  <a:noFill/>
                </a:ln>
                <a:solidFill>
                  <a:srgbClr val="333333"/>
                </a:solidFill>
                <a:effectLst/>
                <a:latin typeface="Arial" pitchFamily="34" charset="0"/>
              </a:rPr>
            </a:br>
            <a:r>
              <a:rPr kumimoji="0" lang="en-US" sz="1200" b="1" i="0" u="none" strike="noStrike" cap="none" normalizeH="0" baseline="0" dirty="0" smtClean="0">
                <a:ln>
                  <a:noFill/>
                </a:ln>
                <a:solidFill>
                  <a:srgbClr val="333333"/>
                </a:solidFill>
                <a:effectLst/>
                <a:latin typeface="Arial" pitchFamily="34" charset="0"/>
              </a:rPr>
              <a:t>A leader in the fight</a:t>
            </a:r>
            <a:r>
              <a:rPr kumimoji="0" lang="en-US" sz="700" b="0" i="0" u="none" strike="noStrike" cap="none" normalizeH="0" baseline="0" dirty="0" smtClean="0">
                <a:ln>
                  <a:noFill/>
                </a:ln>
                <a:solidFill>
                  <a:schemeClr val="tx1"/>
                </a:solidFill>
                <a:effectLst/>
                <a:latin typeface="Arial" pitchFamily="34" charset="0"/>
              </a:rPr>
              <a:t/>
            </a:r>
            <a:br>
              <a:rPr kumimoji="0" lang="en-US" sz="700" b="0" i="0" u="none" strike="noStrike" cap="none" normalizeH="0" baseline="0" dirty="0" smtClean="0">
                <a:ln>
                  <a:noFill/>
                </a:ln>
                <a:solidFill>
                  <a:schemeClr val="tx1"/>
                </a:solidFill>
                <a:effectLst/>
                <a:latin typeface="Arial" pitchFamily="34" charset="0"/>
              </a:rPr>
            </a:br>
            <a:r>
              <a:rPr kumimoji="0" lang="en-US" sz="800" b="1" i="0" u="none" strike="noStrike" cap="none" normalizeH="0" baseline="0" dirty="0" smtClean="0">
                <a:ln>
                  <a:noFill/>
                </a:ln>
                <a:solidFill>
                  <a:srgbClr val="000000"/>
                </a:solidFill>
                <a:effectLst/>
                <a:latin typeface="Arial" pitchFamily="34" charset="0"/>
              </a:rPr>
              <a:t>From the Naples Daily News</a:t>
            </a:r>
            <a:br>
              <a:rPr kumimoji="0" lang="en-US" sz="800" b="1" i="0" u="none" strike="noStrike" cap="none" normalizeH="0" baseline="0" dirty="0" smtClean="0">
                <a:ln>
                  <a:noFill/>
                </a:ln>
                <a:solidFill>
                  <a:srgbClr val="000000"/>
                </a:solidFill>
                <a:effectLst/>
                <a:latin typeface="Arial" pitchFamily="34" charset="0"/>
              </a:rPr>
            </a:br>
            <a:r>
              <a:rPr kumimoji="0" lang="en-US" sz="800" b="1" i="0" u="none" strike="noStrike" cap="none" normalizeH="0" baseline="0" dirty="0" smtClean="0">
                <a:ln>
                  <a:noFill/>
                </a:ln>
                <a:solidFill>
                  <a:srgbClr val="303494"/>
                </a:solidFill>
                <a:effectLst/>
                <a:latin typeface="Arial" pitchFamily="34" charset="0"/>
              </a:rPr>
              <a:t>January 31, 2006</a:t>
            </a:r>
            <a:r>
              <a:rPr kumimoji="0" lang="en-US" sz="700" b="0" i="0" u="none" strike="noStrike" cap="none" normalizeH="0" baseline="0" dirty="0" smtClean="0">
                <a:ln>
                  <a:noFill/>
                </a:ln>
                <a:solidFill>
                  <a:schemeClr val="tx1"/>
                </a:solidFill>
                <a:effectLst/>
                <a:latin typeface="Arial" pitchFamily="34" charset="0"/>
              </a:rPr>
              <a:t>  </a:t>
            </a:r>
            <a:endParaRPr kumimoji="0" lang="en-US" sz="18400" b="1" i="0" u="none" strike="noStrike" cap="none" normalizeH="0" baseline="0" dirty="0" smtClean="0">
              <a:ln>
                <a:noFill/>
              </a:ln>
              <a:solidFill>
                <a:srgbClr val="333333"/>
              </a:solidFill>
              <a:effectLst/>
              <a:latin typeface="Arial" pitchFamily="34" charset="0"/>
            </a:endParaRPr>
          </a:p>
          <a:p>
            <a:r>
              <a:rPr lang="en-US" dirty="0" smtClean="0"/>
              <a:t/>
            </a:r>
            <a:br>
              <a:rPr lang="en-US" dirty="0" smtClean="0"/>
            </a:br>
            <a:r>
              <a:rPr lang="en-US" dirty="0" smtClean="0"/>
              <a:t/>
            </a:r>
            <a:br>
              <a:rPr lang="en-US" dirty="0" smtClean="0"/>
            </a:br>
            <a:endParaRPr lang="en-US" dirty="0"/>
          </a:p>
        </p:txBody>
      </p:sp>
      <p:pic>
        <p:nvPicPr>
          <p:cNvPr id="118786" name="Picture 2" descr="http://ciw-online.org/images/LauraG.jpg"/>
          <p:cNvPicPr>
            <a:picLocks noChangeAspect="1" noChangeArrowheads="1"/>
          </p:cNvPicPr>
          <p:nvPr/>
        </p:nvPicPr>
        <p:blipFill>
          <a:blip r:embed="rId2" cstate="print">
            <a:lum bright="10000"/>
          </a:blip>
          <a:srcRect/>
          <a:stretch>
            <a:fillRect/>
          </a:stretch>
        </p:blipFill>
        <p:spPr bwMode="auto">
          <a:xfrm>
            <a:off x="4648200" y="381000"/>
            <a:ext cx="4343400" cy="325755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382000" cy="6001643"/>
          </a:xfrm>
          <a:prstGeom prst="rect">
            <a:avLst/>
          </a:prstGeom>
        </p:spPr>
        <p:txBody>
          <a:bodyPr wrap="square">
            <a:spAutoFit/>
          </a:bodyPr>
          <a:lstStyle/>
          <a:p>
            <a:r>
              <a:rPr lang="en-US" sz="3200" dirty="0" smtClean="0"/>
              <a:t>After serving in the Navy during WWII, Chavez returned to the mainland to marry his sweetheart and begin the transition from field worker to advocate. He began working with a community-based movement seeking to empower Mexican Americans through voting and community mobilization.  </a:t>
            </a:r>
            <a:r>
              <a:rPr lang="en-US" sz="3200" dirty="0" err="1" smtClean="0"/>
              <a:t>Chevez</a:t>
            </a:r>
            <a:r>
              <a:rPr lang="en-US" sz="3200" dirty="0" smtClean="0"/>
              <a:t> worked on electoral issues, police brutality,</a:t>
            </a:r>
            <a:r>
              <a:rPr lang="en-US" sz="3200" dirty="0" smtClean="0"/>
              <a:t> low pay, discrimination, physical abuse, exposure to toxins </a:t>
            </a:r>
            <a:r>
              <a:rPr lang="en-US" sz="3200" dirty="0" smtClean="0"/>
              <a:t>and poor education. </a:t>
            </a:r>
            <a:r>
              <a:rPr lang="en-US" sz="3200" dirty="0" err="1" smtClean="0"/>
              <a:t>Chávez</a:t>
            </a:r>
            <a:r>
              <a:rPr lang="en-US" sz="3200" dirty="0" smtClean="0"/>
              <a:t> left the </a:t>
            </a:r>
            <a:r>
              <a:rPr lang="en-US" sz="3200" dirty="0" smtClean="0"/>
              <a:t>community-based movement </a:t>
            </a:r>
            <a:r>
              <a:rPr lang="en-US" sz="3200" dirty="0" smtClean="0"/>
              <a:t>in order to devote his full attention to the agricultural worker.</a:t>
            </a:r>
            <a:endParaRPr lang="en-US" sz="320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04801"/>
            <a:ext cx="4648200" cy="6124754"/>
          </a:xfrm>
          <a:prstGeom prst="rect">
            <a:avLst/>
          </a:prstGeom>
        </p:spPr>
        <p:txBody>
          <a:bodyPr wrap="square">
            <a:spAutoFit/>
          </a:bodyPr>
          <a:lstStyle/>
          <a:p>
            <a:r>
              <a:rPr lang="en-US" sz="2800" dirty="0" smtClean="0"/>
              <a:t>As a result of the coalition's continuing boycott, Taco Bell has rewritten its code of conduct to say the company won't tolerate the use of forced labor or physical intimidation of farm workers.</a:t>
            </a:r>
            <a:br>
              <a:rPr lang="en-US" sz="2800" dirty="0" smtClean="0"/>
            </a:br>
            <a:r>
              <a:rPr lang="en-US" sz="2800" dirty="0" smtClean="0"/>
              <a:t/>
            </a:r>
            <a:br>
              <a:rPr lang="en-US" sz="2800" dirty="0" smtClean="0"/>
            </a:br>
            <a:r>
              <a:rPr lang="en-US" sz="2800" dirty="0" smtClean="0"/>
              <a:t>"Taco Bell, as a result of the campaign, has now formally established a 'zero tolerance' policy against slavery," </a:t>
            </a:r>
            <a:r>
              <a:rPr lang="en-US" sz="2800" dirty="0" err="1" smtClean="0"/>
              <a:t>Germino</a:t>
            </a:r>
            <a:r>
              <a:rPr lang="en-US" sz="2800" dirty="0" smtClean="0"/>
              <a:t> said.</a:t>
            </a:r>
            <a:r>
              <a:rPr kumimoji="0" lang="en-US" sz="1200" b="1" i="0" u="none" strike="noStrike" cap="none" normalizeH="0" baseline="0" dirty="0" smtClean="0">
                <a:ln>
                  <a:noFill/>
                </a:ln>
                <a:solidFill>
                  <a:srgbClr val="333333"/>
                </a:solidFill>
                <a:effectLst/>
                <a:latin typeface="Arial" pitchFamily="34" charset="0"/>
              </a:rPr>
              <a:t> </a:t>
            </a:r>
            <a:br>
              <a:rPr kumimoji="0" lang="en-US" sz="1200" b="1" i="0" u="none" strike="noStrike" cap="none" normalizeH="0" baseline="0" dirty="0" smtClean="0">
                <a:ln>
                  <a:noFill/>
                </a:ln>
                <a:solidFill>
                  <a:srgbClr val="333333"/>
                </a:solidFill>
                <a:effectLst/>
                <a:latin typeface="Arial" pitchFamily="34" charset="0"/>
              </a:rPr>
            </a:br>
            <a:r>
              <a:rPr kumimoji="0" lang="en-US" sz="1200" b="1" i="0" u="none" strike="noStrike" cap="none" normalizeH="0" baseline="0" dirty="0" smtClean="0">
                <a:ln>
                  <a:noFill/>
                </a:ln>
                <a:solidFill>
                  <a:srgbClr val="333333"/>
                </a:solidFill>
                <a:effectLst/>
                <a:latin typeface="Arial" pitchFamily="34" charset="0"/>
              </a:rPr>
              <a:t>A leader in the fight</a:t>
            </a:r>
            <a:r>
              <a:rPr kumimoji="0" lang="en-US" sz="100" b="0" i="0" u="none" strike="noStrike" cap="none" normalizeH="0" baseline="0" dirty="0" smtClean="0">
                <a:ln>
                  <a:noFill/>
                </a:ln>
                <a:solidFill>
                  <a:schemeClr val="tx1"/>
                </a:solidFill>
                <a:effectLst/>
                <a:latin typeface="Arial" pitchFamily="34" charset="0"/>
              </a:rPr>
              <a:t/>
            </a:r>
            <a:br>
              <a:rPr kumimoji="0" lang="en-US" sz="100" b="0" i="0" u="none" strike="noStrike" cap="none" normalizeH="0" baseline="0" dirty="0" smtClean="0">
                <a:ln>
                  <a:noFill/>
                </a:ln>
                <a:solidFill>
                  <a:schemeClr val="tx1"/>
                </a:solidFill>
                <a:effectLst/>
                <a:latin typeface="Arial" pitchFamily="34" charset="0"/>
              </a:rPr>
            </a:br>
            <a:r>
              <a:rPr kumimoji="0" lang="en-US" sz="800" b="1" i="0" u="none" strike="noStrike" cap="none" normalizeH="0" baseline="0" dirty="0" smtClean="0">
                <a:ln>
                  <a:noFill/>
                </a:ln>
                <a:solidFill>
                  <a:srgbClr val="000000"/>
                </a:solidFill>
                <a:effectLst/>
                <a:latin typeface="Arial" pitchFamily="34" charset="0"/>
              </a:rPr>
              <a:t>From the Naples Daily News</a:t>
            </a:r>
            <a:br>
              <a:rPr kumimoji="0" lang="en-US" sz="800" b="1" i="0" u="none" strike="noStrike" cap="none" normalizeH="0" baseline="0" dirty="0" smtClean="0">
                <a:ln>
                  <a:noFill/>
                </a:ln>
                <a:solidFill>
                  <a:srgbClr val="000000"/>
                </a:solidFill>
                <a:effectLst/>
                <a:latin typeface="Arial" pitchFamily="34" charset="0"/>
              </a:rPr>
            </a:br>
            <a:r>
              <a:rPr kumimoji="0" lang="en-US" sz="800" b="1" i="0" u="none" strike="noStrike" cap="none" normalizeH="0" baseline="0" dirty="0" smtClean="0">
                <a:ln>
                  <a:noFill/>
                </a:ln>
                <a:solidFill>
                  <a:srgbClr val="303494"/>
                </a:solidFill>
                <a:effectLst/>
                <a:latin typeface="Arial" pitchFamily="34" charset="0"/>
              </a:rPr>
              <a:t>January 31, 2006</a:t>
            </a:r>
            <a:r>
              <a:rPr kumimoji="0" lang="en-US" sz="100" b="0" i="0" u="none" strike="noStrike" cap="none" normalizeH="0" baseline="0" dirty="0" smtClean="0">
                <a:ln>
                  <a:noFill/>
                </a:ln>
                <a:solidFill>
                  <a:schemeClr val="tx1"/>
                </a:solidFill>
                <a:effectLst/>
                <a:latin typeface="Arial" pitchFamily="34" charset="0"/>
              </a:rPr>
              <a:t> </a:t>
            </a:r>
            <a:endParaRPr lang="en-US" sz="2800" dirty="0"/>
          </a:p>
        </p:txBody>
      </p:sp>
      <p:pic>
        <p:nvPicPr>
          <p:cNvPr id="117762" name="Picture 2" descr="http://www.ciw-online.org/images/2008_NE/1210/4.jpg"/>
          <p:cNvPicPr>
            <a:picLocks noChangeAspect="1" noChangeArrowheads="1"/>
          </p:cNvPicPr>
          <p:nvPr/>
        </p:nvPicPr>
        <p:blipFill>
          <a:blip r:embed="rId2" cstate="print"/>
          <a:srcRect/>
          <a:stretch>
            <a:fillRect/>
          </a:stretch>
        </p:blipFill>
        <p:spPr bwMode="auto">
          <a:xfrm>
            <a:off x="4876800" y="457200"/>
            <a:ext cx="4038600" cy="5384802"/>
          </a:xfrm>
          <a:prstGeom prst="rect">
            <a:avLst/>
          </a:prstGeom>
          <a:noFill/>
        </p:spPr>
      </p:pic>
      <p:sp>
        <p:nvSpPr>
          <p:cNvPr id="6" name="Rectangle 5"/>
          <p:cNvSpPr/>
          <p:nvPr/>
        </p:nvSpPr>
        <p:spPr>
          <a:xfrm>
            <a:off x="3352800" y="5943600"/>
            <a:ext cx="5562600" cy="646331"/>
          </a:xfrm>
          <a:prstGeom prst="rect">
            <a:avLst/>
          </a:prstGeom>
        </p:spPr>
        <p:txBody>
          <a:bodyPr wrap="square">
            <a:spAutoFit/>
          </a:bodyPr>
          <a:lstStyle/>
          <a:p>
            <a:r>
              <a:rPr lang="en-US" dirty="0" smtClean="0">
                <a:hlinkClick r:id="rId3"/>
              </a:rPr>
              <a:t>http://www.youtube.com/watch?v=VURs-rsi_KQ</a:t>
            </a:r>
            <a:endParaRPr lang="en-US" dirty="0" smtClean="0"/>
          </a:p>
          <a:p>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http://www.ciw-online.org/images/TJs_Bay_Area/17.jpg"/>
          <p:cNvPicPr>
            <a:picLocks noChangeAspect="1" noChangeArrowheads="1"/>
          </p:cNvPicPr>
          <p:nvPr/>
        </p:nvPicPr>
        <p:blipFill>
          <a:blip r:embed="rId2" cstate="print"/>
          <a:srcRect/>
          <a:stretch>
            <a:fillRect/>
          </a:stretch>
        </p:blipFill>
        <p:spPr bwMode="auto">
          <a:xfrm>
            <a:off x="228600" y="228600"/>
            <a:ext cx="4008032" cy="2667000"/>
          </a:xfrm>
          <a:prstGeom prst="rect">
            <a:avLst/>
          </a:prstGeom>
          <a:noFill/>
        </p:spPr>
      </p:pic>
      <p:pic>
        <p:nvPicPr>
          <p:cNvPr id="125956" name="Picture 4" descr="http://www.ciw-online.org/images/TJs_Bay_Area/2.jpg"/>
          <p:cNvPicPr>
            <a:picLocks noChangeAspect="1" noChangeArrowheads="1"/>
          </p:cNvPicPr>
          <p:nvPr/>
        </p:nvPicPr>
        <p:blipFill>
          <a:blip r:embed="rId3" cstate="print"/>
          <a:srcRect/>
          <a:stretch>
            <a:fillRect/>
          </a:stretch>
        </p:blipFill>
        <p:spPr bwMode="auto">
          <a:xfrm>
            <a:off x="4648199" y="3581400"/>
            <a:ext cx="4141017" cy="2895600"/>
          </a:xfrm>
          <a:prstGeom prst="rect">
            <a:avLst/>
          </a:prstGeom>
          <a:noFill/>
        </p:spPr>
      </p:pic>
      <p:sp>
        <p:nvSpPr>
          <p:cNvPr id="4" name="Rectangle 3"/>
          <p:cNvSpPr/>
          <p:nvPr/>
        </p:nvSpPr>
        <p:spPr>
          <a:xfrm>
            <a:off x="228600" y="3048000"/>
            <a:ext cx="4038600" cy="4154984"/>
          </a:xfrm>
          <a:prstGeom prst="rect">
            <a:avLst/>
          </a:prstGeom>
        </p:spPr>
        <p:txBody>
          <a:bodyPr wrap="square">
            <a:spAutoFit/>
          </a:bodyPr>
          <a:lstStyle/>
          <a:p>
            <a:r>
              <a:rPr lang="en-US" sz="2400" dirty="0" smtClean="0"/>
              <a:t>…the CIW tour crew and farm worker allies old and new made their presence felt in the heart of Berkeley, while on Sunday, a finale march, pictured above, made its way (quite literally!) through the streets of San Francisco's historic Mission District.</a:t>
            </a:r>
            <a:r>
              <a:rPr lang="en-US" sz="2400" dirty="0" smtClean="0"/>
              <a:t> Coalition of </a:t>
            </a:r>
            <a:r>
              <a:rPr lang="en-US" sz="1050" dirty="0" smtClean="0"/>
              <a:t>Immokalee Workers  July 2011</a:t>
            </a:r>
            <a:endParaRPr lang="en-US" sz="2400" dirty="0" smtClean="0"/>
          </a:p>
          <a:p>
            <a:endParaRPr lang="en-US" sz="2400" dirty="0"/>
          </a:p>
        </p:txBody>
      </p:sp>
      <p:sp>
        <p:nvSpPr>
          <p:cNvPr id="5" name="Rectangle 4"/>
          <p:cNvSpPr/>
          <p:nvPr/>
        </p:nvSpPr>
        <p:spPr>
          <a:xfrm>
            <a:off x="4419600" y="1981200"/>
            <a:ext cx="4572000" cy="1569660"/>
          </a:xfrm>
          <a:prstGeom prst="rect">
            <a:avLst/>
          </a:prstGeom>
        </p:spPr>
        <p:txBody>
          <a:bodyPr>
            <a:spAutoFit/>
          </a:bodyPr>
          <a:lstStyle/>
          <a:p>
            <a:r>
              <a:rPr lang="en-US" sz="2400" dirty="0" smtClean="0"/>
              <a:t>Tour wraps up with powerful Bay Area finale! Days Six and Seven of the Trader Joe's CA Truth Tour July 16-17, 2011</a:t>
            </a:r>
            <a:endParaRPr lang="en-US" sz="2400" dirty="0"/>
          </a:p>
        </p:txBody>
      </p:sp>
      <p:sp>
        <p:nvSpPr>
          <p:cNvPr id="6" name="Rectangle 5"/>
          <p:cNvSpPr/>
          <p:nvPr/>
        </p:nvSpPr>
        <p:spPr>
          <a:xfrm>
            <a:off x="4419600" y="152400"/>
            <a:ext cx="4572000" cy="1938992"/>
          </a:xfrm>
          <a:prstGeom prst="rect">
            <a:avLst/>
          </a:prstGeom>
        </p:spPr>
        <p:txBody>
          <a:bodyPr>
            <a:spAutoFit/>
          </a:bodyPr>
          <a:lstStyle/>
          <a:p>
            <a:r>
              <a:rPr lang="en-US" sz="2400" dirty="0" smtClean="0"/>
              <a:t>The Trader Joe's CA Truth Tour ended with a bang this weekend with powerful protests in two of the Bay Area's most storied communities!</a:t>
            </a:r>
            <a:endParaRPr lang="en-US" sz="2400"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52400"/>
            <a:ext cx="5181600" cy="6494085"/>
          </a:xfrm>
          <a:prstGeom prst="rect">
            <a:avLst/>
          </a:prstGeom>
        </p:spPr>
        <p:txBody>
          <a:bodyPr wrap="square">
            <a:spAutoFit/>
          </a:bodyPr>
          <a:lstStyle/>
          <a:p>
            <a:r>
              <a:rPr lang="en-US" sz="3200" dirty="0" smtClean="0"/>
              <a:t>…the CIW was informed by police that a delegation of farm workers and consumers would not be permitted to deliver a letter to the store's manager outlining the reasons for their protest. In fact, according to the police, Trader Joe's had requested that anyone who stepped onto their property be immediately arrested.</a:t>
            </a:r>
            <a:br>
              <a:rPr lang="en-US" sz="3200" dirty="0" smtClean="0"/>
            </a:br>
            <a:endParaRPr lang="en-US" sz="3200" dirty="0"/>
          </a:p>
        </p:txBody>
      </p:sp>
      <p:pic>
        <p:nvPicPr>
          <p:cNvPr id="124930" name="Picture 2" descr="http://www.ciw-online.org/images/TJs_Bay_Area/6.jpg"/>
          <p:cNvPicPr>
            <a:picLocks noChangeAspect="1" noChangeArrowheads="1"/>
          </p:cNvPicPr>
          <p:nvPr/>
        </p:nvPicPr>
        <p:blipFill>
          <a:blip r:embed="rId2" cstate="print"/>
          <a:srcRect/>
          <a:stretch>
            <a:fillRect/>
          </a:stretch>
        </p:blipFill>
        <p:spPr bwMode="auto">
          <a:xfrm>
            <a:off x="5715000" y="228600"/>
            <a:ext cx="2971800" cy="4160522"/>
          </a:xfrm>
          <a:prstGeom prst="rect">
            <a:avLst/>
          </a:prstGeom>
          <a:noFill/>
        </p:spPr>
      </p:pic>
      <p:pic>
        <p:nvPicPr>
          <p:cNvPr id="124932" name="Picture 4" descr="http://www.ciw-online.org/images/TJs_Bay_Area/19.jpg"/>
          <p:cNvPicPr>
            <a:picLocks noChangeAspect="1" noChangeArrowheads="1"/>
          </p:cNvPicPr>
          <p:nvPr/>
        </p:nvPicPr>
        <p:blipFill>
          <a:blip r:embed="rId3" cstate="print"/>
          <a:srcRect/>
          <a:stretch>
            <a:fillRect/>
          </a:stretch>
        </p:blipFill>
        <p:spPr bwMode="auto">
          <a:xfrm>
            <a:off x="5714999" y="4495800"/>
            <a:ext cx="2977395" cy="1981200"/>
          </a:xfrm>
          <a:prstGeom prst="rect">
            <a:avLst/>
          </a:prstGeom>
          <a:noFill/>
        </p:spPr>
      </p:pic>
      <p:sp>
        <p:nvSpPr>
          <p:cNvPr id="8" name="Rectangle 7"/>
          <p:cNvSpPr/>
          <p:nvPr/>
        </p:nvSpPr>
        <p:spPr>
          <a:xfrm>
            <a:off x="304800" y="6096000"/>
            <a:ext cx="2029723" cy="430887"/>
          </a:xfrm>
          <a:prstGeom prst="rect">
            <a:avLst/>
          </a:prstGeom>
        </p:spPr>
        <p:txBody>
          <a:bodyPr wrap="none">
            <a:spAutoFit/>
          </a:bodyPr>
          <a:lstStyle/>
          <a:p>
            <a:r>
              <a:rPr lang="en-US" sz="1100" dirty="0" smtClean="0"/>
              <a:t>Coalition of Immokalee Workers</a:t>
            </a:r>
            <a:br>
              <a:rPr lang="en-US" sz="1100" dirty="0" smtClean="0"/>
            </a:br>
            <a:r>
              <a:rPr lang="en-US" sz="1100" dirty="0" smtClean="0"/>
              <a:t>July 2011</a:t>
            </a:r>
            <a:endParaRPr lang="en-US" sz="1100" dirty="0"/>
          </a:p>
        </p:txBody>
      </p:sp>
      <p:sp>
        <p:nvSpPr>
          <p:cNvPr id="9" name="Rectangle 8"/>
          <p:cNvSpPr/>
          <p:nvPr/>
        </p:nvSpPr>
        <p:spPr>
          <a:xfrm>
            <a:off x="304800" y="6488668"/>
            <a:ext cx="6477000" cy="646331"/>
          </a:xfrm>
          <a:prstGeom prst="rect">
            <a:avLst/>
          </a:prstGeom>
        </p:spPr>
        <p:txBody>
          <a:bodyPr wrap="square">
            <a:spAutoFit/>
          </a:bodyPr>
          <a:lstStyle/>
          <a:p>
            <a:r>
              <a:rPr lang="en-US" dirty="0" smtClean="0">
                <a:hlinkClick r:id="rId4"/>
              </a:rPr>
              <a:t>http://www.youtube.com/watch?v=0B3WEYi_TNg&amp;feature=relmfu</a:t>
            </a:r>
            <a:endParaRPr lang="en-US" dirty="0" smtClean="0"/>
          </a:p>
          <a:p>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http://thefloridacatholic.org/iv/woman_recognized_nationally_for_efforts_to_end_slavery__0"/>
          <p:cNvPicPr>
            <a:picLocks noChangeAspect="1" noChangeArrowheads="1"/>
          </p:cNvPicPr>
          <p:nvPr/>
        </p:nvPicPr>
        <p:blipFill>
          <a:blip r:embed="rId2" cstate="print"/>
          <a:srcRect/>
          <a:stretch>
            <a:fillRect/>
          </a:stretch>
        </p:blipFill>
        <p:spPr bwMode="auto">
          <a:xfrm>
            <a:off x="152400" y="228600"/>
            <a:ext cx="8704383" cy="5029200"/>
          </a:xfrm>
          <a:prstGeom prst="rect">
            <a:avLst/>
          </a:prstGeom>
          <a:noFill/>
        </p:spPr>
      </p:pic>
      <p:sp>
        <p:nvSpPr>
          <p:cNvPr id="5" name="Rectangle 4"/>
          <p:cNvSpPr/>
          <p:nvPr/>
        </p:nvSpPr>
        <p:spPr>
          <a:xfrm>
            <a:off x="152400" y="5257800"/>
            <a:ext cx="8686800" cy="2400657"/>
          </a:xfrm>
          <a:prstGeom prst="rect">
            <a:avLst/>
          </a:prstGeom>
        </p:spPr>
        <p:txBody>
          <a:bodyPr wrap="square">
            <a:spAutoFit/>
          </a:bodyPr>
          <a:lstStyle/>
          <a:p>
            <a:r>
              <a:rPr lang="en-US" sz="2400" dirty="0"/>
              <a:t>“It’s an incredible honor,” said </a:t>
            </a:r>
            <a:r>
              <a:rPr lang="en-US" sz="2400" dirty="0" err="1"/>
              <a:t>Germino</a:t>
            </a:r>
            <a:r>
              <a:rPr lang="en-US" sz="2400" dirty="0"/>
              <a:t>, co-founder of the Coalition of Immokalee Workers (CIW), a community-based group composed primarily of immigrants who organized in 1993 to bring fair wages and labor practices to the agricultural fields of </a:t>
            </a:r>
            <a:r>
              <a:rPr lang="en-US" sz="2400" dirty="0" smtClean="0"/>
              <a:t>Florida. </a:t>
            </a:r>
            <a:r>
              <a:rPr lang="en-US" sz="800" dirty="0" smtClean="0"/>
              <a:t>Posted: 07.01.2010 </a:t>
            </a:r>
            <a:r>
              <a:rPr lang="en-US" sz="800" dirty="0" smtClean="0"/>
              <a:t>BY LAURA DODSON </a:t>
            </a:r>
            <a:r>
              <a:rPr lang="en-US" sz="1000" dirty="0" smtClean="0"/>
              <a:t/>
            </a:r>
            <a:br>
              <a:rPr lang="en-US" sz="1000" dirty="0" smtClean="0"/>
            </a:br>
            <a:r>
              <a:rPr lang="en-US" dirty="0"/>
              <a:t/>
            </a:r>
            <a:br>
              <a:rPr lang="en-US" dirty="0"/>
            </a:br>
            <a:r>
              <a:rPr lang="en-US" dirty="0"/>
              <a:t/>
            </a:r>
            <a:br>
              <a:rPr lang="en-US" dirty="0"/>
            </a:br>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http://www.ciw-online.org/images/Hero_ceremony%20/5.jpg"/>
          <p:cNvPicPr>
            <a:picLocks noChangeAspect="1" noChangeArrowheads="1"/>
          </p:cNvPicPr>
          <p:nvPr/>
        </p:nvPicPr>
        <p:blipFill>
          <a:blip r:embed="rId2" cstate="print"/>
          <a:srcRect/>
          <a:stretch>
            <a:fillRect/>
          </a:stretch>
        </p:blipFill>
        <p:spPr bwMode="auto">
          <a:xfrm>
            <a:off x="304800" y="3429000"/>
            <a:ext cx="4000500" cy="2667000"/>
          </a:xfrm>
          <a:prstGeom prst="rect">
            <a:avLst/>
          </a:prstGeom>
          <a:noFill/>
        </p:spPr>
      </p:pic>
      <p:pic>
        <p:nvPicPr>
          <p:cNvPr id="122884" name="Picture 4" descr="http://ciw-online.org/images/Hero_ceremony%20/museum3.jpg"/>
          <p:cNvPicPr>
            <a:picLocks noChangeAspect="1" noChangeArrowheads="1"/>
          </p:cNvPicPr>
          <p:nvPr/>
        </p:nvPicPr>
        <p:blipFill>
          <a:blip r:embed="rId3" cstate="print"/>
          <a:srcRect/>
          <a:stretch>
            <a:fillRect/>
          </a:stretch>
        </p:blipFill>
        <p:spPr bwMode="auto">
          <a:xfrm>
            <a:off x="304800" y="228600"/>
            <a:ext cx="8720470" cy="2895600"/>
          </a:xfrm>
          <a:prstGeom prst="rect">
            <a:avLst/>
          </a:prstGeom>
          <a:noFill/>
        </p:spPr>
      </p:pic>
      <p:sp>
        <p:nvSpPr>
          <p:cNvPr id="4" name="Rectangle 3"/>
          <p:cNvSpPr/>
          <p:nvPr/>
        </p:nvSpPr>
        <p:spPr>
          <a:xfrm>
            <a:off x="4495800" y="3352800"/>
            <a:ext cx="4572000" cy="3416320"/>
          </a:xfrm>
          <a:prstGeom prst="rect">
            <a:avLst/>
          </a:prstGeom>
        </p:spPr>
        <p:txBody>
          <a:bodyPr>
            <a:spAutoFit/>
          </a:bodyPr>
          <a:lstStyle/>
          <a:p>
            <a:r>
              <a:rPr lang="en-US" sz="2400" dirty="0" smtClean="0"/>
              <a:t>As most visitors to this site know, the CIW's own Laura </a:t>
            </a:r>
            <a:r>
              <a:rPr lang="en-US" sz="2400" dirty="0" err="1" smtClean="0"/>
              <a:t>Germino</a:t>
            </a:r>
            <a:r>
              <a:rPr lang="en-US" sz="2400" dirty="0" smtClean="0"/>
              <a:t> was honored last week -- along with eight other international anti-slavery activists -- by Secretary of State Hillary Clinton for her exemplary efforts in the fight against modern-day slavery in the United States. </a:t>
            </a:r>
            <a:endParaRPr lang="en-US" sz="2400"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7810" name="Rectangle 2"/>
          <p:cNvSpPr>
            <a:spLocks noGrp="1" noChangeArrowheads="1"/>
          </p:cNvSpPr>
          <p:nvPr>
            <p:ph type="title"/>
          </p:nvPr>
        </p:nvSpPr>
        <p:spPr>
          <a:xfrm>
            <a:off x="228600" y="274638"/>
            <a:ext cx="8458200" cy="2163762"/>
          </a:xfrm>
        </p:spPr>
        <p:txBody>
          <a:bodyPr/>
          <a:lstStyle/>
          <a:p>
            <a:pPr algn="l"/>
            <a:r>
              <a:rPr lang="en-US" i="1"/>
              <a:t>Silence in the face of injustice is complicity with the oppressor.</a:t>
            </a:r>
            <a:r>
              <a:rPr lang="en-US"/>
              <a:t/>
            </a:r>
            <a:br>
              <a:rPr lang="en-US"/>
            </a:br>
            <a:r>
              <a:rPr lang="en-US">
                <a:solidFill>
                  <a:srgbClr val="FF0000"/>
                </a:solidFill>
              </a:rPr>
              <a:t>Ginetta Sagan</a:t>
            </a:r>
            <a:r>
              <a:rPr lang="en-US"/>
              <a:t> </a:t>
            </a:r>
          </a:p>
        </p:txBody>
      </p:sp>
      <p:pic>
        <p:nvPicPr>
          <p:cNvPr id="1527811" name="Picture 3" descr="sagan"/>
          <p:cNvPicPr>
            <a:picLocks noChangeAspect="1" noChangeArrowheads="1"/>
          </p:cNvPicPr>
          <p:nvPr/>
        </p:nvPicPr>
        <p:blipFill>
          <a:blip r:embed="rId2" cstate="screen"/>
          <a:srcRect/>
          <a:stretch>
            <a:fillRect/>
          </a:stretch>
        </p:blipFill>
        <p:spPr bwMode="auto">
          <a:xfrm>
            <a:off x="5791200" y="2438400"/>
            <a:ext cx="2628900" cy="39243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27811"/>
                                        </p:tgtEl>
                                        <p:attrNameLst>
                                          <p:attrName>style.visibility</p:attrName>
                                        </p:attrNameLst>
                                      </p:cBhvr>
                                      <p:to>
                                        <p:strVal val="visible"/>
                                      </p:to>
                                    </p:set>
                                    <p:animEffect transition="in" filter="fade">
                                      <p:cBhvr>
                                        <p:cTn id="7" dur="2000"/>
                                        <p:tgtEl>
                                          <p:spTgt spid="1527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4498" name="Picture 2" descr="Tutu"/>
          <p:cNvPicPr>
            <a:picLocks noChangeAspect="1" noChangeArrowheads="1"/>
          </p:cNvPicPr>
          <p:nvPr/>
        </p:nvPicPr>
        <p:blipFill>
          <a:blip r:embed="rId2" cstate="screen"/>
          <a:srcRect/>
          <a:stretch>
            <a:fillRect/>
          </a:stretch>
        </p:blipFill>
        <p:spPr bwMode="auto">
          <a:xfrm>
            <a:off x="6161088" y="3124200"/>
            <a:ext cx="2557462" cy="3581400"/>
          </a:xfrm>
          <a:prstGeom prst="rect">
            <a:avLst/>
          </a:prstGeom>
          <a:noFill/>
        </p:spPr>
      </p:pic>
      <p:sp>
        <p:nvSpPr>
          <p:cNvPr id="1514499" name="Rectangle 3"/>
          <p:cNvSpPr>
            <a:spLocks noChangeArrowheads="1"/>
          </p:cNvSpPr>
          <p:nvPr/>
        </p:nvSpPr>
        <p:spPr bwMode="auto">
          <a:xfrm>
            <a:off x="304800" y="228600"/>
            <a:ext cx="8485188" cy="4298950"/>
          </a:xfrm>
          <a:prstGeom prst="rect">
            <a:avLst/>
          </a:prstGeom>
          <a:noFill/>
          <a:ln w="9525">
            <a:noFill/>
            <a:miter lim="800000"/>
            <a:headEnd/>
            <a:tailEnd/>
          </a:ln>
          <a:effectLst/>
        </p:spPr>
        <p:txBody>
          <a:bodyPr anchor="ctr">
            <a:spAutoFit/>
          </a:bodyPr>
          <a:lstStyle/>
          <a:p>
            <a:r>
              <a:rPr lang="en-US" sz="6000"/>
              <a:t>A person is a person </a:t>
            </a:r>
            <a:br>
              <a:rPr lang="en-US" sz="6000"/>
            </a:br>
            <a:r>
              <a:rPr lang="en-US" sz="6000"/>
              <a:t>because he recognizes others as persons.</a:t>
            </a:r>
          </a:p>
          <a:p>
            <a:r>
              <a:rPr lang="en-US" sz="4400">
                <a:solidFill>
                  <a:srgbClr val="FF0000"/>
                </a:solidFill>
              </a:rPr>
              <a:t>Bishop Desmond Tutu</a:t>
            </a:r>
            <a:r>
              <a:rPr lang="en-US" sz="4800"/>
              <a:t> </a:t>
            </a:r>
            <a:br>
              <a:rPr lang="en-US" sz="4800"/>
            </a:br>
            <a:endParaRPr lang="en-US" sz="4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14498"/>
                                        </p:tgtEl>
                                        <p:attrNameLst>
                                          <p:attrName>style.visibility</p:attrName>
                                        </p:attrNameLst>
                                      </p:cBhvr>
                                      <p:to>
                                        <p:strVal val="visible"/>
                                      </p:to>
                                    </p:set>
                                    <p:animEffect transition="in" filter="fade">
                                      <p:cBhvr>
                                        <p:cTn id="7" dur="2000"/>
                                        <p:tgtEl>
                                          <p:spTgt spid="1514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657</TotalTime>
  <Words>2643</Words>
  <Application>Microsoft Office PowerPoint</Application>
  <PresentationFormat>On-screen Show (4:3)</PresentationFormat>
  <Paragraphs>101</Paragraphs>
  <Slides>96</Slides>
  <Notes>0</Notes>
  <HiddenSlides>0</HiddenSlides>
  <MMClips>0</MMClips>
  <ScaleCrop>false</ScaleCrop>
  <HeadingPairs>
    <vt:vector size="4" baseType="variant">
      <vt:variant>
        <vt:lpstr>Theme</vt:lpstr>
      </vt:variant>
      <vt:variant>
        <vt:i4>1</vt:i4>
      </vt:variant>
      <vt:variant>
        <vt:lpstr>Slide Titles</vt:lpstr>
      </vt:variant>
      <vt:variant>
        <vt:i4>96</vt:i4>
      </vt:variant>
    </vt:vector>
  </HeadingPairs>
  <TitlesOfParts>
    <vt:vector size="9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Preservation of one's own culture does not require contempt or disrespect for other cultures.  Cesar Chavez</vt:lpstr>
      <vt:lpstr>The Train of Death  “The Beast” and Olga Sanchez</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Irena Sendler</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In October, 1979, military officers and civilian leaders ousted the right-wing government of El Salvador and formed a revolutionary junta. </vt:lpstr>
      <vt:lpstr>Slide 74</vt:lpstr>
      <vt:lpstr>Slide 75</vt:lpstr>
      <vt:lpstr>With one exception, all the Salvadoran bishops, out of fear, sided with the junta government and turned their backs on Romero. </vt:lpstr>
      <vt:lpstr>Arch Bishop Oscar Romero, alone, was now the only voice fighting for the rights of the poor.</vt:lpstr>
      <vt:lpstr>Slide 78</vt:lpstr>
      <vt:lpstr>Slide 79</vt:lpstr>
      <vt:lpstr>Slide 80</vt:lpstr>
      <vt:lpstr>On March 30, 1980, Archbishop Oscar Romero’s funeral was attended by more than 250,000 people in public protest of his murder. Some believing this to be the largest protest in the history of Latin America. He has risen in the hearts of his people.</vt:lpstr>
      <vt:lpstr>Slide 82</vt:lpstr>
      <vt:lpstr>A strong nation, like a strong person, can afford to be gentle, firm, thoughtful, and restrained… It's a weak nation, like a weak person, that must behave with bluster and boasting and rashness and          other signs of insecurity.  Jimmy Carter</vt:lpstr>
      <vt:lpstr>One man cannot hold another man down in the ditch without remaining down in the ditch with him.  Booker T. Washington</vt:lpstr>
      <vt:lpstr>Slide 85</vt:lpstr>
      <vt:lpstr>Slide 86</vt:lpstr>
      <vt:lpstr>Slide 87</vt:lpstr>
      <vt:lpstr>Slide 88</vt:lpstr>
      <vt:lpstr>Slide 89</vt:lpstr>
      <vt:lpstr>Slide 90</vt:lpstr>
      <vt:lpstr>Slide 91</vt:lpstr>
      <vt:lpstr>Slide 92</vt:lpstr>
      <vt:lpstr>Slide 93</vt:lpstr>
      <vt:lpstr>Slide 94</vt:lpstr>
      <vt:lpstr>Silence in the face of injustice is complicity with the oppressor. Ginetta Sagan </vt:lpstr>
      <vt:lpstr>Slide 96</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Roger Cram</dc:creator>
  <cp:lastModifiedBy>Roger Cram</cp:lastModifiedBy>
  <cp:revision>31</cp:revision>
  <dcterms:created xsi:type="dcterms:W3CDTF">2012-05-24T01:13:43Z</dcterms:created>
  <dcterms:modified xsi:type="dcterms:W3CDTF">2012-05-24T12:11:25Z</dcterms:modified>
</cp:coreProperties>
</file>