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53" r:id="rId2"/>
    <p:sldId id="437" r:id="rId3"/>
    <p:sldId id="355" r:id="rId4"/>
    <p:sldId id="356" r:id="rId5"/>
    <p:sldId id="372" r:id="rId6"/>
    <p:sldId id="264" r:id="rId7"/>
    <p:sldId id="259" r:id="rId8"/>
    <p:sldId id="374" r:id="rId9"/>
    <p:sldId id="275" r:id="rId10"/>
    <p:sldId id="277" r:id="rId11"/>
    <p:sldId id="273" r:id="rId12"/>
    <p:sldId id="271" r:id="rId13"/>
    <p:sldId id="270" r:id="rId14"/>
    <p:sldId id="266" r:id="rId15"/>
    <p:sldId id="267" r:id="rId16"/>
    <p:sldId id="376" r:id="rId17"/>
    <p:sldId id="272" r:id="rId18"/>
    <p:sldId id="265" r:id="rId19"/>
    <p:sldId id="378" r:id="rId20"/>
    <p:sldId id="268" r:id="rId21"/>
    <p:sldId id="377" r:id="rId22"/>
    <p:sldId id="379" r:id="rId23"/>
    <p:sldId id="257" r:id="rId24"/>
    <p:sldId id="438" r:id="rId25"/>
    <p:sldId id="439" r:id="rId26"/>
    <p:sldId id="380" r:id="rId27"/>
    <p:sldId id="269" r:id="rId28"/>
    <p:sldId id="411" r:id="rId29"/>
    <p:sldId id="412" r:id="rId30"/>
    <p:sldId id="413" r:id="rId31"/>
    <p:sldId id="434" r:id="rId32"/>
    <p:sldId id="445" r:id="rId33"/>
    <p:sldId id="444" r:id="rId34"/>
    <p:sldId id="449" r:id="rId35"/>
    <p:sldId id="383" r:id="rId36"/>
    <p:sldId id="447" r:id="rId37"/>
    <p:sldId id="446" r:id="rId38"/>
    <p:sldId id="448" r:id="rId39"/>
    <p:sldId id="256" r:id="rId40"/>
    <p:sldId id="381" r:id="rId41"/>
    <p:sldId id="274" r:id="rId42"/>
    <p:sldId id="382" r:id="rId43"/>
    <p:sldId id="384" r:id="rId44"/>
    <p:sldId id="431" r:id="rId45"/>
    <p:sldId id="432" r:id="rId46"/>
    <p:sldId id="339" r:id="rId47"/>
    <p:sldId id="348" r:id="rId48"/>
    <p:sldId id="340" r:id="rId49"/>
    <p:sldId id="341" r:id="rId50"/>
    <p:sldId id="427" r:id="rId51"/>
    <p:sldId id="39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79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D3A67-0F35-4DD5-A1A5-5D88F8B44633}" type="datetimeFigureOut">
              <a:rPr lang="en-US" smtClean="0"/>
              <a:pPr/>
              <a:t>5/17/2012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A8CF3-E098-4016-8636-7FACF03D0908}" type="slidenum">
              <a:rPr lang="en-US" smtClean="0"/>
              <a:pPr/>
              <a:t>‹#›</a:t>
            </a:fld>
            <a:endParaRPr lang="en-US" dirty="0"/>
          </a:p>
        </p:txBody>
      </p:sp>
    </p:spTree>
    <p:extLst>
      <p:ext uri="{BB962C8B-B14F-4D97-AF65-F5344CB8AC3E}">
        <p14:creationId xmlns="" xmlns:p14="http://schemas.microsoft.com/office/powerpoint/2010/main" val="70898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buFontTx/>
              <a:buChar char="•"/>
            </a:pPr>
            <a:r>
              <a:rPr lang="en-US" sz="1000">
                <a:latin typeface="Arial" charset="0"/>
              </a:rPr>
              <a:t>Human trafficking is an horrific international problem, with nearly a million victims trafficked across international borders annually</a:t>
            </a:r>
          </a:p>
          <a:p>
            <a:pPr eaLnBrk="1" hangingPunct="1">
              <a:buFontTx/>
              <a:buChar char="•"/>
            </a:pPr>
            <a:endParaRPr lang="en-US" sz="1000">
              <a:latin typeface="Arial" charset="0"/>
            </a:endParaRPr>
          </a:p>
          <a:p>
            <a:pPr eaLnBrk="1" hangingPunct="1">
              <a:buFontTx/>
              <a:buChar char="•"/>
            </a:pPr>
            <a:r>
              <a:rPr lang="en-US" sz="1000">
                <a:latin typeface="Arial" charset="0"/>
              </a:rPr>
              <a:t>However, this is not just an international problem.  Trafficking also takes place here in the United States.  The U.S. State Department estimates that between 18,000 and 20,000 victims are trafficked into this country each year.  </a:t>
            </a:r>
          </a:p>
          <a:p>
            <a:pPr eaLnBrk="1" hangingPunct="1">
              <a:buFontTx/>
              <a:buChar char="•"/>
            </a:pPr>
            <a:endParaRPr lang="en-US" sz="1000">
              <a:latin typeface="Arial" charset="0"/>
            </a:endParaRPr>
          </a:p>
          <a:p>
            <a:pPr eaLnBrk="1" hangingPunct="1">
              <a:buFontTx/>
              <a:buChar char="•"/>
            </a:pPr>
            <a:r>
              <a:rPr lang="en-US" sz="1000">
                <a:latin typeface="Arial" charset="0"/>
              </a:rPr>
              <a:t>More than half of those trafficked into the United States are children, although many women and men are victims as well.</a:t>
            </a:r>
          </a:p>
          <a:p>
            <a:pPr eaLnBrk="1" hangingPunct="1">
              <a:buFontTx/>
              <a:buChar char="•"/>
            </a:pPr>
            <a:endParaRPr lang="en-US" sz="1000">
              <a:latin typeface="Arial" charset="0"/>
            </a:endParaRPr>
          </a:p>
          <a:p>
            <a:pPr eaLnBrk="1" hangingPunct="1">
              <a:buFontTx/>
              <a:buChar char="•"/>
            </a:pPr>
            <a:r>
              <a:rPr lang="en-US" sz="1000">
                <a:latin typeface="Arial" charset="0"/>
              </a:rPr>
              <a:t>The majority of trafficking victims come to the United States from Asia, Central and South America, Russia, Eastern Europe and Canada (but also Africa and India).</a:t>
            </a:r>
          </a:p>
          <a:p>
            <a:pPr eaLnBrk="1" hangingPunct="1">
              <a:buFontTx/>
              <a:buChar char="•"/>
            </a:pPr>
            <a:endParaRPr lang="en-US" sz="1000">
              <a:latin typeface="Arial" charset="0"/>
            </a:endParaRPr>
          </a:p>
          <a:p>
            <a:pPr eaLnBrk="1" hangingPunct="1"/>
            <a:endParaRPr lang="en-US" sz="10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2C63E-FBDF-4D19-8B68-FFF83D9D22F6}" type="datetimeFigureOut">
              <a:rPr lang="en-US" smtClean="0"/>
              <a:pPr/>
              <a:t>5/17/2012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2C63E-FBDF-4D19-8B68-FFF83D9D22F6}" type="datetimeFigureOut">
              <a:rPr lang="en-US" smtClean="0"/>
              <a:pPr/>
              <a:t>5/17/2012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2C63E-FBDF-4D19-8B68-FFF83D9D22F6}" type="datetimeFigureOut">
              <a:rPr lang="en-US" smtClean="0"/>
              <a:pPr/>
              <a:t>5/17/2012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2C63E-FBDF-4D19-8B68-FFF83D9D22F6}" type="datetimeFigureOut">
              <a:rPr lang="en-US" smtClean="0"/>
              <a:pPr/>
              <a:t>5/17/2012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2C63E-FBDF-4D19-8B68-FFF83D9D22F6}" type="datetimeFigureOut">
              <a:rPr lang="en-US" smtClean="0"/>
              <a:pPr/>
              <a:t>5/17/2012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2C63E-FBDF-4D19-8B68-FFF83D9D22F6}" type="datetimeFigureOut">
              <a:rPr lang="en-US" smtClean="0"/>
              <a:pPr/>
              <a:t>5/17/2012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2C63E-FBDF-4D19-8B68-FFF83D9D22F6}" type="datetimeFigureOut">
              <a:rPr lang="en-US" smtClean="0"/>
              <a:pPr/>
              <a:t>5/17/2012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2C63E-FBDF-4D19-8B68-FFF83D9D22F6}" type="datetimeFigureOut">
              <a:rPr lang="en-US" smtClean="0"/>
              <a:pPr/>
              <a:t>5/17/2012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2C63E-FBDF-4D19-8B68-FFF83D9D22F6}" type="datetimeFigureOut">
              <a:rPr lang="en-US" smtClean="0"/>
              <a:pPr/>
              <a:t>5/17/2012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2C63E-FBDF-4D19-8B68-FFF83D9D22F6}" type="datetimeFigureOut">
              <a:rPr lang="en-US" smtClean="0"/>
              <a:pPr/>
              <a:t>5/17/2012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2C63E-FBDF-4D19-8B68-FFF83D9D22F6}" type="datetimeFigureOut">
              <a:rPr lang="en-US" smtClean="0"/>
              <a:pPr/>
              <a:t>5/17/2012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142B4D-6E24-4DD4-A076-DE7E72BAA3E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2C63E-FBDF-4D19-8B68-FFF83D9D22F6}" type="datetimeFigureOut">
              <a:rPr lang="en-US" smtClean="0"/>
              <a:pPr/>
              <a:t>5/17/2012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42B4D-6E24-4DD4-A076-DE7E72BAA3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State_court_(United_States)" TargetMode="External"/><Relationship Id="rId3" Type="http://schemas.openxmlformats.org/officeDocument/2006/relationships/hyperlink" Target="http://supreme.justia.com/us/367/643/case.html" TargetMode="External"/><Relationship Id="rId7" Type="http://schemas.openxmlformats.org/officeDocument/2006/relationships/hyperlink" Target="http://en.wikipedia.org/wiki/Fourth_Amendment_to_the_United_States_Constitution" TargetMode="External"/><Relationship Id="rId2" Type="http://schemas.openxmlformats.org/officeDocument/2006/relationships/hyperlink" Target="http://en.wikipedia.org/wiki/United_States_Reports" TargetMode="External"/><Relationship Id="rId1" Type="http://schemas.openxmlformats.org/officeDocument/2006/relationships/slideLayout" Target="../slideLayouts/slideLayout7.xml"/><Relationship Id="rId6" Type="http://schemas.openxmlformats.org/officeDocument/2006/relationships/hyperlink" Target="http://en.wikipedia.org/wiki/Supreme_Court_of_the_United_States" TargetMode="External"/><Relationship Id="rId5" Type="http://schemas.openxmlformats.org/officeDocument/2006/relationships/hyperlink" Target="http://en.wikipedia.org/wiki/Criminal_procedure" TargetMode="External"/><Relationship Id="rId4" Type="http://schemas.openxmlformats.org/officeDocument/2006/relationships/hyperlink" Target="http://en.wikipedia.org/wiki/Landmark_case" TargetMode="External"/><Relationship Id="rId9" Type="http://schemas.openxmlformats.org/officeDocument/2006/relationships/hyperlink" Target="http://en.wikipedia.org/wiki/Government_of_the_United_Stat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Party_(law)" TargetMode="External"/><Relationship Id="rId2" Type="http://schemas.openxmlformats.org/officeDocument/2006/relationships/hyperlink" Target="http://en.wikipedia.org/wiki/Consent_search"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en.wikipedia.org/wiki/Plain_view_doctrin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rrest" TargetMode="External"/><Relationship Id="rId2" Type="http://schemas.openxmlformats.org/officeDocument/2006/relationships/hyperlink" Target="http://en.wikipedia.org/wiki/Probable_cause" TargetMode="External"/><Relationship Id="rId1" Type="http://schemas.openxmlformats.org/officeDocument/2006/relationships/slideLayout" Target="../slideLayouts/slideLayout7.xml"/><Relationship Id="rId5" Type="http://schemas.openxmlformats.org/officeDocument/2006/relationships/hyperlink" Target="http://en.wikipedia.org/wiki/Weapons" TargetMode="External"/><Relationship Id="rId4" Type="http://schemas.openxmlformats.org/officeDocument/2006/relationships/hyperlink" Target="http://en.wikipedia.org/wiki/Reasonable_suspicion"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Curtilag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n.wikipedia.org/wiki/Open_fields_doctrine"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United_States_Reports" TargetMode="External"/><Relationship Id="rId2" Type="http://schemas.openxmlformats.org/officeDocument/2006/relationships/hyperlink" Target="http://en.wikipedia.org/wiki/Oliver_v._United_States" TargetMode="External"/><Relationship Id="rId1" Type="http://schemas.openxmlformats.org/officeDocument/2006/relationships/slideLayout" Target="../slideLayouts/slideLayout7.xml"/><Relationship Id="rId4" Type="http://schemas.openxmlformats.org/officeDocument/2006/relationships/hyperlink" Target="http://supreme.justia.com/us/466/170/case.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Probable_cause"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Recreational_vehicle" TargetMode="External"/><Relationship Id="rId2" Type="http://schemas.openxmlformats.org/officeDocument/2006/relationships/hyperlink" Target="http://en.wikipedia.org/wiki/California_v._Carney" TargetMode="External"/><Relationship Id="rId1" Type="http://schemas.openxmlformats.org/officeDocument/2006/relationships/slideLayout" Target="../slideLayouts/slideLayout7.xml"/><Relationship Id="rId4" Type="http://schemas.openxmlformats.org/officeDocument/2006/relationships/hyperlink" Target="http://en.wikipedia.org/wiki/Mobile_ho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U.S._Customs_and_Border_Protection" TargetMode="External"/><Relationship Id="rId2" Type="http://schemas.openxmlformats.org/officeDocument/2006/relationships/hyperlink" Target="http://en.wikipedia.org/wiki/Border_search_exception"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United_States_Court_of_Appeals_for_the_Fourth_Circuit" TargetMode="External"/><Relationship Id="rId2" Type="http://schemas.openxmlformats.org/officeDocument/2006/relationships/hyperlink" Target="http://en.wikipedia.org/wiki/United_States_courts_of_appeals" TargetMode="External"/><Relationship Id="rId1" Type="http://schemas.openxmlformats.org/officeDocument/2006/relationships/slideLayout" Target="../slideLayouts/slideLayout7.xml"/><Relationship Id="rId4" Type="http://schemas.openxmlformats.org/officeDocument/2006/relationships/hyperlink" Target="http://en.wikipedia.org/wiki/United_States_Court_of_Appeals_for_the_Ninth_Circuit"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ins 2.jpg"/>
          <p:cNvPicPr>
            <a:picLocks noChangeAspect="1"/>
          </p:cNvPicPr>
          <p:nvPr/>
        </p:nvPicPr>
        <p:blipFill>
          <a:blip r:embed="rId2" cstate="screen">
            <a:duotone>
              <a:schemeClr val="accent3">
                <a:shade val="45000"/>
                <a:satMod val="135000"/>
              </a:schemeClr>
              <a:prstClr val="white"/>
            </a:duotone>
          </a:blip>
          <a:stretch>
            <a:fillRect/>
          </a:stretch>
        </p:blipFill>
        <p:spPr>
          <a:xfrm>
            <a:off x="0" y="0"/>
            <a:ext cx="9144000" cy="6858000"/>
          </a:xfrm>
          <a:prstGeom prst="rect">
            <a:avLst/>
          </a:prstGeom>
        </p:spPr>
      </p:pic>
      <p:sp>
        <p:nvSpPr>
          <p:cNvPr id="3" name="Title 2"/>
          <p:cNvSpPr>
            <a:spLocks noGrp="1"/>
          </p:cNvSpPr>
          <p:nvPr>
            <p:ph type="title"/>
          </p:nvPr>
        </p:nvSpPr>
        <p:spPr>
          <a:xfrm>
            <a:off x="228600" y="228600"/>
            <a:ext cx="8686800" cy="6400800"/>
          </a:xfrm>
        </p:spPr>
        <p:txBody>
          <a:bodyPr>
            <a:noAutofit/>
          </a:bodyPr>
          <a:lstStyle/>
          <a:p>
            <a:pPr algn="ctr"/>
            <a:r>
              <a:rPr lang="en-US" sz="6600" b="1" dirty="0" smtClean="0">
                <a:solidFill>
                  <a:srgbClr val="FF0000"/>
                </a:solidFill>
                <a:effectLst>
                  <a:outerShdw blurRad="38100" dist="38100" dir="2700000" algn="tl">
                    <a:srgbClr val="000000">
                      <a:alpha val="43137"/>
                    </a:srgbClr>
                  </a:outerShdw>
                </a:effectLst>
              </a:rPr>
              <a:t>Search and Seizure</a:t>
            </a:r>
            <a:br>
              <a:rPr lang="en-US" sz="6600" b="1" dirty="0" smtClean="0">
                <a:solidFill>
                  <a:srgbClr val="FF0000"/>
                </a:solidFill>
                <a:effectLst>
                  <a:outerShdw blurRad="38100" dist="38100" dir="2700000" algn="tl">
                    <a:srgbClr val="000000">
                      <a:alpha val="43137"/>
                    </a:srgbClr>
                  </a:outerShdw>
                </a:effectLst>
              </a:rPr>
            </a:br>
            <a:r>
              <a:rPr lang="en-US" sz="6600" b="1" dirty="0" smtClean="0">
                <a:solidFill>
                  <a:srgbClr val="FF0000"/>
                </a:solidFill>
                <a:effectLst>
                  <a:outerShdw blurRad="38100" dist="38100" dir="2700000" algn="tl">
                    <a:srgbClr val="000000">
                      <a:alpha val="43137"/>
                    </a:srgbClr>
                  </a:outerShdw>
                </a:effectLst>
              </a:rPr>
              <a:t>Police and Border Patrol Authorities</a:t>
            </a:r>
            <a:r>
              <a:rPr lang="en-US" sz="6600" b="1" dirty="0">
                <a:solidFill>
                  <a:srgbClr val="FF0000"/>
                </a:solidFill>
                <a:effectLst>
                  <a:outerShdw blurRad="38100" dist="38100" dir="2700000" algn="tl">
                    <a:srgbClr val="000000">
                      <a:alpha val="43137"/>
                    </a:srgbClr>
                  </a:outerShdw>
                </a:effectLst>
              </a:rPr>
              <a:t/>
            </a:r>
            <a:br>
              <a:rPr lang="en-US" sz="6600" b="1" dirty="0">
                <a:solidFill>
                  <a:srgbClr val="FF0000"/>
                </a:solidFill>
                <a:effectLst>
                  <a:outerShdw blurRad="38100" dist="38100" dir="2700000" algn="tl">
                    <a:srgbClr val="000000">
                      <a:alpha val="43137"/>
                    </a:srgbClr>
                  </a:outerShdw>
                </a:effectLst>
              </a:rPr>
            </a:br>
            <a:r>
              <a:rPr lang="en-US" sz="3600" b="1" dirty="0" smtClean="0">
                <a:solidFill>
                  <a:srgbClr val="FF0000"/>
                </a:solidFill>
                <a:effectLst>
                  <a:outerShdw blurRad="38100" dist="38100" dir="2700000" algn="tl">
                    <a:srgbClr val="000000">
                      <a:alpha val="43137"/>
                    </a:srgbClr>
                  </a:outerShdw>
                </a:effectLst>
              </a:rPr>
              <a:t>Ohio and Federal Laws</a:t>
            </a:r>
            <a:r>
              <a:rPr lang="en-US" sz="6600" b="1" dirty="0" smtClean="0">
                <a:solidFill>
                  <a:srgbClr val="FF0000"/>
                </a:solidFill>
                <a:effectLst>
                  <a:outerShdw blurRad="38100" dist="38100" dir="2700000" algn="tl">
                    <a:srgbClr val="000000">
                      <a:alpha val="43137"/>
                    </a:srgbClr>
                  </a:outerShdw>
                </a:effectLst>
              </a:rPr>
              <a:t/>
            </a:r>
            <a:br>
              <a:rPr lang="en-US" sz="6600" b="1" dirty="0" smtClean="0">
                <a:solidFill>
                  <a:srgbClr val="FF0000"/>
                </a:solidFill>
                <a:effectLst>
                  <a:outerShdw blurRad="38100" dist="38100" dir="2700000" algn="tl">
                    <a:srgbClr val="000000">
                      <a:alpha val="43137"/>
                    </a:srgbClr>
                  </a:outerShdw>
                </a:effectLst>
              </a:rPr>
            </a:br>
            <a:r>
              <a:rPr lang="en-US" sz="4000" b="1" dirty="0" smtClean="0">
                <a:solidFill>
                  <a:srgbClr val="FF0000"/>
                </a:solidFill>
                <a:effectLst>
                  <a:outerShdw blurRad="38100" dist="38100" dir="2700000" algn="tl">
                    <a:srgbClr val="000000">
                      <a:alpha val="43137"/>
                    </a:srgbClr>
                  </a:outerShdw>
                </a:effectLst>
              </a:rPr>
              <a:t>by</a:t>
            </a:r>
            <a:br>
              <a:rPr lang="en-US" sz="4000" b="1" dirty="0" smtClean="0">
                <a:solidFill>
                  <a:srgbClr val="FF0000"/>
                </a:solidFill>
                <a:effectLst>
                  <a:outerShdw blurRad="38100" dist="38100" dir="2700000" algn="tl">
                    <a:srgbClr val="000000">
                      <a:alpha val="43137"/>
                    </a:srgbClr>
                  </a:outerShdw>
                </a:effectLst>
              </a:rPr>
            </a:br>
            <a:r>
              <a:rPr lang="en-US" sz="4000" b="1" dirty="0" smtClean="0">
                <a:solidFill>
                  <a:srgbClr val="FF0000"/>
                </a:solidFill>
                <a:effectLst>
                  <a:outerShdw blurRad="38100" dist="38100" dir="2700000" algn="tl">
                    <a:srgbClr val="000000">
                      <a:alpha val="43137"/>
                    </a:srgbClr>
                  </a:outerShdw>
                </a:effectLst>
              </a:rPr>
              <a:t>Roger F. Cram</a:t>
            </a:r>
            <a:br>
              <a:rPr lang="en-US" sz="4000" b="1" dirty="0" smtClean="0">
                <a:solidFill>
                  <a:srgbClr val="FF0000"/>
                </a:solidFill>
                <a:effectLst>
                  <a:outerShdw blurRad="38100" dist="38100" dir="2700000" algn="tl">
                    <a:srgbClr val="000000">
                      <a:alpha val="43137"/>
                    </a:srgbClr>
                  </a:outerShdw>
                </a:effectLst>
              </a:rPr>
            </a:br>
            <a:r>
              <a:rPr lang="en-US" sz="4000" b="1" dirty="0" smtClean="0">
                <a:solidFill>
                  <a:srgbClr val="FF0000"/>
                </a:solidFill>
                <a:effectLst>
                  <a:outerShdw blurRad="38100" dist="38100" dir="2700000" algn="tl">
                    <a:srgbClr val="000000">
                      <a:alpha val="43137"/>
                    </a:srgbClr>
                  </a:outerShdw>
                </a:effectLst>
              </a:rPr>
              <a:t>Hiram College</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849683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7693"/>
            <a:ext cx="8762999" cy="6740307"/>
          </a:xfrm>
          <a:prstGeom prst="rect">
            <a:avLst/>
          </a:prstGeom>
        </p:spPr>
        <p:txBody>
          <a:bodyPr wrap="square">
            <a:spAutoFit/>
          </a:bodyPr>
          <a:lstStyle/>
          <a:p>
            <a:r>
              <a:rPr lang="en-US" sz="4800" b="1" dirty="0" smtClean="0">
                <a:solidFill>
                  <a:srgbClr val="FF0000"/>
                </a:solidFill>
              </a:rPr>
              <a:t>Search</a:t>
            </a:r>
          </a:p>
          <a:p>
            <a:r>
              <a:rPr lang="en-US" sz="4800" dirty="0" smtClean="0"/>
              <a:t>An officer has probable cause to search if the facts and circumstances known to the searching officer justify the officer's reasonable belief that the area to be searched contains evidence or instruments of a crime.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153400" cy="6247864"/>
          </a:xfrm>
          <a:prstGeom prst="rect">
            <a:avLst/>
          </a:prstGeom>
        </p:spPr>
        <p:txBody>
          <a:bodyPr wrap="square">
            <a:spAutoFit/>
          </a:bodyPr>
          <a:lstStyle/>
          <a:p>
            <a:r>
              <a:rPr lang="en-US" sz="4000" b="1" i="1" dirty="0" err="1" smtClean="0"/>
              <a:t>Mapp</a:t>
            </a:r>
            <a:r>
              <a:rPr lang="en-US" sz="4000" b="1" i="1" dirty="0" smtClean="0"/>
              <a:t> v. Ohio</a:t>
            </a:r>
            <a:r>
              <a:rPr lang="en-US" sz="4000" dirty="0" smtClean="0"/>
              <a:t>, 367 </a:t>
            </a:r>
            <a:r>
              <a:rPr lang="en-US" sz="4000" dirty="0" smtClean="0">
                <a:hlinkClick r:id="rId2" action="ppaction://hlinkfile" tooltip="United States Reports"/>
              </a:rPr>
              <a:t>U.S.</a:t>
            </a:r>
            <a:r>
              <a:rPr lang="en-US" sz="4000" dirty="0" smtClean="0"/>
              <a:t> </a:t>
            </a:r>
            <a:r>
              <a:rPr lang="en-US" sz="4000" dirty="0" smtClean="0">
                <a:hlinkClick r:id="rId3"/>
              </a:rPr>
              <a:t>643</a:t>
            </a:r>
            <a:r>
              <a:rPr lang="en-US" sz="4000" dirty="0" smtClean="0"/>
              <a:t> (1961), was a </a:t>
            </a:r>
            <a:r>
              <a:rPr lang="en-US" sz="4000" dirty="0" smtClean="0">
                <a:hlinkClick r:id="rId4" action="ppaction://hlinkfile" tooltip="Landmark case"/>
              </a:rPr>
              <a:t>landmark case</a:t>
            </a:r>
            <a:r>
              <a:rPr lang="en-US" sz="4000" dirty="0" smtClean="0"/>
              <a:t> in </a:t>
            </a:r>
            <a:r>
              <a:rPr lang="en-US" sz="4000" dirty="0" smtClean="0">
                <a:hlinkClick r:id="rId5" action="ppaction://hlinkfile" tooltip="Criminal procedure"/>
              </a:rPr>
              <a:t>criminal procedure</a:t>
            </a:r>
            <a:r>
              <a:rPr lang="en-US" sz="4000" dirty="0" smtClean="0"/>
              <a:t>, in which the </a:t>
            </a:r>
            <a:r>
              <a:rPr lang="en-US" sz="4000" dirty="0" smtClean="0">
                <a:hlinkClick r:id="rId6" action="ppaction://hlinkfile" tooltip="Supreme Court of the United States"/>
              </a:rPr>
              <a:t>United States Supreme Court</a:t>
            </a:r>
            <a:r>
              <a:rPr lang="en-US" sz="4000" dirty="0" smtClean="0"/>
              <a:t> decided that evidence obtained in violation of the </a:t>
            </a:r>
            <a:r>
              <a:rPr lang="en-US" sz="4000" dirty="0" smtClean="0">
                <a:hlinkClick r:id="rId7" action="ppaction://hlinkfile" tooltip="Fourth Amendment to the United States Constitution"/>
              </a:rPr>
              <a:t>Fourth Amendment</a:t>
            </a:r>
            <a:r>
              <a:rPr lang="en-US" sz="4000" dirty="0" smtClean="0"/>
              <a:t>, which protects against "unreasonable searches and seizures," may not be used in criminal prosecutions in </a:t>
            </a:r>
            <a:r>
              <a:rPr lang="en-US" sz="4000" dirty="0" smtClean="0">
                <a:hlinkClick r:id="rId8" action="ppaction://hlinkfile" tooltip="State court (United States)"/>
              </a:rPr>
              <a:t>state courts</a:t>
            </a:r>
            <a:r>
              <a:rPr lang="en-US" sz="4000" dirty="0" smtClean="0"/>
              <a:t>, as well as </a:t>
            </a:r>
            <a:r>
              <a:rPr lang="en-US" sz="4000" dirty="0" smtClean="0">
                <a:hlinkClick r:id="rId9" action="ppaction://hlinkfile" tooltip="Government of the United States"/>
              </a:rPr>
              <a:t>federal courts</a:t>
            </a:r>
            <a:r>
              <a:rPr lang="en-US" sz="4000" dirty="0" smtClean="0"/>
              <a:t>.</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439" y="43218"/>
            <a:ext cx="8915400" cy="6863417"/>
          </a:xfrm>
          <a:prstGeom prst="rect">
            <a:avLst/>
          </a:prstGeom>
        </p:spPr>
        <p:txBody>
          <a:bodyPr wrap="square">
            <a:spAutoFit/>
          </a:bodyPr>
          <a:lstStyle/>
          <a:p>
            <a:r>
              <a:rPr lang="en-US" sz="4400" b="1" dirty="0" smtClean="0">
                <a:solidFill>
                  <a:srgbClr val="FF0000"/>
                </a:solidFill>
              </a:rPr>
              <a:t>Consent</a:t>
            </a:r>
          </a:p>
          <a:p>
            <a:r>
              <a:rPr lang="en-US" sz="4400" dirty="0" smtClean="0"/>
              <a:t>Main article: </a:t>
            </a:r>
            <a:r>
              <a:rPr lang="en-US" sz="4400" dirty="0" smtClean="0">
                <a:hlinkClick r:id="rId2" action="ppaction://hlinkfile" tooltip="Consent search"/>
              </a:rPr>
              <a:t>Consent search</a:t>
            </a:r>
            <a:endParaRPr lang="en-US" sz="4400" dirty="0" smtClean="0"/>
          </a:p>
          <a:p>
            <a:r>
              <a:rPr lang="en-US" sz="4400" dirty="0" smtClean="0"/>
              <a:t>If a </a:t>
            </a:r>
            <a:r>
              <a:rPr lang="en-US" sz="4400" dirty="0" smtClean="0">
                <a:hlinkClick r:id="rId3" action="ppaction://hlinkfile" tooltip="Party (law)"/>
              </a:rPr>
              <a:t>party</a:t>
            </a:r>
            <a:r>
              <a:rPr lang="en-US" sz="4400" dirty="0" smtClean="0"/>
              <a:t> gives consent to a search, a warrant is not required, even if the party is unaware of their right to refuse to cooperate. There are exceptions and complications to the rule, and whether an individual has the right to consent to a search of another's property.</a:t>
            </a:r>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494085"/>
          </a:xfrm>
          <a:prstGeom prst="rect">
            <a:avLst/>
          </a:prstGeom>
        </p:spPr>
        <p:txBody>
          <a:bodyPr wrap="square">
            <a:spAutoFit/>
          </a:bodyPr>
          <a:lstStyle/>
          <a:p>
            <a:r>
              <a:rPr lang="en-US" sz="4800" b="1" dirty="0" smtClean="0">
                <a:solidFill>
                  <a:srgbClr val="FF0000"/>
                </a:solidFill>
              </a:rPr>
              <a:t>Plain view</a:t>
            </a:r>
          </a:p>
          <a:p>
            <a:r>
              <a:rPr lang="en-US" sz="4800" dirty="0" smtClean="0"/>
              <a:t>Main article: </a:t>
            </a:r>
            <a:r>
              <a:rPr lang="en-US" sz="4800" dirty="0" smtClean="0">
                <a:hlinkClick r:id="rId2" action="ppaction://hlinkfile" tooltip="Plain view doctrine"/>
              </a:rPr>
              <a:t>Plain view doctrine</a:t>
            </a:r>
            <a:endParaRPr lang="en-US" sz="4800" dirty="0" smtClean="0"/>
          </a:p>
          <a:p>
            <a:r>
              <a:rPr lang="en-US" sz="4800" dirty="0" smtClean="0"/>
              <a:t>If an officer is lawfully present, he may seize objects that are in "plain view". However, the officer must have probable cause to believe that the objects are contraband.</a:t>
            </a:r>
            <a:br>
              <a:rPr lang="en-US" sz="4800" dirty="0" smtClean="0"/>
            </a:br>
            <a:r>
              <a:rPr lang="en-US" sz="3200" b="1" dirty="0" smtClean="0">
                <a:solidFill>
                  <a:srgbClr val="FF0000"/>
                </a:solidFill>
              </a:rPr>
              <a:t>Gun under car seat, </a:t>
            </a:r>
            <a:r>
              <a:rPr lang="en-US" sz="3200" b="1" dirty="0" err="1" smtClean="0">
                <a:solidFill>
                  <a:srgbClr val="FF0000"/>
                </a:solidFill>
              </a:rPr>
              <a:t>Alasko</a:t>
            </a:r>
            <a:r>
              <a:rPr lang="en-US" sz="3200" b="1" dirty="0" smtClean="0">
                <a:solidFill>
                  <a:srgbClr val="FF0000"/>
                </a:solidFill>
              </a:rPr>
              <a:t> fan &amp; Brown radio.</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247864"/>
          </a:xfrm>
          <a:prstGeom prst="rect">
            <a:avLst/>
          </a:prstGeom>
        </p:spPr>
        <p:txBody>
          <a:bodyPr wrap="square">
            <a:spAutoFit/>
          </a:bodyPr>
          <a:lstStyle/>
          <a:p>
            <a:r>
              <a:rPr lang="en-US" sz="4000" b="1" dirty="0" smtClean="0">
                <a:solidFill>
                  <a:srgbClr val="FF0000"/>
                </a:solidFill>
              </a:rPr>
              <a:t>Searches incident to arrest </a:t>
            </a:r>
            <a:r>
              <a:rPr lang="en-US" sz="4000" b="1" dirty="0" smtClean="0"/>
              <a:t>– search of a person </a:t>
            </a:r>
            <a:r>
              <a:rPr lang="en-US" sz="4000" dirty="0"/>
              <a:t>P</a:t>
            </a:r>
            <a:r>
              <a:rPr lang="en-US" sz="4000" dirty="0" smtClean="0"/>
              <a:t>ermitting searches incident to an arrest without warrant—has been applied in American law. The justification for such a search is to prevent the arrested individual from destroying evidence or using a weapon against the arresting officer. The decision suggested that any area within the "immediate control" of the arrestee could be searched</a:t>
            </a:r>
            <a:r>
              <a:rPr lang="en-US" sz="4000"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8251"/>
            <a:ext cx="8763000" cy="6186309"/>
          </a:xfrm>
          <a:prstGeom prst="rect">
            <a:avLst/>
          </a:prstGeom>
        </p:spPr>
        <p:txBody>
          <a:bodyPr wrap="square">
            <a:spAutoFit/>
          </a:bodyPr>
          <a:lstStyle/>
          <a:p>
            <a:r>
              <a:rPr lang="en-US" sz="3600" b="1" dirty="0" smtClean="0">
                <a:solidFill>
                  <a:srgbClr val="FF0000"/>
                </a:solidFill>
              </a:rPr>
              <a:t>Exigent circumstance </a:t>
            </a:r>
            <a:r>
              <a:rPr lang="en-US" sz="3600" b="1" dirty="0" smtClean="0"/>
              <a:t>– requiring immediate action or aid; urgent</a:t>
            </a:r>
          </a:p>
          <a:p>
            <a:r>
              <a:rPr lang="en-US" sz="3600" dirty="0" smtClean="0"/>
              <a:t>Exigent circumstances arise when the law enforcement officers have reasonable grounds to believe that there is an immediate need to protect their lives, the lives of others, their property, or that of others, the search is not motivated by an intent to arrest and seize evidence, and there is some reasonable basis, to associate an emergency with the area or place to be searched.</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s2.mm.bing.net/images/thumbnail.aspx?q=1130894136409&amp;id=f110155d8ce016c13bbeef43560d4d6c&amp;url=http%3a%2f%2fi.dailymail.co.uk%2fi%2fpix%2f2009%2f02%2f10%2farticle-1141342-0368557D000005DC-472_468x51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97016" y="1676400"/>
            <a:ext cx="4089210" cy="45268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524000" y="176480"/>
            <a:ext cx="6035242" cy="1323439"/>
          </a:xfrm>
          <a:prstGeom prst="rect">
            <a:avLst/>
          </a:prstGeom>
          <a:noFill/>
        </p:spPr>
        <p:txBody>
          <a:bodyPr wrap="none" rtlCol="0">
            <a:spAutoFit/>
          </a:bodyPr>
          <a:lstStyle/>
          <a:p>
            <a:r>
              <a:rPr lang="en-US" sz="8000" dirty="0" smtClean="0">
                <a:solidFill>
                  <a:srgbClr val="0070C0"/>
                </a:solidFill>
              </a:rPr>
              <a:t>Stop and Frisk</a:t>
            </a:r>
            <a:endParaRPr lang="en-US" sz="8000" dirty="0">
              <a:solidFill>
                <a:srgbClr val="0070C0"/>
              </a:solidFill>
            </a:endParaRPr>
          </a:p>
        </p:txBody>
      </p:sp>
    </p:spTree>
    <p:extLst>
      <p:ext uri="{BB962C8B-B14F-4D97-AF65-F5344CB8AC3E}">
        <p14:creationId xmlns="" xmlns:p14="http://schemas.microsoft.com/office/powerpoint/2010/main" val="1571773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12247"/>
            <a:ext cx="8763000" cy="6186309"/>
          </a:xfrm>
          <a:prstGeom prst="rect">
            <a:avLst/>
          </a:prstGeom>
        </p:spPr>
        <p:txBody>
          <a:bodyPr wrap="square">
            <a:spAutoFit/>
          </a:bodyPr>
          <a:lstStyle/>
          <a:p>
            <a:r>
              <a:rPr lang="en-US" sz="3600" b="1" i="1" dirty="0" smtClean="0"/>
              <a:t>Terry v. Ohio</a:t>
            </a:r>
            <a:r>
              <a:rPr lang="en-US" sz="3600" dirty="0" smtClean="0"/>
              <a:t>, </a:t>
            </a:r>
            <a:r>
              <a:rPr lang="en-US" sz="3600" b="1" dirty="0" smtClean="0">
                <a:solidFill>
                  <a:srgbClr val="FF0000"/>
                </a:solidFill>
              </a:rPr>
              <a:t>Stop and Frisk: </a:t>
            </a:r>
            <a:r>
              <a:rPr lang="en-US" sz="3600" dirty="0"/>
              <a:t>A</a:t>
            </a:r>
            <a:r>
              <a:rPr lang="en-US" sz="3600" dirty="0" smtClean="0"/>
              <a:t> police officer may </a:t>
            </a:r>
            <a:r>
              <a:rPr lang="en-US" sz="3600" dirty="0"/>
              <a:t>stop and frisk a </a:t>
            </a:r>
            <a:r>
              <a:rPr lang="en-US" sz="3600" dirty="0" smtClean="0"/>
              <a:t>suspect without </a:t>
            </a:r>
            <a:r>
              <a:rPr lang="en-US" sz="3600" dirty="0" smtClean="0">
                <a:hlinkClick r:id="rId2" action="ppaction://hlinkfile" tooltip="Probable cause"/>
              </a:rPr>
              <a:t>probable cause</a:t>
            </a:r>
            <a:r>
              <a:rPr lang="en-US" sz="3600" dirty="0" smtClean="0"/>
              <a:t> to </a:t>
            </a:r>
            <a:r>
              <a:rPr lang="en-US" sz="3600" dirty="0" smtClean="0">
                <a:hlinkClick r:id="rId3" action="ppaction://hlinkfile" tooltip="Arrest"/>
              </a:rPr>
              <a:t>arrest</a:t>
            </a:r>
            <a:r>
              <a:rPr lang="en-US" sz="3600" dirty="0" smtClean="0"/>
              <a:t>, if the police officer has a </a:t>
            </a:r>
            <a:r>
              <a:rPr lang="en-US" sz="3600" dirty="0" smtClean="0">
                <a:hlinkClick r:id="rId4" action="ppaction://hlinkfile" tooltip="Reasonable suspicion"/>
              </a:rPr>
              <a:t>reasonable suspicion</a:t>
            </a:r>
            <a:r>
              <a:rPr lang="en-US" sz="3600" dirty="0" smtClean="0"/>
              <a:t> that the person has committed, is committing, or is about to commit a crime and has a reasonable belief that the person "may be armed and presently dangerous." For their protection, police may perform a surface search of a person’s outer clothing for </a:t>
            </a:r>
            <a:r>
              <a:rPr lang="en-US" sz="3600" dirty="0" smtClean="0">
                <a:hlinkClick r:id="rId5" action="ppaction://hlinkfile" tooltip="Weapons"/>
              </a:rPr>
              <a:t>weapons</a:t>
            </a:r>
            <a:r>
              <a:rPr lang="en-US" sz="3600" dirty="0" smtClean="0"/>
              <a:t> if they have reasonable suspicion the person stopped is armed. </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740307"/>
          </a:xfrm>
          <a:prstGeom prst="rect">
            <a:avLst/>
          </a:prstGeom>
        </p:spPr>
        <p:txBody>
          <a:bodyPr wrap="square">
            <a:spAutoFit/>
          </a:bodyPr>
          <a:lstStyle/>
          <a:p>
            <a:r>
              <a:rPr lang="en-US" sz="3600" b="1" dirty="0" smtClean="0">
                <a:solidFill>
                  <a:srgbClr val="FF0000"/>
                </a:solidFill>
              </a:rPr>
              <a:t>Curtilage: </a:t>
            </a:r>
            <a:r>
              <a:rPr lang="en-US" sz="3600" b="1" dirty="0" smtClean="0"/>
              <a:t>search of house surrounding area</a:t>
            </a:r>
          </a:p>
          <a:p>
            <a:r>
              <a:rPr lang="en-US" sz="3600" dirty="0" smtClean="0"/>
              <a:t>While open fields are not protected by the Fourth Amendment, the </a:t>
            </a:r>
            <a:r>
              <a:rPr lang="en-US" sz="3600" dirty="0" err="1" smtClean="0">
                <a:hlinkClick r:id="rId2" action="ppaction://hlinkfile" tooltip="Curtilage"/>
              </a:rPr>
              <a:t>curtilage</a:t>
            </a:r>
            <a:r>
              <a:rPr lang="en-US" sz="3600" dirty="0" smtClean="0"/>
              <a:t>, or outdoor area immediately surrounding the home, is protected. Courts have treated this area as an extension of the house and as such subject to all the privacy protections afforded a person’s home (unlike a person's open fields) under the Fourth Amendment. However, courts have held aerial surveillance of curtilage not to be included in the protections from unwarranted search. </a:t>
            </a:r>
            <a:r>
              <a:rPr lang="en-US" sz="4000" dirty="0" smtClean="0"/>
              <a:t>      </a:t>
            </a:r>
            <a:r>
              <a:rPr lang="en-US" sz="2000" dirty="0" smtClean="0"/>
              <a:t>Helicopters </a:t>
            </a:r>
            <a:r>
              <a:rPr lang="en-US" sz="2000" dirty="0"/>
              <a:t>- </a:t>
            </a:r>
            <a:r>
              <a:rPr lang="en-US" sz="2000" dirty="0" err="1"/>
              <a:t>Bolita</a:t>
            </a:r>
            <a:r>
              <a:rPr lang="en-US" sz="2000" dirty="0"/>
              <a:t> slips at sewer connection - FLA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s2.mm.bing.net/images/thumbnail.aspx?q=1230539456869&amp;id=1166f1a8e1bdf692d4efb7cbf4e9d682&amp;url=http%3a%2f%2fwww.youwall.com%2fpapel%2ffields_sunset_wallpaper_0e8c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1998" y="1447800"/>
            <a:ext cx="7945985" cy="4953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209800" y="89047"/>
            <a:ext cx="4677884" cy="1200329"/>
          </a:xfrm>
          <a:prstGeom prst="rect">
            <a:avLst/>
          </a:prstGeom>
          <a:noFill/>
        </p:spPr>
        <p:txBody>
          <a:bodyPr wrap="none" rtlCol="0">
            <a:spAutoFit/>
          </a:bodyPr>
          <a:lstStyle/>
          <a:p>
            <a:r>
              <a:rPr lang="en-US" sz="7200" b="1" dirty="0" smtClean="0">
                <a:solidFill>
                  <a:srgbClr val="0070C0"/>
                </a:solidFill>
              </a:rPr>
              <a:t>Open Fields</a:t>
            </a:r>
            <a:endParaRPr lang="en-US" sz="7200" b="1" dirty="0">
              <a:solidFill>
                <a:srgbClr val="0070C0"/>
              </a:solidFill>
            </a:endParaRPr>
          </a:p>
        </p:txBody>
      </p:sp>
    </p:spTree>
    <p:extLst>
      <p:ext uri="{BB962C8B-B14F-4D97-AF65-F5344CB8AC3E}">
        <p14:creationId xmlns="" xmlns:p14="http://schemas.microsoft.com/office/powerpoint/2010/main" val="427286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0"/>
            <a:ext cx="9144000" cy="2362200"/>
          </a:xfrm>
        </p:spPr>
        <p:txBody>
          <a:bodyPr/>
          <a:lstStyle/>
          <a:p>
            <a:pPr algn="ctr" eaLnBrk="1" hangingPunct="1">
              <a:buFontTx/>
              <a:buNone/>
            </a:pPr>
            <a:r>
              <a:rPr lang="en-US" dirty="0" smtClean="0"/>
              <a:t>   </a:t>
            </a:r>
            <a:r>
              <a:rPr lang="en-US" sz="2600" dirty="0" smtClean="0"/>
              <a:t>Victims can be trafficked </a:t>
            </a:r>
            <a:r>
              <a:rPr lang="en-US" sz="2600" u="sng" dirty="0" smtClean="0"/>
              <a:t>into the U.S</a:t>
            </a:r>
            <a:r>
              <a:rPr lang="en-US" sz="2600" dirty="0" smtClean="0"/>
              <a:t>. from anywhere.  Victims have come from, among other places, </a:t>
            </a:r>
          </a:p>
          <a:p>
            <a:pPr algn="ctr" eaLnBrk="1" hangingPunct="1">
              <a:buFontTx/>
              <a:buNone/>
            </a:pPr>
            <a:r>
              <a:rPr lang="en-US" sz="2600" dirty="0" smtClean="0"/>
              <a:t>Africa, Asia, India, Latin America, Eastern Europe, Russia and Canada. </a:t>
            </a:r>
          </a:p>
        </p:txBody>
      </p:sp>
      <p:pic>
        <p:nvPicPr>
          <p:cNvPr id="24579" name="Picture 2" descr="Map: US Trafficking"/>
          <p:cNvPicPr>
            <a:picLocks noChangeAspect="1" noChangeArrowheads="1"/>
          </p:cNvPicPr>
          <p:nvPr/>
        </p:nvPicPr>
        <p:blipFill>
          <a:blip r:embed="rId3" cstate="screen">
            <a:lum bright="-6000" contrast="24000"/>
          </a:blip>
          <a:srcRect/>
          <a:stretch>
            <a:fillRect/>
          </a:stretch>
        </p:blipFill>
        <p:spPr bwMode="auto">
          <a:xfrm>
            <a:off x="381000" y="1955800"/>
            <a:ext cx="8382000" cy="4902200"/>
          </a:xfrm>
          <a:prstGeom prst="rect">
            <a:avLst/>
          </a:prstGeom>
          <a:noFill/>
          <a:ln w="9525">
            <a:noFill/>
            <a:miter lim="800000"/>
            <a:headEnd/>
            <a:tailEnd/>
          </a:ln>
        </p:spPr>
      </p:pic>
      <p:sp>
        <p:nvSpPr>
          <p:cNvPr id="24580" name="Text Box 10"/>
          <p:cNvSpPr txBox="1">
            <a:spLocks noChangeArrowheads="1"/>
          </p:cNvSpPr>
          <p:nvPr/>
        </p:nvSpPr>
        <p:spPr bwMode="auto">
          <a:xfrm>
            <a:off x="5410200" y="6477000"/>
            <a:ext cx="3581400" cy="244475"/>
          </a:xfrm>
          <a:prstGeom prst="rect">
            <a:avLst/>
          </a:prstGeom>
          <a:noFill/>
          <a:ln w="9525">
            <a:noFill/>
            <a:miter lim="800000"/>
            <a:headEnd/>
            <a:tailEnd/>
          </a:ln>
        </p:spPr>
        <p:txBody>
          <a:bodyPr>
            <a:spAutoFit/>
          </a:bodyPr>
          <a:lstStyle/>
          <a:p>
            <a:pPr>
              <a:spcBef>
                <a:spcPct val="50000"/>
              </a:spcBef>
            </a:pPr>
            <a:r>
              <a:rPr lang="en-US" sz="1000"/>
              <a:t>Source: John Hopkins University, the Protection Project</a:t>
            </a:r>
          </a:p>
        </p:txBody>
      </p:sp>
      <p:sp>
        <p:nvSpPr>
          <p:cNvPr id="24581" name="Slide Number Placeholder 4"/>
          <p:cNvSpPr>
            <a:spLocks noGrp="1"/>
          </p:cNvSpPr>
          <p:nvPr>
            <p:ph type="sldNum" sz="quarter" idx="12"/>
          </p:nvPr>
        </p:nvSpPr>
        <p:spPr>
          <a:noFill/>
        </p:spPr>
        <p:txBody>
          <a:bodyPr/>
          <a:lstStyle/>
          <a:p>
            <a:fld id="{705C666B-588E-4AD7-A36B-2BE9845E4D49}" type="slidenum">
              <a:rPr lang="en-US" smtClean="0"/>
              <a:pPr/>
              <a:t>2</a:t>
            </a:fld>
            <a:endParaRPr lang="en-US" smtClean="0"/>
          </a:p>
        </p:txBody>
      </p:sp>
    </p:spTree>
    <p:extLst>
      <p:ext uri="{BB962C8B-B14F-4D97-AF65-F5344CB8AC3E}">
        <p14:creationId xmlns="" xmlns:p14="http://schemas.microsoft.com/office/powerpoint/2010/main" val="13461952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077200" cy="6186309"/>
          </a:xfrm>
          <a:prstGeom prst="rect">
            <a:avLst/>
          </a:prstGeom>
        </p:spPr>
        <p:txBody>
          <a:bodyPr wrap="square">
            <a:spAutoFit/>
          </a:bodyPr>
          <a:lstStyle/>
          <a:p>
            <a:r>
              <a:rPr lang="en-US" sz="4400" b="1" dirty="0" smtClean="0">
                <a:solidFill>
                  <a:srgbClr val="FF0000"/>
                </a:solidFill>
              </a:rPr>
              <a:t>Open fields</a:t>
            </a:r>
          </a:p>
          <a:p>
            <a:r>
              <a:rPr lang="en-US" sz="4400" dirty="0" smtClean="0"/>
              <a:t>Main article: </a:t>
            </a:r>
            <a:r>
              <a:rPr lang="en-US" sz="4400" dirty="0" smtClean="0">
                <a:hlinkClick r:id="rId2" action="ppaction://hlinkfile" tooltip="Open fields doctrine"/>
              </a:rPr>
              <a:t>Open fields doctrine</a:t>
            </a:r>
            <a:endParaRPr lang="en-US" sz="4400" dirty="0" smtClean="0"/>
          </a:p>
          <a:p>
            <a:r>
              <a:rPr lang="en-US" sz="4400" dirty="0" smtClean="0"/>
              <a:t>Similarly, "open fields" such as pastures, open water, and woods may be searched without a warrant, on the grounds that conduct occurring therein would have no reasonable expectation of privacy.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247864"/>
          </a:xfrm>
          <a:prstGeom prst="rect">
            <a:avLst/>
          </a:prstGeom>
        </p:spPr>
        <p:txBody>
          <a:bodyPr wrap="square">
            <a:spAutoFit/>
          </a:bodyPr>
          <a:lstStyle/>
          <a:p>
            <a:r>
              <a:rPr lang="en-US" sz="4000" dirty="0"/>
              <a:t>In </a:t>
            </a:r>
            <a:r>
              <a:rPr lang="en-US" sz="4000" i="1" dirty="0">
                <a:hlinkClick r:id="rId2" action="ppaction://hlinkfile" tooltip="Oliver v. United States"/>
              </a:rPr>
              <a:t>Oliver v. United States</a:t>
            </a:r>
            <a:r>
              <a:rPr lang="en-US" sz="4000" dirty="0"/>
              <a:t>, 466 </a:t>
            </a:r>
            <a:r>
              <a:rPr lang="en-US" sz="4000" dirty="0">
                <a:hlinkClick r:id="rId3" action="ppaction://hlinkfile" tooltip="United States Reports"/>
              </a:rPr>
              <a:t>U.S.</a:t>
            </a:r>
            <a:r>
              <a:rPr lang="en-US" sz="4000" dirty="0"/>
              <a:t> </a:t>
            </a:r>
            <a:r>
              <a:rPr lang="en-US" sz="4000" dirty="0">
                <a:hlinkClick r:id="rId4"/>
              </a:rPr>
              <a:t>170</a:t>
            </a:r>
            <a:r>
              <a:rPr lang="en-US" sz="4000" dirty="0"/>
              <a:t> (1984), the police ignored a "no trespassing" sign and a fence, trespassed onto the suspect's land without a warrant, followed a path for hundreds of feet, and discovered a field of marijuana. The Supreme Court ruled that no search had taken place, because there was no privacy expectation regarding an open field.</a:t>
            </a:r>
          </a:p>
        </p:txBody>
      </p:sp>
    </p:spTree>
    <p:extLst>
      <p:ext uri="{BB962C8B-B14F-4D97-AF65-F5344CB8AC3E}">
        <p14:creationId xmlns="" xmlns:p14="http://schemas.microsoft.com/office/powerpoint/2010/main" val="1420454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matchbin-assets.s3.amazonaws.com/public/sites/274/assets/0512drug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152400"/>
            <a:ext cx="8587357" cy="57277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66969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19" y="0"/>
            <a:ext cx="8763000" cy="6740307"/>
          </a:xfrm>
          <a:prstGeom prst="rect">
            <a:avLst/>
          </a:prstGeom>
        </p:spPr>
        <p:txBody>
          <a:bodyPr wrap="square">
            <a:spAutoFit/>
          </a:bodyPr>
          <a:lstStyle/>
          <a:p>
            <a:r>
              <a:rPr lang="en-US" sz="5400" dirty="0" smtClean="0"/>
              <a:t>The motor vehicle exception allows an officer to search a vehicle without a warrant as long as he or she has </a:t>
            </a:r>
            <a:r>
              <a:rPr lang="en-US" sz="5400" dirty="0" smtClean="0">
                <a:hlinkClick r:id="rId2" action="ppaction://hlinkfile" tooltip="Probable cause"/>
              </a:rPr>
              <a:t>probable cause</a:t>
            </a:r>
            <a:r>
              <a:rPr lang="en-US" sz="5400" dirty="0" smtClean="0"/>
              <a:t> to believe that evidence or contraband is located in the vehicle.</a:t>
            </a:r>
            <a:r>
              <a:rPr lang="en-US" sz="5400" baseline="30000" dirty="0"/>
              <a:t/>
            </a:r>
            <a:br>
              <a:rPr lang="en-US" sz="5400" baseline="30000" dirty="0"/>
            </a:br>
            <a:r>
              <a:rPr lang="en-US" sz="5400" dirty="0" smtClean="0">
                <a:solidFill>
                  <a:srgbClr val="FF0000"/>
                </a:solidFill>
                <a:latin typeface="Times New Roman" pitchFamily="18" charset="0"/>
                <a:cs typeface="Times New Roman" pitchFamily="18" charset="0"/>
              </a:rPr>
              <a:t>Plain View inside car - </a:t>
            </a:r>
            <a:r>
              <a:rPr lang="en-US" sz="4400" dirty="0" smtClean="0">
                <a:solidFill>
                  <a:srgbClr val="FF0000"/>
                </a:solidFill>
                <a:latin typeface="Times New Roman" pitchFamily="18" charset="0"/>
                <a:cs typeface="Times New Roman" pitchFamily="18" charset="0"/>
              </a:rPr>
              <a:t>flashlight</a:t>
            </a:r>
            <a:endParaRPr lang="en-US" sz="4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9.media.tumblr.com/tumblr_llf9qe3OIn1qz82gvo1_4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1595119"/>
            <a:ext cx="7919113" cy="51276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114703" y="228599"/>
            <a:ext cx="7213706" cy="1200329"/>
          </a:xfrm>
          <a:prstGeom prst="rect">
            <a:avLst/>
          </a:prstGeom>
          <a:noFill/>
        </p:spPr>
        <p:txBody>
          <a:bodyPr wrap="none" rtlCol="0">
            <a:spAutoFit/>
          </a:bodyPr>
          <a:lstStyle/>
          <a:p>
            <a:pPr algn="ctr"/>
            <a:r>
              <a:rPr lang="en-US" sz="3600" b="1" dirty="0" smtClean="0">
                <a:solidFill>
                  <a:srgbClr val="C00000"/>
                </a:solidFill>
              </a:rPr>
              <a:t>513 illegal migrant workers found as </a:t>
            </a:r>
            <a:br>
              <a:rPr lang="en-US" sz="3600" b="1" dirty="0" smtClean="0">
                <a:solidFill>
                  <a:srgbClr val="C00000"/>
                </a:solidFill>
              </a:rPr>
            </a:br>
            <a:r>
              <a:rPr lang="en-US" sz="3600" b="1" dirty="0" smtClean="0">
                <a:solidFill>
                  <a:srgbClr val="C00000"/>
                </a:solidFill>
              </a:rPr>
              <a:t>authorities x-rayed semi truck</a:t>
            </a:r>
            <a:r>
              <a:rPr lang="en-US" dirty="0" smtClean="0"/>
              <a:t>.</a:t>
            </a:r>
            <a:endParaRPr lang="en-US" dirty="0"/>
          </a:p>
        </p:txBody>
      </p:sp>
    </p:spTree>
    <p:extLst>
      <p:ext uri="{BB962C8B-B14F-4D97-AF65-F5344CB8AC3E}">
        <p14:creationId xmlns="" xmlns:p14="http://schemas.microsoft.com/office/powerpoint/2010/main" val="369154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2242"/>
            <a:ext cx="8839200" cy="6740307"/>
          </a:xfrm>
          <a:prstGeom prst="rect">
            <a:avLst/>
          </a:prstGeom>
        </p:spPr>
        <p:txBody>
          <a:bodyPr wrap="square">
            <a:spAutoFit/>
          </a:bodyPr>
          <a:lstStyle/>
          <a:p>
            <a:r>
              <a:rPr lang="en-US" sz="3600" dirty="0"/>
              <a:t>The x-ray photo says it all: more than 500 migrants packed into trucks like sardines, as many as 4 people per 1 square meter, some crouching, others standing and holding onto ropes from the truck's rooftop. The reality of human smuggling brutally exposed in the migrant's subhuman travelling conditions.</a:t>
            </a:r>
          </a:p>
          <a:p>
            <a:r>
              <a:rPr lang="en-US" sz="3600" dirty="0"/>
              <a:t>The 513 migrants, many suffering from dehydration from the perilous journey from Guatemala, were intercepted in two trailer trucks at a checkpoint in Mexico's southern Chiapas state where the x-ray was taken.</a:t>
            </a:r>
          </a:p>
        </p:txBody>
      </p:sp>
    </p:spTree>
    <p:extLst>
      <p:ext uri="{BB962C8B-B14F-4D97-AF65-F5344CB8AC3E}">
        <p14:creationId xmlns="" xmlns:p14="http://schemas.microsoft.com/office/powerpoint/2010/main" val="2527524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dcist.com/attachments/dcist_sommer/snipshot_e46mpmu6ws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1295400"/>
            <a:ext cx="6781800" cy="50834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8194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077200" cy="6124754"/>
          </a:xfrm>
          <a:prstGeom prst="rect">
            <a:avLst/>
          </a:prstGeom>
          <a:noFill/>
        </p:spPr>
        <p:txBody>
          <a:bodyPr wrap="square" rtlCol="0">
            <a:spAutoFit/>
          </a:bodyPr>
          <a:lstStyle/>
          <a:p>
            <a:r>
              <a:rPr lang="en-US" sz="2800" b="1" dirty="0" smtClean="0"/>
              <a:t>Inventory of towed car</a:t>
            </a:r>
          </a:p>
          <a:p>
            <a:endParaRPr lang="en-US" sz="2800" b="1" dirty="0"/>
          </a:p>
          <a:p>
            <a:r>
              <a:rPr lang="en-US" sz="2800" b="1" dirty="0" smtClean="0"/>
              <a:t>Person arrested in car</a:t>
            </a:r>
          </a:p>
          <a:p>
            <a:endParaRPr lang="en-US" sz="2800" b="1" dirty="0"/>
          </a:p>
          <a:p>
            <a:r>
              <a:rPr lang="en-US" sz="2800" b="1" dirty="0" smtClean="0"/>
              <a:t>Driving While Drunk</a:t>
            </a:r>
          </a:p>
          <a:p>
            <a:endParaRPr lang="en-US" sz="2800" b="1" dirty="0"/>
          </a:p>
          <a:p>
            <a:r>
              <a:rPr lang="en-US" sz="2800" b="1" dirty="0" smtClean="0"/>
              <a:t>Active Warrant</a:t>
            </a:r>
          </a:p>
          <a:p>
            <a:endParaRPr lang="en-US" sz="2800" b="1" dirty="0"/>
          </a:p>
          <a:p>
            <a:r>
              <a:rPr lang="en-US" sz="2800" b="1" dirty="0" smtClean="0"/>
              <a:t>Police officer inventories car to establish a</a:t>
            </a:r>
          </a:p>
          <a:p>
            <a:r>
              <a:rPr lang="en-US" sz="2800" b="1" dirty="0"/>
              <a:t>r</a:t>
            </a:r>
            <a:r>
              <a:rPr lang="en-US" sz="2800" b="1" dirty="0" smtClean="0"/>
              <a:t>ecord of belongings in the car for the</a:t>
            </a:r>
          </a:p>
          <a:p>
            <a:r>
              <a:rPr lang="en-US" sz="2800" b="1" dirty="0"/>
              <a:t>p</a:t>
            </a:r>
            <a:r>
              <a:rPr lang="en-US" sz="2800" b="1" dirty="0" smtClean="0"/>
              <a:t>rotection of the suspect.</a:t>
            </a:r>
          </a:p>
          <a:p>
            <a:endParaRPr lang="en-US" sz="2800" b="1" dirty="0"/>
          </a:p>
          <a:p>
            <a:r>
              <a:rPr lang="en-US" sz="2800" b="1" dirty="0" smtClean="0"/>
              <a:t>Belongings, wallet, money, jewelry, weapons, children in the trunk </a:t>
            </a:r>
            <a:endParaRPr lang="en-US"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385548"/>
            <a:ext cx="8610600" cy="6001643"/>
          </a:xfrm>
          <a:prstGeom prst="rect">
            <a:avLst/>
          </a:prstGeom>
          <a:noFill/>
        </p:spPr>
        <p:txBody>
          <a:bodyPr wrap="square" rtlCol="0">
            <a:spAutoFit/>
          </a:bodyPr>
          <a:lstStyle/>
          <a:p>
            <a:r>
              <a:rPr lang="en-US" sz="3200" dirty="0" smtClean="0"/>
              <a:t>You are a police officer.  You pulled over a vehicle on suspicion because the driver was suspiciously cruising neighborhoods known for drugs and child sex trafficking. You are standing outside the car talking to the driver.</a:t>
            </a:r>
          </a:p>
          <a:p>
            <a:endParaRPr lang="en-US" sz="3200" dirty="0"/>
          </a:p>
          <a:p>
            <a:r>
              <a:rPr lang="en-US" sz="3200" dirty="0" smtClean="0"/>
              <a:t>You cannot search the car other than “plain sight” by looking into the car.</a:t>
            </a:r>
          </a:p>
          <a:p>
            <a:endParaRPr lang="en-US" sz="3200" dirty="0"/>
          </a:p>
          <a:p>
            <a:r>
              <a:rPr lang="en-US" sz="3200" dirty="0" smtClean="0"/>
              <a:t>You cannot search the trunk.  You cannot take the car apart looking for drugs or trafficked children. You do not have probable cause to do so.</a:t>
            </a:r>
            <a:endParaRPr lang="en-US" sz="3200" dirty="0"/>
          </a:p>
        </p:txBody>
      </p:sp>
    </p:spTree>
    <p:extLst>
      <p:ext uri="{BB962C8B-B14F-4D97-AF65-F5344CB8AC3E}">
        <p14:creationId xmlns="" xmlns:p14="http://schemas.microsoft.com/office/powerpoint/2010/main" val="1819073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6186309"/>
          </a:xfrm>
          <a:prstGeom prst="rect">
            <a:avLst/>
          </a:prstGeom>
          <a:noFill/>
        </p:spPr>
        <p:txBody>
          <a:bodyPr wrap="square" rtlCol="0">
            <a:spAutoFit/>
          </a:bodyPr>
          <a:lstStyle/>
          <a:p>
            <a:r>
              <a:rPr lang="en-US" sz="3600" b="1" dirty="0" smtClean="0"/>
              <a:t>While talking to the driver, you hear a tapping sound. You ask the driver to shut off the car’s engine, turn off the stereo. You still hear a tapping sound.  The driver acts nervous. You ask the driver if he hears the tapping sound.  He says, “No.” You are not sure where the tapping sound is coming from. You do not have grounds </a:t>
            </a:r>
            <a:r>
              <a:rPr lang="en-US" sz="3600" b="1" smtClean="0"/>
              <a:t>for an arrest</a:t>
            </a:r>
            <a:r>
              <a:rPr lang="en-US" sz="3600" b="1" dirty="0" smtClean="0"/>
              <a:t>.</a:t>
            </a:r>
            <a:r>
              <a:rPr lang="en-US" sz="3600" b="1" smtClean="0"/>
              <a:t> </a:t>
            </a:r>
            <a:r>
              <a:rPr lang="en-US" sz="3600" b="1" dirty="0" smtClean="0"/>
              <a:t>You ask the driver to get out of the car and open the trunk. You now have reasonable grounds to do so. The trunk is empty.</a:t>
            </a:r>
            <a:endParaRPr lang="en-US" sz="3600" b="1" dirty="0"/>
          </a:p>
        </p:txBody>
      </p:sp>
    </p:spTree>
    <p:extLst>
      <p:ext uri="{BB962C8B-B14F-4D97-AF65-F5344CB8AC3E}">
        <p14:creationId xmlns="" xmlns:p14="http://schemas.microsoft.com/office/powerpoint/2010/main" val="37336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3</a:t>
            </a:fld>
            <a:endParaRPr lang="en-US" dirty="0"/>
          </a:p>
        </p:txBody>
      </p:sp>
      <p:pic>
        <p:nvPicPr>
          <p:cNvPr id="3" name="Picture 2" descr="human_trafficking_map.gif"/>
          <p:cNvPicPr>
            <a:picLocks noChangeAspect="1"/>
          </p:cNvPicPr>
          <p:nvPr/>
        </p:nvPicPr>
        <p:blipFill>
          <a:blip r:embed="rId2" cstate="screen"/>
          <a:stretch>
            <a:fillRect/>
          </a:stretch>
        </p:blipFill>
        <p:spPr>
          <a:xfrm>
            <a:off x="1066800" y="914400"/>
            <a:ext cx="7208519" cy="4129881"/>
          </a:xfrm>
          <a:prstGeom prst="rect">
            <a:avLst/>
          </a:prstGeom>
        </p:spPr>
      </p:pic>
    </p:spTree>
    <p:extLst>
      <p:ext uri="{BB962C8B-B14F-4D97-AF65-F5344CB8AC3E}">
        <p14:creationId xmlns="" xmlns:p14="http://schemas.microsoft.com/office/powerpoint/2010/main" val="39325363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0" y="23884"/>
            <a:ext cx="9013209" cy="6740307"/>
          </a:xfrm>
          <a:prstGeom prst="rect">
            <a:avLst/>
          </a:prstGeom>
          <a:noFill/>
        </p:spPr>
        <p:txBody>
          <a:bodyPr wrap="square" rtlCol="0">
            <a:spAutoFit/>
          </a:bodyPr>
          <a:lstStyle/>
          <a:p>
            <a:r>
              <a:rPr lang="en-US" sz="4000" b="1" dirty="0" smtClean="0"/>
              <a:t>     The tapping sound gets louder.  You now also hear a sound like muffled crying. Your reasonable suspicion, reasonable grounds to believe a crime has been committed, increases. Although these sounds can be produced by a kitten or cell phone left open.</a:t>
            </a:r>
            <a:endParaRPr lang="en-US" sz="4000" b="1" dirty="0"/>
          </a:p>
          <a:p>
            <a:r>
              <a:rPr lang="en-US" sz="4000" b="1" dirty="0" smtClean="0"/>
              <a:t>     In order to prevent your suspects escape, you call for more police officers to assist guarding the driver.</a:t>
            </a:r>
            <a:endParaRPr lang="en-US" sz="4000" b="1" dirty="0"/>
          </a:p>
          <a:p>
            <a:r>
              <a:rPr lang="en-US" sz="3200" dirty="0" smtClean="0"/>
              <a:t>     </a:t>
            </a:r>
          </a:p>
        </p:txBody>
      </p:sp>
    </p:spTree>
    <p:extLst>
      <p:ext uri="{BB962C8B-B14F-4D97-AF65-F5344CB8AC3E}">
        <p14:creationId xmlns="" xmlns:p14="http://schemas.microsoft.com/office/powerpoint/2010/main" val="2516519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6247864"/>
          </a:xfrm>
          <a:prstGeom prst="rect">
            <a:avLst/>
          </a:prstGeom>
        </p:spPr>
        <p:txBody>
          <a:bodyPr wrap="square">
            <a:spAutoFit/>
          </a:bodyPr>
          <a:lstStyle/>
          <a:p>
            <a:r>
              <a:rPr lang="en-US" sz="4000" b="1" dirty="0"/>
              <a:t>You sit in the suspects car.  The tapping and muffled crying seems to be coming from inside the dashboard. The radio is off. The CD player </a:t>
            </a:r>
            <a:r>
              <a:rPr lang="en-US" sz="4000" b="1" dirty="0" smtClean="0"/>
              <a:t>and GPS are off</a:t>
            </a:r>
            <a:r>
              <a:rPr lang="en-US" sz="4000" b="1" dirty="0"/>
              <a:t>.</a:t>
            </a:r>
          </a:p>
          <a:p>
            <a:r>
              <a:rPr lang="en-US" sz="4000" b="1" dirty="0"/>
              <a:t>     </a:t>
            </a:r>
            <a:r>
              <a:rPr lang="en-US" sz="4000" b="1" dirty="0" smtClean="0"/>
              <a:t>You still do not have grounds for arrest, but you now </a:t>
            </a:r>
            <a:r>
              <a:rPr lang="en-US" sz="4000" b="1" dirty="0"/>
              <a:t>have reasonable grounds to take the car apart, much more authority than looking into the trunk, and much, much more authority than the plain view sight search.</a:t>
            </a:r>
          </a:p>
        </p:txBody>
      </p:sp>
    </p:spTree>
    <p:extLst>
      <p:ext uri="{BB962C8B-B14F-4D97-AF65-F5344CB8AC3E}">
        <p14:creationId xmlns="" xmlns:p14="http://schemas.microsoft.com/office/powerpoint/2010/main" val="2640346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s_Girl_Found_Inside_Cars_Dashboard_1.jpg"/>
          <p:cNvPicPr>
            <a:picLocks noChangeAspect="1"/>
          </p:cNvPicPr>
          <p:nvPr/>
        </p:nvPicPr>
        <p:blipFill>
          <a:blip r:embed="rId2" cstate="print">
            <a:lum contrast="10000"/>
          </a:blip>
          <a:stretch>
            <a:fillRect/>
          </a:stretch>
        </p:blipFill>
        <p:spPr>
          <a:xfrm>
            <a:off x="685800" y="152400"/>
            <a:ext cx="8077200" cy="5364556"/>
          </a:xfrm>
          <a:prstGeom prst="rect">
            <a:avLst/>
          </a:prstGeom>
        </p:spPr>
      </p:pic>
      <p:sp>
        <p:nvSpPr>
          <p:cNvPr id="3" name="Rectangle 2"/>
          <p:cNvSpPr/>
          <p:nvPr/>
        </p:nvSpPr>
        <p:spPr>
          <a:xfrm>
            <a:off x="533400" y="5657671"/>
            <a:ext cx="8077200" cy="646331"/>
          </a:xfrm>
          <a:prstGeom prst="rect">
            <a:avLst/>
          </a:prstGeom>
        </p:spPr>
        <p:txBody>
          <a:bodyPr wrap="square">
            <a:spAutoFit/>
          </a:bodyPr>
          <a:lstStyle/>
          <a:p>
            <a:r>
              <a:rPr lang="en-US" dirty="0" smtClean="0"/>
              <a:t>“A 10-year-old Mexican girl was found hidden inside a car's dashboard while it was undergoing an inspection Wednesday at the San </a:t>
            </a:r>
            <a:r>
              <a:rPr lang="en-US" dirty="0" err="1" smtClean="0"/>
              <a:t>Ysidro</a:t>
            </a:r>
            <a:r>
              <a:rPr lang="en-US" dirty="0" smtClean="0"/>
              <a:t>, California border crossing.” </a:t>
            </a:r>
            <a:endParaRPr lang="en-US" dirty="0"/>
          </a:p>
        </p:txBody>
      </p:sp>
      <p:sp>
        <p:nvSpPr>
          <p:cNvPr id="4" name="Rectangle 3"/>
          <p:cNvSpPr/>
          <p:nvPr/>
        </p:nvSpPr>
        <p:spPr>
          <a:xfrm>
            <a:off x="4038600" y="304800"/>
            <a:ext cx="4596964" cy="369332"/>
          </a:xfrm>
          <a:prstGeom prst="rect">
            <a:avLst/>
          </a:prstGeom>
        </p:spPr>
        <p:txBody>
          <a:bodyPr wrap="none">
            <a:spAutoFit/>
          </a:bodyPr>
          <a:lstStyle/>
          <a:p>
            <a:r>
              <a:rPr lang="en-US" dirty="0" smtClean="0">
                <a:solidFill>
                  <a:schemeClr val="bg1"/>
                </a:solidFill>
              </a:rPr>
              <a:t>10News.com - San Diego News January 5, 2005</a:t>
            </a:r>
            <a:endParaRPr lang="en-US"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s_Girl_Found_Inside_Cars_Dashboard.jpg"/>
          <p:cNvPicPr>
            <a:picLocks noChangeAspect="1"/>
          </p:cNvPicPr>
          <p:nvPr/>
        </p:nvPicPr>
        <p:blipFill>
          <a:blip r:embed="rId2" cstate="print"/>
          <a:stretch>
            <a:fillRect/>
          </a:stretch>
        </p:blipFill>
        <p:spPr>
          <a:xfrm>
            <a:off x="304800" y="152400"/>
            <a:ext cx="8534400" cy="5689600"/>
          </a:xfrm>
          <a:prstGeom prst="rect">
            <a:avLst/>
          </a:prstGeom>
        </p:spPr>
      </p:pic>
      <p:sp>
        <p:nvSpPr>
          <p:cNvPr id="3" name="Rectangle 2"/>
          <p:cNvSpPr/>
          <p:nvPr/>
        </p:nvSpPr>
        <p:spPr>
          <a:xfrm>
            <a:off x="381000" y="5791200"/>
            <a:ext cx="8305800" cy="923330"/>
          </a:xfrm>
          <a:prstGeom prst="rect">
            <a:avLst/>
          </a:prstGeom>
        </p:spPr>
        <p:txBody>
          <a:bodyPr wrap="square">
            <a:spAutoFit/>
          </a:bodyPr>
          <a:lstStyle/>
          <a:p>
            <a:r>
              <a:rPr lang="en-US" dirty="0" smtClean="0"/>
              <a:t>“…trapped under the dashboard and the front passenger seat of a 1988 white Toyota Camry. She was removed after officers worked for 30 minutes to partially remove the seat. She appeared to be in good condition.” </a:t>
            </a:r>
            <a:endParaRPr lang="en-US" dirty="0"/>
          </a:p>
        </p:txBody>
      </p:sp>
      <p:sp>
        <p:nvSpPr>
          <p:cNvPr id="4" name="TextBox 3"/>
          <p:cNvSpPr txBox="1"/>
          <p:nvPr/>
        </p:nvSpPr>
        <p:spPr>
          <a:xfrm>
            <a:off x="4114800" y="5410200"/>
            <a:ext cx="4648200" cy="369332"/>
          </a:xfrm>
          <a:prstGeom prst="rect">
            <a:avLst/>
          </a:prstGeom>
          <a:noFill/>
        </p:spPr>
        <p:txBody>
          <a:bodyPr wrap="square" rtlCol="0">
            <a:spAutoFit/>
          </a:bodyPr>
          <a:lstStyle/>
          <a:p>
            <a:r>
              <a:rPr lang="en-US" dirty="0" smtClean="0">
                <a:solidFill>
                  <a:schemeClr val="bg1"/>
                </a:solidFill>
              </a:rPr>
              <a:t>10News.com - San Diego News January 5, 2005</a:t>
            </a:r>
            <a:endParaRPr 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229600" cy="6247864"/>
          </a:xfrm>
          <a:prstGeom prst="rect">
            <a:avLst/>
          </a:prstGeom>
          <a:noFill/>
        </p:spPr>
        <p:txBody>
          <a:bodyPr wrap="square" rtlCol="0">
            <a:spAutoFit/>
          </a:bodyPr>
          <a:lstStyle/>
          <a:p>
            <a:r>
              <a:rPr lang="en-US" sz="4000" dirty="0" smtClean="0"/>
              <a:t>This was an actual case at the border crossing located at United States and San </a:t>
            </a:r>
            <a:r>
              <a:rPr lang="en-US" sz="4000" dirty="0" err="1" smtClean="0"/>
              <a:t>Ysidro</a:t>
            </a:r>
            <a:r>
              <a:rPr lang="en-US" sz="4000" dirty="0" smtClean="0"/>
              <a:t>, Mexico. Instead of hearing a tapping sound, the police officer actually noticed the girl’s foot hanging down under the dashboard.  This is more than suspicion or probable cause to believe, but creates reasonable grounds not only to extend the search but cause an immediate arrest.</a:t>
            </a: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thetraveltart.com/wp-content/uploads/2010/01/US-Border-Patrol-04.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 xmlns:a14="http://schemas.microsoft.com/office/drawing/2010/main" val="0"/>
              </a:ext>
            </a:extLst>
          </a:blip>
          <a:srcRect b="14373"/>
          <a:stretch>
            <a:fillRect/>
          </a:stretch>
        </p:blipFill>
        <p:spPr bwMode="auto">
          <a:xfrm>
            <a:off x="533400" y="381000"/>
            <a:ext cx="8305800" cy="5334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4114800" y="5334000"/>
            <a:ext cx="4596964" cy="369332"/>
          </a:xfrm>
          <a:prstGeom prst="rect">
            <a:avLst/>
          </a:prstGeom>
        </p:spPr>
        <p:txBody>
          <a:bodyPr wrap="none">
            <a:spAutoFit/>
          </a:bodyPr>
          <a:lstStyle/>
          <a:p>
            <a:r>
              <a:rPr lang="en-US" dirty="0" smtClean="0">
                <a:solidFill>
                  <a:schemeClr val="bg1"/>
                </a:solidFill>
              </a:rPr>
              <a:t>10News.com - San Diego News January 5, 2005</a:t>
            </a:r>
            <a:endParaRPr lang="en-US" dirty="0">
              <a:solidFill>
                <a:schemeClr val="bg1"/>
              </a:solidFill>
            </a:endParaRPr>
          </a:p>
        </p:txBody>
      </p:sp>
    </p:spTree>
    <p:extLst>
      <p:ext uri="{BB962C8B-B14F-4D97-AF65-F5344CB8AC3E}">
        <p14:creationId xmlns="" xmlns:p14="http://schemas.microsoft.com/office/powerpoint/2010/main" val="4048013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001000" cy="5509200"/>
          </a:xfrm>
          <a:prstGeom prst="rect">
            <a:avLst/>
          </a:prstGeom>
        </p:spPr>
        <p:txBody>
          <a:bodyPr wrap="square">
            <a:spAutoFit/>
          </a:bodyPr>
          <a:lstStyle/>
          <a:p>
            <a:r>
              <a:rPr lang="en-US" sz="4400" dirty="0" smtClean="0"/>
              <a:t>In a disturbing trend, the number of undocumented minors, including infants and youngsters, apprehended during fiscal year 2004 at ports of entry on the California/Mexico border climbed to 6,478, up almost 17 percent over the previous year.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2308324"/>
          </a:xfrm>
          <a:prstGeom prst="rect">
            <a:avLst/>
          </a:prstGeom>
        </p:spPr>
        <p:txBody>
          <a:bodyPr wrap="square">
            <a:spAutoFit/>
          </a:bodyPr>
          <a:lstStyle/>
          <a:p>
            <a:r>
              <a:rPr lang="en-US" sz="3600" dirty="0" smtClean="0"/>
              <a:t>A 5-year-old girl found hidden inside a </a:t>
            </a:r>
            <a:r>
              <a:rPr lang="en-US" sz="3600" dirty="0" err="1" smtClean="0"/>
              <a:t>pinata</a:t>
            </a:r>
            <a:r>
              <a:rPr lang="en-US" sz="3600" dirty="0" smtClean="0"/>
              <a:t> in the back seat of a car being inspected at the San </a:t>
            </a:r>
            <a:r>
              <a:rPr lang="en-US" sz="3600" dirty="0" err="1" smtClean="0"/>
              <a:t>Ysidro</a:t>
            </a:r>
            <a:r>
              <a:rPr lang="en-US" sz="3600" dirty="0" smtClean="0"/>
              <a:t> border station in November drew widespread media interest to the issue.</a:t>
            </a:r>
            <a:endParaRPr lang="en-US" sz="3600" dirty="0"/>
          </a:p>
        </p:txBody>
      </p:sp>
      <p:pic>
        <p:nvPicPr>
          <p:cNvPr id="3" name="Picture 2" descr="pinata.jpg"/>
          <p:cNvPicPr>
            <a:picLocks noChangeAspect="1"/>
          </p:cNvPicPr>
          <p:nvPr/>
        </p:nvPicPr>
        <p:blipFill>
          <a:blip r:embed="rId2" cstate="print"/>
          <a:stretch>
            <a:fillRect/>
          </a:stretch>
        </p:blipFill>
        <p:spPr>
          <a:xfrm>
            <a:off x="457200" y="2514600"/>
            <a:ext cx="6047102" cy="4038600"/>
          </a:xfrm>
          <a:prstGeom prst="rect">
            <a:avLst/>
          </a:prstGeom>
        </p:spPr>
      </p:pic>
      <p:sp>
        <p:nvSpPr>
          <p:cNvPr id="4" name="Rectangle 3"/>
          <p:cNvSpPr/>
          <p:nvPr/>
        </p:nvSpPr>
        <p:spPr>
          <a:xfrm>
            <a:off x="6629400" y="5334000"/>
            <a:ext cx="2209800" cy="1200329"/>
          </a:xfrm>
          <a:prstGeom prst="rect">
            <a:avLst/>
          </a:prstGeom>
        </p:spPr>
        <p:txBody>
          <a:bodyPr wrap="square">
            <a:spAutoFit/>
          </a:bodyPr>
          <a:lstStyle/>
          <a:p>
            <a:r>
              <a:rPr lang="en-US" b="1" dirty="0" smtClean="0"/>
              <a:t>By Leslie </a:t>
            </a:r>
            <a:r>
              <a:rPr lang="en-US" b="1" dirty="0" err="1" smtClean="0"/>
              <a:t>Berestein</a:t>
            </a:r>
            <a:r>
              <a:rPr lang="en-US" dirty="0" smtClean="0"/>
              <a:t/>
            </a:r>
            <a:br>
              <a:rPr lang="en-US" dirty="0" smtClean="0"/>
            </a:br>
            <a:r>
              <a:rPr lang="en-US" dirty="0" smtClean="0"/>
              <a:t>UNION-TRIBUNE STAFF WRITER November 12, 2004</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09600" y="0"/>
            <a:ext cx="8001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effectLst/>
                <a:latin typeface="Arial" pitchFamily="34" charset="0"/>
              </a:rPr>
              <a:t>“The girl's mother also was found, curled up inside the car's trunk, and the girl's brother, who is about 9 years old, was found underneath the collapsible back seat.</a:t>
            </a:r>
            <a:r>
              <a:rPr lang="en-US" sz="3200" dirty="0" smtClean="0"/>
              <a:t> </a:t>
            </a:r>
            <a:r>
              <a:rPr lang="en-US" sz="2800" dirty="0" smtClean="0">
                <a:latin typeface="Arial" pitchFamily="34" charset="0"/>
                <a:cs typeface="Arial" pitchFamily="34" charset="0"/>
              </a:rPr>
              <a:t>"Officers </a:t>
            </a:r>
            <a:r>
              <a:rPr lang="en-US" sz="3200" dirty="0" smtClean="0">
                <a:latin typeface="Arial" pitchFamily="34" charset="0"/>
                <a:cs typeface="Arial" pitchFamily="34" charset="0"/>
              </a:rPr>
              <a:t>began to take the piñatas out of the back seat, and one of the several </a:t>
            </a:r>
            <a:r>
              <a:rPr lang="en-US" sz="3200" dirty="0" smtClean="0">
                <a:latin typeface="Arial" pitchFamily="34" charset="0"/>
                <a:cs typeface="Arial" pitchFamily="34" charset="0"/>
              </a:rPr>
              <a:t>piñatas </a:t>
            </a:r>
            <a:r>
              <a:rPr lang="en-US" sz="3200" dirty="0" smtClean="0">
                <a:latin typeface="Arial" pitchFamily="34" charset="0"/>
                <a:cs typeface="Arial" pitchFamily="34" charset="0"/>
              </a:rPr>
              <a:t>in the car seemed to be much heavier than the others," said Vince Bond, a spokesman for U.S. Customs &amp; Border Protection. "This one had a little girl of approximately 4 or 5 years of age inside it." </a:t>
            </a:r>
            <a:r>
              <a:rPr kumimoji="0" lang="en-US" sz="2400" b="0" i="0" u="none" strike="noStrike" cap="none" normalizeH="0" baseline="0" dirty="0" smtClean="0">
                <a:ln>
                  <a:noFill/>
                </a:ln>
                <a:effectLst/>
              </a:rPr>
              <a:t/>
            </a:r>
            <a:br>
              <a:rPr kumimoji="0" lang="en-US" sz="2400" b="0" i="0" u="none" strike="noStrike" cap="none" normalizeH="0" baseline="0" dirty="0" smtClean="0">
                <a:ln>
                  <a:noFill/>
                </a:ln>
                <a:effectLst/>
              </a:rPr>
            </a:br>
            <a:endParaRPr kumimoji="0" lang="en-US" sz="1600" b="0" i="0" u="none" strike="noStrike" cap="none" normalizeH="0" baseline="0" dirty="0" smtClean="0">
              <a:ln>
                <a:noFill/>
              </a:ln>
              <a:effectLst/>
            </a:endParaRPr>
          </a:p>
        </p:txBody>
      </p:sp>
      <p:sp>
        <p:nvSpPr>
          <p:cNvPr id="3" name="Rectangle 2"/>
          <p:cNvSpPr/>
          <p:nvPr/>
        </p:nvSpPr>
        <p:spPr>
          <a:xfrm>
            <a:off x="5334000" y="5715000"/>
            <a:ext cx="3505200" cy="923330"/>
          </a:xfrm>
          <a:prstGeom prst="rect">
            <a:avLst/>
          </a:prstGeom>
        </p:spPr>
        <p:txBody>
          <a:bodyPr wrap="square">
            <a:spAutoFit/>
          </a:bodyPr>
          <a:lstStyle/>
          <a:p>
            <a:r>
              <a:rPr lang="en-US" b="1" dirty="0" smtClean="0"/>
              <a:t>By Leslie </a:t>
            </a:r>
            <a:r>
              <a:rPr lang="en-US" b="1" dirty="0" err="1" smtClean="0"/>
              <a:t>Berestein</a:t>
            </a:r>
            <a:r>
              <a:rPr lang="en-US" dirty="0" smtClean="0"/>
              <a:t/>
            </a:r>
            <a:br>
              <a:rPr lang="en-US" dirty="0" smtClean="0"/>
            </a:br>
            <a:r>
              <a:rPr lang="en-US" dirty="0" smtClean="0"/>
              <a:t>UNION-TRIBUNE STAFF WRITER </a:t>
            </a:r>
          </a:p>
          <a:p>
            <a:r>
              <a:rPr lang="en-US" dirty="0" smtClean="0"/>
              <a:t>November 12, 2004</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8610600" cy="6186309"/>
          </a:xfrm>
          <a:prstGeom prst="rect">
            <a:avLst/>
          </a:prstGeom>
        </p:spPr>
        <p:txBody>
          <a:bodyPr wrap="square">
            <a:spAutoFit/>
          </a:bodyPr>
          <a:lstStyle/>
          <a:p>
            <a:r>
              <a:rPr lang="en-US" sz="4400" b="1" dirty="0" smtClean="0"/>
              <a:t>The motor vehicle exception does not only apply to automobiles. The U.S. Supreme Court in </a:t>
            </a:r>
            <a:r>
              <a:rPr lang="en-US" sz="4400" b="1" i="1" dirty="0" smtClean="0">
                <a:hlinkClick r:id="rId2" action="ppaction://hlinkfile" tooltip="California v. Carney"/>
              </a:rPr>
              <a:t>California v. Carney</a:t>
            </a:r>
            <a:r>
              <a:rPr lang="en-US" sz="4400" b="1" dirty="0" smtClean="0"/>
              <a:t> found the motor vehicle exception to apply to a </a:t>
            </a:r>
            <a:r>
              <a:rPr lang="en-US" sz="4400" b="1" dirty="0" smtClean="0">
                <a:hlinkClick r:id="rId3" action="ppaction://hlinkfile" tooltip="Recreational vehicle"/>
              </a:rPr>
              <a:t>motor home</a:t>
            </a:r>
            <a:r>
              <a:rPr lang="en-US" sz="4400" b="1" dirty="0" smtClean="0"/>
              <a:t>. The court did however, make a distinction between readily mobile motor homes and parked </a:t>
            </a:r>
            <a:r>
              <a:rPr lang="en-US" sz="4400" b="1" dirty="0" smtClean="0">
                <a:hlinkClick r:id="rId4" action="ppaction://hlinkfile" tooltip="Mobile home"/>
              </a:rPr>
              <a:t>mobile homes</a:t>
            </a:r>
            <a:r>
              <a:rPr lang="en-US" sz="4400" b="1" dirty="0" smtClean="0"/>
              <a:t>. </a:t>
            </a:r>
            <a:endParaRPr lang="en-US" sz="4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67F025-D2BA-43C6-B3DB-A94F81453602}" type="slidenum">
              <a:rPr lang="en-US" smtClean="0"/>
              <a:pPr>
                <a:defRPr/>
              </a:pPr>
              <a:t>4</a:t>
            </a:fld>
            <a:endParaRPr lang="en-US" dirty="0"/>
          </a:p>
        </p:txBody>
      </p:sp>
      <p:sp>
        <p:nvSpPr>
          <p:cNvPr id="3" name="TextBox 2"/>
          <p:cNvSpPr txBox="1"/>
          <p:nvPr/>
        </p:nvSpPr>
        <p:spPr>
          <a:xfrm>
            <a:off x="533400" y="228600"/>
            <a:ext cx="7699737" cy="1323439"/>
          </a:xfrm>
          <a:prstGeom prst="rect">
            <a:avLst/>
          </a:prstGeom>
          <a:noFill/>
        </p:spPr>
        <p:txBody>
          <a:bodyPr wrap="none" rtlCol="0">
            <a:spAutoFit/>
          </a:bodyPr>
          <a:lstStyle/>
          <a:p>
            <a:pPr algn="ctr"/>
            <a:r>
              <a:rPr lang="en-US" sz="4000" b="1" dirty="0" smtClean="0">
                <a:solidFill>
                  <a:srgbClr val="FF0000"/>
                </a:solidFill>
              </a:rPr>
              <a:t>How Do Undocumented People Get</a:t>
            </a:r>
            <a:br>
              <a:rPr lang="en-US" sz="4000" b="1" dirty="0" smtClean="0">
                <a:solidFill>
                  <a:srgbClr val="FF0000"/>
                </a:solidFill>
              </a:rPr>
            </a:br>
            <a:r>
              <a:rPr lang="en-US" sz="4000" b="1" dirty="0" smtClean="0">
                <a:solidFill>
                  <a:srgbClr val="FF0000"/>
                </a:solidFill>
              </a:rPr>
              <a:t>into </a:t>
            </a:r>
            <a:r>
              <a:rPr lang="en-US" sz="4000" b="1" dirty="0" smtClean="0">
                <a:solidFill>
                  <a:srgbClr val="FF0000"/>
                </a:solidFill>
              </a:rPr>
              <a:t>the United States?</a:t>
            </a:r>
            <a:endParaRPr lang="en-US" sz="4000" b="1" dirty="0">
              <a:solidFill>
                <a:srgbClr val="FF0000"/>
              </a:solidFill>
            </a:endParaRPr>
          </a:p>
        </p:txBody>
      </p:sp>
      <p:sp>
        <p:nvSpPr>
          <p:cNvPr id="4" name="TextBox 3"/>
          <p:cNvSpPr txBox="1"/>
          <p:nvPr/>
        </p:nvSpPr>
        <p:spPr>
          <a:xfrm>
            <a:off x="192895" y="1828800"/>
            <a:ext cx="8951105" cy="4801314"/>
          </a:xfrm>
          <a:prstGeom prst="rect">
            <a:avLst/>
          </a:prstGeom>
          <a:noFill/>
        </p:spPr>
        <p:txBody>
          <a:bodyPr wrap="none" rtlCol="0">
            <a:spAutoFit/>
          </a:bodyPr>
          <a:lstStyle/>
          <a:p>
            <a:pPr>
              <a:buFont typeface="Arial" pitchFamily="34" charset="0"/>
              <a:buChar char="•"/>
            </a:pPr>
            <a:r>
              <a:rPr lang="en-US" sz="3200" b="1" dirty="0" smtClean="0"/>
              <a:t> Illegal immigrants </a:t>
            </a:r>
            <a:r>
              <a:rPr lang="en-US" sz="3200" b="1" dirty="0" smtClean="0"/>
              <a:t>come from </a:t>
            </a:r>
            <a:r>
              <a:rPr lang="en-US" sz="3200" b="1" dirty="0" smtClean="0"/>
              <a:t>Mexico, El Salvador, </a:t>
            </a:r>
            <a:br>
              <a:rPr lang="en-US" sz="3200" b="1" dirty="0" smtClean="0"/>
            </a:br>
            <a:r>
              <a:rPr lang="en-US" sz="3200" b="1" dirty="0" smtClean="0"/>
              <a:t>Honduras, </a:t>
            </a:r>
            <a:r>
              <a:rPr lang="en-US" sz="3200" b="1" dirty="0" smtClean="0"/>
              <a:t>Nicaragua, Guatemala, etc.</a:t>
            </a:r>
            <a:endParaRPr lang="en-US" sz="3200" b="1" dirty="0" smtClean="0"/>
          </a:p>
          <a:p>
            <a:pPr>
              <a:buFont typeface="Arial" pitchFamily="34" charset="0"/>
              <a:buChar char="•"/>
            </a:pPr>
            <a:r>
              <a:rPr lang="en-US" sz="3200" b="1" dirty="0"/>
              <a:t> </a:t>
            </a:r>
            <a:r>
              <a:rPr lang="en-US" sz="3200" b="1" dirty="0" smtClean="0"/>
              <a:t>Smugglers</a:t>
            </a:r>
            <a:endParaRPr lang="en-US" sz="3200" b="1" dirty="0" smtClean="0"/>
          </a:p>
          <a:p>
            <a:pPr>
              <a:buFont typeface="Arial" pitchFamily="34" charset="0"/>
              <a:buChar char="•"/>
            </a:pPr>
            <a:r>
              <a:rPr lang="en-US" sz="3200" b="1" dirty="0"/>
              <a:t> </a:t>
            </a:r>
            <a:r>
              <a:rPr lang="en-US" sz="3200" b="1" dirty="0" smtClean="0"/>
              <a:t>Coyotes</a:t>
            </a:r>
            <a:endParaRPr lang="en-US" sz="3200" b="1" dirty="0" smtClean="0"/>
          </a:p>
          <a:p>
            <a:pPr>
              <a:buFont typeface="Arial" pitchFamily="34" charset="0"/>
              <a:buChar char="•"/>
            </a:pPr>
            <a:r>
              <a:rPr lang="en-US" sz="3200" b="1" dirty="0" smtClean="0"/>
              <a:t> </a:t>
            </a:r>
            <a:r>
              <a:rPr lang="en-US" sz="3200" b="1" dirty="0" smtClean="0"/>
              <a:t>Wetbacks – they swim the rivers</a:t>
            </a:r>
          </a:p>
          <a:p>
            <a:pPr>
              <a:buFont typeface="Arial" pitchFamily="34" charset="0"/>
              <a:buChar char="•"/>
            </a:pPr>
            <a:r>
              <a:rPr lang="en-US" sz="3200" b="1" dirty="0" smtClean="0"/>
              <a:t> </a:t>
            </a:r>
            <a:r>
              <a:rPr lang="en-US" sz="3200" b="1" dirty="0" smtClean="0"/>
              <a:t>Hidden in cars, trucks, busses, packages</a:t>
            </a:r>
            <a:endParaRPr lang="en-US" sz="3200" b="1" dirty="0" smtClean="0"/>
          </a:p>
          <a:p>
            <a:pPr>
              <a:buFont typeface="Arial" pitchFamily="34" charset="0"/>
              <a:buChar char="•"/>
            </a:pPr>
            <a:r>
              <a:rPr lang="en-US" sz="3200" b="1" dirty="0"/>
              <a:t> </a:t>
            </a:r>
            <a:r>
              <a:rPr lang="en-US" sz="3200" b="1" dirty="0" smtClean="0"/>
              <a:t>Women, men, and children imported to the </a:t>
            </a:r>
            <a:br>
              <a:rPr lang="en-US" sz="3200" b="1" dirty="0" smtClean="0"/>
            </a:br>
            <a:r>
              <a:rPr lang="en-US" sz="3200" b="1" dirty="0" smtClean="0"/>
              <a:t>United States with work visas having been </a:t>
            </a:r>
          </a:p>
          <a:p>
            <a:r>
              <a:rPr lang="en-US" sz="3200" b="1" dirty="0" smtClean="0"/>
              <a:t>promised jobs. They end up in debt bondage.</a:t>
            </a:r>
          </a:p>
          <a:p>
            <a:pPr>
              <a:buFont typeface="Arial" pitchFamily="34" charset="0"/>
              <a:buChar char="•"/>
            </a:pPr>
            <a:endParaRPr lang="en-US" dirty="0"/>
          </a:p>
        </p:txBody>
      </p:sp>
    </p:spTree>
    <p:extLst>
      <p:ext uri="{BB962C8B-B14F-4D97-AF65-F5344CB8AC3E}">
        <p14:creationId xmlns="" xmlns:p14="http://schemas.microsoft.com/office/powerpoint/2010/main" val="15202717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newsextras.files.wordpress.com/2010/03/border-patrol-checkpoin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228600"/>
            <a:ext cx="8458200" cy="3859306"/>
          </a:xfrm>
          <a:prstGeom prst="rect">
            <a:avLst/>
          </a:prstGeom>
          <a:noFill/>
          <a:extLst>
            <a:ext uri="{909E8E84-426E-40DD-AFC4-6F175D3DCCD1}">
              <a14:hiddenFill xmlns="" xmlns:a14="http://schemas.microsoft.com/office/drawing/2010/main">
                <a:solidFill>
                  <a:srgbClr val="FFFFFF"/>
                </a:solidFill>
              </a14:hiddenFill>
            </a:ext>
          </a:extLst>
        </p:spPr>
      </p:pic>
      <p:pic>
        <p:nvPicPr>
          <p:cNvPr id="11266" name="Picture 2" descr="http://ts3.mm.bing.net/images/thumbnail.aspx?q=1277942039930&amp;id=acd1f3cf5df0ed18eaa1cd1a2cad67b8&amp;url=http%3a%2f%2fdigitaljournal.com%2fimg%2f8%2f7%2f3%2fi%2f3%2f8%2f9%2fo%2fCBP-BorderPatro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6210" y="3505200"/>
            <a:ext cx="2927990" cy="3171108"/>
          </a:xfrm>
          <a:prstGeom prst="rect">
            <a:avLst/>
          </a:prstGeom>
          <a:noFill/>
          <a:extLst>
            <a:ext uri="{909E8E84-426E-40DD-AFC4-6F175D3DCCD1}">
              <a14:hiddenFill xmlns="" xmlns:a14="http://schemas.microsoft.com/office/drawing/2010/main">
                <a:solidFill>
                  <a:srgbClr val="FFFFFF"/>
                </a:solidFill>
              </a14:hiddenFill>
            </a:ext>
          </a:extLst>
        </p:spPr>
      </p:pic>
      <p:pic>
        <p:nvPicPr>
          <p:cNvPr id="11270" name="Picture 6" descr="http://www.bestplacesexplorer.com/images/122436051013-manilaairport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62400" y="3733800"/>
            <a:ext cx="4413762" cy="29425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03935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6186309"/>
          </a:xfrm>
          <a:prstGeom prst="rect">
            <a:avLst/>
          </a:prstGeom>
        </p:spPr>
        <p:txBody>
          <a:bodyPr wrap="square">
            <a:spAutoFit/>
          </a:bodyPr>
          <a:lstStyle/>
          <a:p>
            <a:r>
              <a:rPr lang="en-US" sz="3600" b="1" dirty="0" smtClean="0">
                <a:solidFill>
                  <a:srgbClr val="FF0000"/>
                </a:solidFill>
              </a:rPr>
              <a:t>Border search exception</a:t>
            </a:r>
          </a:p>
          <a:p>
            <a:r>
              <a:rPr lang="en-US" sz="3600" dirty="0" smtClean="0"/>
              <a:t>Main article: </a:t>
            </a:r>
            <a:r>
              <a:rPr lang="en-US" sz="3600" dirty="0" smtClean="0">
                <a:hlinkClick r:id="rId2" action="ppaction://hlinkfile" tooltip="Border search exception"/>
              </a:rPr>
              <a:t>Border search exception</a:t>
            </a:r>
            <a:endParaRPr lang="en-US" sz="3600" dirty="0" smtClean="0"/>
          </a:p>
          <a:p>
            <a:r>
              <a:rPr lang="en-US" sz="3600" dirty="0" smtClean="0"/>
              <a:t>Searches conducted at the United States border or the equivalent of the border (such as an international airport) may be conducted without a warrant or probable cause subject to the "border-search" exception. Most border searches may be conducted entirely at random, without any level of suspicion, pursuant to </a:t>
            </a:r>
            <a:r>
              <a:rPr lang="en-US" sz="3600" dirty="0" smtClean="0">
                <a:hlinkClick r:id="rId3" action="ppaction://hlinkfile" tooltip="U.S. Customs and Border Protection"/>
              </a:rPr>
              <a:t>U.S. Customs and Border Protection</a:t>
            </a:r>
            <a:r>
              <a:rPr lang="en-US" sz="3600" dirty="0" smtClean="0"/>
              <a:t> plenary search authority. </a:t>
            </a:r>
            <a:endParaRPr lang="en-US"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6555641"/>
          </a:xfrm>
          <a:prstGeom prst="rect">
            <a:avLst/>
          </a:prstGeom>
        </p:spPr>
        <p:txBody>
          <a:bodyPr wrap="square">
            <a:spAutoFit/>
          </a:bodyPr>
          <a:lstStyle/>
          <a:p>
            <a:r>
              <a:rPr lang="en-US" sz="6000" dirty="0"/>
              <a:t>However, searches that intrude upon a traveler's personal dignity and </a:t>
            </a:r>
            <a:r>
              <a:rPr lang="en-US" sz="6000" dirty="0" smtClean="0"/>
              <a:t>privacy, </a:t>
            </a:r>
            <a:r>
              <a:rPr lang="en-US" sz="6000" dirty="0"/>
              <a:t>such as strip and body cavity searches, must be supported by "reasonable suspicion</a:t>
            </a:r>
            <a:r>
              <a:rPr lang="en-US" sz="6000" dirty="0" smtClean="0"/>
              <a:t>."</a:t>
            </a:r>
            <a:endParaRPr lang="en-US" sz="6000" dirty="0"/>
          </a:p>
        </p:txBody>
      </p:sp>
    </p:spTree>
    <p:extLst>
      <p:ext uri="{BB962C8B-B14F-4D97-AF65-F5344CB8AC3E}">
        <p14:creationId xmlns="" xmlns:p14="http://schemas.microsoft.com/office/powerpoint/2010/main" val="567455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382000" cy="6001643"/>
          </a:xfrm>
          <a:prstGeom prst="rect">
            <a:avLst/>
          </a:prstGeom>
        </p:spPr>
        <p:txBody>
          <a:bodyPr wrap="square">
            <a:spAutoFit/>
          </a:bodyPr>
          <a:lstStyle/>
          <a:p>
            <a:r>
              <a:rPr lang="en-US" sz="4800" dirty="0"/>
              <a:t>The </a:t>
            </a:r>
            <a:r>
              <a:rPr lang="en-US" sz="4800" dirty="0">
                <a:hlinkClick r:id="rId2" action="ppaction://hlinkfile" tooltip="United States courts of appeals"/>
              </a:rPr>
              <a:t>U.S. Courts of Appeals</a:t>
            </a:r>
            <a:r>
              <a:rPr lang="en-US" sz="4800" dirty="0"/>
              <a:t> for the </a:t>
            </a:r>
            <a:r>
              <a:rPr lang="en-US" sz="4800" dirty="0">
                <a:hlinkClick r:id="rId3" action="ppaction://hlinkfile" tooltip="United States Court of Appeals for the Fourth Circuit"/>
              </a:rPr>
              <a:t>Fourth</a:t>
            </a:r>
            <a:r>
              <a:rPr lang="en-US" sz="4800" dirty="0"/>
              <a:t> and </a:t>
            </a:r>
            <a:r>
              <a:rPr lang="en-US" sz="4800" dirty="0">
                <a:hlinkClick r:id="rId4" action="ppaction://hlinkfile" tooltip="United States Court of Appeals for the Ninth Circuit"/>
              </a:rPr>
              <a:t>Ninth</a:t>
            </a:r>
            <a:r>
              <a:rPr lang="en-US" sz="4800" dirty="0"/>
              <a:t> circuits have ruled that information on a traveler's electronic materials, including personal files on a laptop computer, may be searched at random, without suspicion.</a:t>
            </a:r>
          </a:p>
        </p:txBody>
      </p:sp>
    </p:spTree>
    <p:extLst>
      <p:ext uri="{BB962C8B-B14F-4D97-AF65-F5344CB8AC3E}">
        <p14:creationId xmlns="" xmlns:p14="http://schemas.microsoft.com/office/powerpoint/2010/main" val="3890364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s4.mm.bing.net/images/thumbnail.aspx?q=1201763201423&amp;id=c602809d1feba681371ab23701d52f4a&amp;url=http%3a%2f%2fi52.tinypic.com%2f2rza0z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152400"/>
            <a:ext cx="5181600" cy="65867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1328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1"/>
            <a:ext cx="8534400" cy="6186309"/>
          </a:xfrm>
          <a:prstGeom prst="rect">
            <a:avLst/>
          </a:prstGeom>
        </p:spPr>
        <p:txBody>
          <a:bodyPr wrap="square">
            <a:spAutoFit/>
          </a:bodyPr>
          <a:lstStyle/>
          <a:p>
            <a:r>
              <a:rPr lang="en-US" sz="3600" b="1" dirty="0" smtClean="0">
                <a:solidFill>
                  <a:srgbClr val="FF0000"/>
                </a:solidFill>
              </a:rPr>
              <a:t>Standard for Warrants</a:t>
            </a:r>
          </a:p>
          <a:p>
            <a:r>
              <a:rPr lang="en-US" sz="3600" dirty="0" smtClean="0"/>
              <a:t>A valid warrant serves the same function as probable cause, establishing a basis for a legal search or seizure. Issuance of a warrant requires that the officer present evidence of probable cause for the search or seizure before an impartial magistrate. The magistrate then determines whether the evidence suffices to meet the probable cause standard, and if it does, he issues the warrant. </a:t>
            </a:r>
          </a:p>
        </p:txBody>
      </p:sp>
    </p:spTree>
    <p:extLst>
      <p:ext uri="{BB962C8B-B14F-4D97-AF65-F5344CB8AC3E}">
        <p14:creationId xmlns="" xmlns:p14="http://schemas.microsoft.com/office/powerpoint/2010/main" val="286579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533400"/>
            <a:ext cx="5651868" cy="1015663"/>
          </a:xfrm>
          <a:prstGeom prst="rect">
            <a:avLst/>
          </a:prstGeom>
          <a:noFill/>
        </p:spPr>
        <p:txBody>
          <a:bodyPr wrap="none" rtlCol="0">
            <a:spAutoFit/>
          </a:bodyPr>
          <a:lstStyle/>
          <a:p>
            <a:r>
              <a:rPr lang="en-US" sz="6000" dirty="0" smtClean="0"/>
              <a:t>Hurricane Katrina</a:t>
            </a:r>
            <a:endParaRPr lang="en-US" sz="6000" dirty="0"/>
          </a:p>
        </p:txBody>
      </p:sp>
      <p:pic>
        <p:nvPicPr>
          <p:cNvPr id="4" name="Picture 3" descr="Katrina2.bmp"/>
          <p:cNvPicPr>
            <a:picLocks noChangeAspect="1"/>
          </p:cNvPicPr>
          <p:nvPr/>
        </p:nvPicPr>
        <p:blipFill>
          <a:blip r:embed="rId2" cstate="print"/>
          <a:stretch>
            <a:fillRect/>
          </a:stretch>
        </p:blipFill>
        <p:spPr>
          <a:xfrm>
            <a:off x="1219200" y="1524000"/>
            <a:ext cx="6781800" cy="508635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dysewell.com/Katrina%20Damage.jpg"/>
          <p:cNvPicPr>
            <a:picLocks noChangeAspect="1" noChangeArrowheads="1"/>
          </p:cNvPicPr>
          <p:nvPr/>
        </p:nvPicPr>
        <p:blipFill>
          <a:blip r:embed="rId2" cstate="print"/>
          <a:srcRect/>
          <a:stretch>
            <a:fillRect/>
          </a:stretch>
        </p:blipFill>
        <p:spPr bwMode="auto">
          <a:xfrm>
            <a:off x="564400" y="990600"/>
            <a:ext cx="8174511" cy="5438776"/>
          </a:xfrm>
          <a:prstGeom prst="rect">
            <a:avLst/>
          </a:prstGeom>
          <a:noFill/>
        </p:spPr>
      </p:pic>
    </p:spTree>
    <p:extLst>
      <p:ext uri="{BB962C8B-B14F-4D97-AF65-F5344CB8AC3E}">
        <p14:creationId xmlns="" xmlns:p14="http://schemas.microsoft.com/office/powerpoint/2010/main" val="29248519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152400"/>
            <a:ext cx="8763001" cy="6494085"/>
          </a:xfrm>
          <a:prstGeom prst="rect">
            <a:avLst/>
          </a:prstGeom>
          <a:noFill/>
        </p:spPr>
        <p:txBody>
          <a:bodyPr wrap="square" rtlCol="0">
            <a:spAutoFit/>
          </a:bodyPr>
          <a:lstStyle/>
          <a:p>
            <a:r>
              <a:rPr lang="en-US" sz="3200" dirty="0" smtClean="0"/>
              <a:t>Thousands of laborers were needed to rebuild New </a:t>
            </a:r>
            <a:r>
              <a:rPr lang="en-US" sz="3200" dirty="0"/>
              <a:t>O</a:t>
            </a:r>
            <a:r>
              <a:rPr lang="en-US" sz="3200" dirty="0" smtClean="0"/>
              <a:t>rleans and repair storm damage. Opportunists wasted no time bringing in undocumented  “illegal” laborers.</a:t>
            </a:r>
          </a:p>
          <a:p>
            <a:r>
              <a:rPr lang="en-US" sz="3200" dirty="0" smtClean="0"/>
              <a:t>President Bush inadvertently encouraged a breeding ground for labor violations by relaxing labor standards by suspension of the Davis-Bacon Act, something that requires contractors to pay prevailing wages on government contracts.  The requirement that laborers had to fill out employment eligibility forms was also suspended allowing undocumented laborers to be hired and paid practically nothing.</a:t>
            </a:r>
            <a:endParaRPr lang="en-US"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illinoisphoto.com/pictures/d/154471-3/extensive+katrina+damage.jpg"/>
          <p:cNvPicPr>
            <a:picLocks noChangeAspect="1" noChangeArrowheads="1"/>
          </p:cNvPicPr>
          <p:nvPr/>
        </p:nvPicPr>
        <p:blipFill>
          <a:blip r:embed="rId2" cstate="print"/>
          <a:srcRect/>
          <a:stretch>
            <a:fillRect/>
          </a:stretch>
        </p:blipFill>
        <p:spPr bwMode="auto">
          <a:xfrm>
            <a:off x="533400" y="381000"/>
            <a:ext cx="8307367" cy="55149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7170553" cy="2154436"/>
          </a:xfrm>
          <a:prstGeom prst="rect">
            <a:avLst/>
          </a:prstGeom>
          <a:noFill/>
        </p:spPr>
        <p:txBody>
          <a:bodyPr wrap="none" rtlCol="0">
            <a:spAutoFit/>
          </a:bodyPr>
          <a:lstStyle/>
          <a:p>
            <a:pPr algn="ctr"/>
            <a:r>
              <a:rPr lang="en-US" sz="5400" dirty="0" smtClean="0"/>
              <a:t>Search and Seizure</a:t>
            </a:r>
            <a:endParaRPr lang="en-US" sz="5400" dirty="0" smtClean="0"/>
          </a:p>
          <a:p>
            <a:pPr algn="ctr"/>
            <a:r>
              <a:rPr lang="en-US" sz="8000" dirty="0" smtClean="0">
                <a:solidFill>
                  <a:srgbClr val="C00000"/>
                </a:solidFill>
              </a:rPr>
              <a:t>Laws of the Land</a:t>
            </a:r>
            <a:endParaRPr lang="en-US" sz="8000" dirty="0">
              <a:solidFill>
                <a:srgbClr val="C00000"/>
              </a:solidFill>
            </a:endParaRPr>
          </a:p>
        </p:txBody>
      </p:sp>
      <p:pic>
        <p:nvPicPr>
          <p:cNvPr id="2050" name="Picture 2" descr="http://ts2.mm.bing.net/images/thumbnail.aspx?q=1168816805773&amp;id=7ddb42761274154424caf18ee42b7633&amp;url=http%3a%2f%2fwww.clker.com%2fcliparts%2f4%2fb%2fb%2f1%2f12231396322000101003Scale_of_justice_2.svg.hi.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11052" y="2667000"/>
            <a:ext cx="3571581" cy="34825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42140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humbnail[6].jpg"/>
          <p:cNvPicPr>
            <a:picLocks noChangeAspect="1" noChangeArrowheads="1"/>
          </p:cNvPicPr>
          <p:nvPr/>
        </p:nvPicPr>
        <p:blipFill>
          <a:blip r:embed="rId2" cstate="screen"/>
          <a:srcRect/>
          <a:stretch>
            <a:fillRect/>
          </a:stretch>
        </p:blipFill>
        <p:spPr bwMode="auto">
          <a:xfrm>
            <a:off x="228600" y="762000"/>
            <a:ext cx="5080518" cy="4978908"/>
          </a:xfrm>
          <a:prstGeom prst="rect">
            <a:avLst/>
          </a:prstGeom>
          <a:noFill/>
        </p:spPr>
      </p:pic>
      <p:pic>
        <p:nvPicPr>
          <p:cNvPr id="126979" name="Picture 3" descr="H:\thumbnailCABNEQGH.jpg"/>
          <p:cNvPicPr>
            <a:picLocks noChangeAspect="1" noChangeArrowheads="1"/>
          </p:cNvPicPr>
          <p:nvPr/>
        </p:nvPicPr>
        <p:blipFill>
          <a:blip r:embed="rId3" cstate="screen"/>
          <a:srcRect/>
          <a:stretch>
            <a:fillRect/>
          </a:stretch>
        </p:blipFill>
        <p:spPr bwMode="auto">
          <a:xfrm>
            <a:off x="5867400" y="762000"/>
            <a:ext cx="2438400" cy="4942702"/>
          </a:xfrm>
          <a:prstGeom prst="rect">
            <a:avLst/>
          </a:prstGeom>
          <a:noFill/>
        </p:spPr>
      </p:pic>
    </p:spTree>
    <p:extLst>
      <p:ext uri="{BB962C8B-B14F-4D97-AF65-F5344CB8AC3E}">
        <p14:creationId xmlns="" xmlns:p14="http://schemas.microsoft.com/office/powerpoint/2010/main" val="9623082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6324600" cy="1323439"/>
          </a:xfrm>
          <a:prstGeom prst="rect">
            <a:avLst/>
          </a:prstGeom>
          <a:noFill/>
        </p:spPr>
        <p:txBody>
          <a:bodyPr wrap="square" rtlCol="0">
            <a:spAutoFit/>
          </a:bodyPr>
          <a:lstStyle/>
          <a:p>
            <a:r>
              <a:rPr lang="en-US" sz="8000" b="1" dirty="0" smtClean="0">
                <a:solidFill>
                  <a:srgbClr val="FF0000"/>
                </a:solidFill>
                <a:effectLst>
                  <a:outerShdw blurRad="50800" dist="38100" dir="10800000" algn="r" rotWithShape="0">
                    <a:prstClr val="black">
                      <a:alpha val="40000"/>
                    </a:prstClr>
                  </a:outerShdw>
                </a:effectLst>
              </a:rPr>
              <a:t>Thank you---</a:t>
            </a:r>
            <a:endParaRPr lang="en-US" sz="8000" b="1" dirty="0">
              <a:solidFill>
                <a:srgbClr val="FF0000"/>
              </a:solidFill>
              <a:effectLst>
                <a:outerShdw blurRad="50800" dist="38100" dir="10800000" algn="r" rotWithShape="0">
                  <a:prstClr val="black">
                    <a:alpha val="40000"/>
                  </a:prstClr>
                </a:outerShdw>
              </a:effectLst>
            </a:endParaRPr>
          </a:p>
        </p:txBody>
      </p:sp>
    </p:spTree>
    <p:extLst>
      <p:ext uri="{BB962C8B-B14F-4D97-AF65-F5344CB8AC3E}">
        <p14:creationId xmlns="" xmlns:p14="http://schemas.microsoft.com/office/powerpoint/2010/main" val="27638746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337081"/>
            <a:ext cx="8534400" cy="57708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The Fourth Amendment to the U.S. Constitution: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“The right of the people to be secure in their persons, houses, papers, and effects, against </a:t>
            </a:r>
            <a:r>
              <a:rPr kumimoji="0" lang="en-US" sz="3600" b="0" i="0" u="sng" strike="noStrike" cap="none" normalizeH="0" baseline="0" dirty="0" smtClean="0">
                <a:ln>
                  <a:noFill/>
                </a:ln>
                <a:solidFill>
                  <a:schemeClr val="tx1"/>
                </a:solidFill>
                <a:effectLst/>
                <a:latin typeface="Arial" charset="0"/>
              </a:rPr>
              <a:t>unreasonable searches and seizures</a:t>
            </a:r>
            <a:r>
              <a:rPr kumimoji="0" lang="en-US" sz="3600" b="0" i="0" u="none" strike="noStrike" cap="none" normalizeH="0" baseline="0" dirty="0" smtClean="0">
                <a:ln>
                  <a:noFill/>
                </a:ln>
                <a:solidFill>
                  <a:schemeClr val="tx1"/>
                </a:solidFill>
                <a:effectLst/>
                <a:latin typeface="Arial" charset="0"/>
              </a:rPr>
              <a:t>, shall not be violated, and no Warrants shall issue, </a:t>
            </a:r>
            <a:r>
              <a:rPr kumimoji="0" lang="en-US" sz="3600" b="0" i="0" u="none" strike="noStrike" cap="none" normalizeH="0" baseline="0" dirty="0" smtClean="0">
                <a:ln>
                  <a:noFill/>
                </a:ln>
                <a:solidFill>
                  <a:srgbClr val="FF0000"/>
                </a:solidFill>
                <a:effectLst/>
                <a:latin typeface="Arial" charset="0"/>
              </a:rPr>
              <a:t>but upon probable cause</a:t>
            </a:r>
            <a:r>
              <a:rPr kumimoji="0" lang="en-US" sz="3600" b="0" i="0" u="none" strike="noStrike" cap="none" normalizeH="0" baseline="0" dirty="0" smtClean="0">
                <a:ln>
                  <a:noFill/>
                </a:ln>
                <a:solidFill>
                  <a:schemeClr val="tx1"/>
                </a:solidFill>
                <a:effectLst/>
                <a:latin typeface="Arial" charset="0"/>
              </a:rPr>
              <a:t>, </a:t>
            </a:r>
            <a:r>
              <a:rPr kumimoji="0" lang="en-US" sz="3600" b="0" i="0" u="none" strike="noStrike" cap="none" normalizeH="0" baseline="0" dirty="0" smtClean="0">
                <a:ln>
                  <a:noFill/>
                </a:ln>
                <a:solidFill>
                  <a:srgbClr val="FF0000"/>
                </a:solidFill>
                <a:effectLst/>
                <a:latin typeface="Arial" charset="0"/>
              </a:rPr>
              <a:t>supported by Oath or affirmation</a:t>
            </a:r>
            <a:r>
              <a:rPr kumimoji="0" lang="en-US" sz="3600" b="0" i="0" u="none" strike="noStrike" cap="none" normalizeH="0" baseline="0" dirty="0" smtClean="0">
                <a:ln>
                  <a:noFill/>
                </a:ln>
                <a:solidFill>
                  <a:schemeClr val="tx1"/>
                </a:solidFill>
                <a:effectLst/>
                <a:latin typeface="Arial" charset="0"/>
              </a:rPr>
              <a:t>, and particularly describing the place to be searched, and the persons or things to be seized.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57200"/>
            <a:ext cx="6645987" cy="1107996"/>
          </a:xfrm>
          <a:prstGeom prst="rect">
            <a:avLst/>
          </a:prstGeom>
          <a:noFill/>
        </p:spPr>
        <p:txBody>
          <a:bodyPr wrap="none" rtlCol="0">
            <a:spAutoFit/>
          </a:bodyPr>
          <a:lstStyle/>
          <a:p>
            <a:r>
              <a:rPr lang="en-US" sz="6600" dirty="0" smtClean="0">
                <a:solidFill>
                  <a:srgbClr val="0070C0"/>
                </a:solidFill>
              </a:rPr>
              <a:t>Search and Seizure</a:t>
            </a:r>
            <a:endParaRPr lang="en-US" sz="6600" dirty="0">
              <a:solidFill>
                <a:srgbClr val="0070C0"/>
              </a:solidFill>
            </a:endParaRPr>
          </a:p>
        </p:txBody>
      </p:sp>
      <p:pic>
        <p:nvPicPr>
          <p:cNvPr id="3076" name="Picture 4" descr="http://ts4.mm.bing.net/images/thumbnail.aspx?q=1131186162143&amp;id=e2edd8a074da23dcbac4cd0af9f45996&amp;url=http%3a%2f%2fwww.dwiblog.org%2fwp-content%2fuploads%2f2009%2f07%2fofficer_search.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49789" y="1704974"/>
            <a:ext cx="3674187" cy="2412716"/>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http://blog.nj.com/njv_guest_blog/2009/05/large_police-search-seizur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9768" y="1704974"/>
            <a:ext cx="4314825" cy="28670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http://ts2.mm.bing.net/images/thumbnail.aspx?q=1251890504957&amp;id=1cf2240c57fa824115ac8f7d0cbfbd58&amp;url=http%3a%2f%2fwww.a2zli.com%2fJustice-Law.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33800" y="4202679"/>
            <a:ext cx="2231978" cy="223197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s2.mm.bing.net/images/thumbnail.aspx?q=1238278212741&amp;id=bd6474d2b829897c6d9cd8d9113d8628&amp;url=http%3a%2f%2f1.bp.blogspot.com%2f_68sk2PaFt3Q%2fSl8n81IoRcI%2fAAAAAAAAEUw%2fAlnMPEC9uc0%2fs1600%2fDisable%2bFile%2bIndexing%2bIn%2bWindows%2b%2bSpeed%2bUp%2bWindows%2bBy%2bDisabling%2bSearch%2bIndex%2b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2143" y="2044890"/>
            <a:ext cx="4116314" cy="411631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42143" y="27688"/>
            <a:ext cx="7720319" cy="1323439"/>
          </a:xfrm>
          <a:prstGeom prst="rect">
            <a:avLst/>
          </a:prstGeom>
          <a:noFill/>
        </p:spPr>
        <p:txBody>
          <a:bodyPr wrap="none" rtlCol="0">
            <a:spAutoFit/>
          </a:bodyPr>
          <a:lstStyle/>
          <a:p>
            <a:r>
              <a:rPr lang="en-US" sz="8000" dirty="0" smtClean="0">
                <a:solidFill>
                  <a:srgbClr val="0070C0"/>
                </a:solidFill>
              </a:rPr>
              <a:t>Police May Search</a:t>
            </a:r>
            <a:endParaRPr lang="en-US" sz="8000" dirty="0">
              <a:solidFill>
                <a:srgbClr val="0070C0"/>
              </a:solidFill>
            </a:endParaRPr>
          </a:p>
        </p:txBody>
      </p:sp>
      <p:sp>
        <p:nvSpPr>
          <p:cNvPr id="3" name="TextBox 2"/>
          <p:cNvSpPr txBox="1"/>
          <p:nvPr/>
        </p:nvSpPr>
        <p:spPr>
          <a:xfrm>
            <a:off x="4458458" y="1530234"/>
            <a:ext cx="4533142" cy="5016758"/>
          </a:xfrm>
          <a:prstGeom prst="rect">
            <a:avLst/>
          </a:prstGeom>
          <a:noFill/>
        </p:spPr>
        <p:txBody>
          <a:bodyPr wrap="square" rtlCol="0">
            <a:spAutoFit/>
          </a:bodyPr>
          <a:lstStyle/>
          <a:p>
            <a:pPr marL="285750" indent="-285750">
              <a:buFont typeface="Arial" pitchFamily="34" charset="0"/>
              <a:buChar char="•"/>
            </a:pPr>
            <a:r>
              <a:rPr lang="en-US" sz="3200" b="1" dirty="0" smtClean="0"/>
              <a:t>Probable Cause</a:t>
            </a:r>
          </a:p>
          <a:p>
            <a:pPr marL="285750" indent="-285750">
              <a:buFont typeface="Arial" pitchFamily="34" charset="0"/>
              <a:buChar char="•"/>
            </a:pPr>
            <a:r>
              <a:rPr lang="en-US" sz="3200" b="1" dirty="0" smtClean="0"/>
              <a:t>Consent to search</a:t>
            </a:r>
          </a:p>
          <a:p>
            <a:pPr marL="285750" indent="-285750">
              <a:buFont typeface="Arial" pitchFamily="34" charset="0"/>
              <a:buChar char="•"/>
            </a:pPr>
            <a:r>
              <a:rPr lang="en-US" sz="3200" b="1" dirty="0" smtClean="0"/>
              <a:t>In Plain View</a:t>
            </a:r>
          </a:p>
          <a:p>
            <a:pPr marL="285750" indent="-285750">
              <a:buFont typeface="Arial" pitchFamily="34" charset="0"/>
              <a:buChar char="•"/>
            </a:pPr>
            <a:r>
              <a:rPr lang="en-US" sz="3200" b="1" dirty="0" smtClean="0"/>
              <a:t>Incidental to </a:t>
            </a:r>
            <a:r>
              <a:rPr lang="en-US" sz="3200" b="1" dirty="0"/>
              <a:t>A</a:t>
            </a:r>
            <a:r>
              <a:rPr lang="en-US" sz="3200" b="1" dirty="0" smtClean="0"/>
              <a:t>n Arrest</a:t>
            </a:r>
          </a:p>
          <a:p>
            <a:pPr marL="285750" indent="-285750">
              <a:buFont typeface="Arial" pitchFamily="34" charset="0"/>
              <a:buChar char="•"/>
            </a:pPr>
            <a:r>
              <a:rPr lang="en-US" sz="3200" b="1" dirty="0" smtClean="0"/>
              <a:t>Exigent Circumstances</a:t>
            </a:r>
          </a:p>
          <a:p>
            <a:pPr marL="285750" indent="-285750">
              <a:buFont typeface="Arial" pitchFamily="34" charset="0"/>
              <a:buChar char="•"/>
            </a:pPr>
            <a:r>
              <a:rPr lang="en-US" sz="3200" b="1" dirty="0" smtClean="0"/>
              <a:t>Stop and Frisk</a:t>
            </a:r>
          </a:p>
          <a:p>
            <a:pPr marL="285750" indent="-285750">
              <a:buFont typeface="Arial" pitchFamily="34" charset="0"/>
              <a:buChar char="•"/>
            </a:pPr>
            <a:r>
              <a:rPr lang="en-US" sz="3200" b="1" dirty="0" smtClean="0"/>
              <a:t>Curtilage</a:t>
            </a:r>
          </a:p>
          <a:p>
            <a:pPr marL="285750" indent="-285750">
              <a:buFont typeface="Arial" pitchFamily="34" charset="0"/>
              <a:buChar char="•"/>
            </a:pPr>
            <a:r>
              <a:rPr lang="en-US" sz="3200" b="1" dirty="0" smtClean="0"/>
              <a:t>Open fields</a:t>
            </a:r>
          </a:p>
          <a:p>
            <a:pPr marL="285750" indent="-285750">
              <a:buFont typeface="Arial" pitchFamily="34" charset="0"/>
              <a:buChar char="•"/>
            </a:pPr>
            <a:r>
              <a:rPr lang="en-US" sz="3200" b="1" dirty="0" smtClean="0"/>
              <a:t>Motor Vehicles</a:t>
            </a:r>
            <a:endParaRPr lang="en-US" sz="3200" b="1" dirty="0"/>
          </a:p>
          <a:p>
            <a:pPr marL="285750" indent="-285750">
              <a:buFont typeface="Arial" pitchFamily="34" charset="0"/>
              <a:buChar char="•"/>
            </a:pPr>
            <a:r>
              <a:rPr lang="en-US" sz="3200" b="1" dirty="0" smtClean="0"/>
              <a:t>Border Search</a:t>
            </a:r>
            <a:endParaRPr lang="en-US" b="1" dirty="0" smtClean="0"/>
          </a:p>
        </p:txBody>
      </p:sp>
    </p:spTree>
    <p:extLst>
      <p:ext uri="{BB962C8B-B14F-4D97-AF65-F5344CB8AC3E}">
        <p14:creationId xmlns="" xmlns:p14="http://schemas.microsoft.com/office/powerpoint/2010/main" val="2274766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7929"/>
            <a:ext cx="8763000" cy="6186309"/>
          </a:xfrm>
          <a:prstGeom prst="rect">
            <a:avLst/>
          </a:prstGeom>
        </p:spPr>
        <p:txBody>
          <a:bodyPr wrap="square">
            <a:spAutoFit/>
          </a:bodyPr>
          <a:lstStyle/>
          <a:p>
            <a:r>
              <a:rPr lang="en-US" sz="4400" b="1" dirty="0" smtClean="0">
                <a:solidFill>
                  <a:srgbClr val="FF0000"/>
                </a:solidFill>
              </a:rPr>
              <a:t>Probable Cause</a:t>
            </a:r>
          </a:p>
          <a:p>
            <a:r>
              <a:rPr lang="en-US" sz="4400" dirty="0" smtClean="0"/>
              <a:t>Probable cause is an officer's reasonable belief of a certain fact. The law only requires the officer's belief to be reasonable, based on everything within the officer's knowledge. Probable cause is an objective standard based on the facts known and observed by the officer. </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2216</Words>
  <Application>Microsoft Office PowerPoint</Application>
  <PresentationFormat>On-screen Show (4:3)</PresentationFormat>
  <Paragraphs>114</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Search and Seizure Police and Border Patrol Authorities Ohio and Federal Laws by Roger F. Cram Hiram College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Cram</dc:creator>
  <cp:lastModifiedBy>Roger Cram</cp:lastModifiedBy>
  <cp:revision>80</cp:revision>
  <dcterms:created xsi:type="dcterms:W3CDTF">2011-09-28T10:52:01Z</dcterms:created>
  <dcterms:modified xsi:type="dcterms:W3CDTF">2012-05-17T12:29:07Z</dcterms:modified>
</cp:coreProperties>
</file>