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76" r:id="rId8"/>
    <p:sldId id="263" r:id="rId9"/>
    <p:sldId id="289" r:id="rId10"/>
    <p:sldId id="290" r:id="rId11"/>
    <p:sldId id="291" r:id="rId12"/>
    <p:sldId id="264" r:id="rId13"/>
    <p:sldId id="275" r:id="rId14"/>
    <p:sldId id="277" r:id="rId15"/>
    <p:sldId id="278" r:id="rId16"/>
    <p:sldId id="279" r:id="rId17"/>
    <p:sldId id="280" r:id="rId18"/>
    <p:sldId id="281" r:id="rId19"/>
    <p:sldId id="282" r:id="rId20"/>
    <p:sldId id="286" r:id="rId21"/>
    <p:sldId id="287" r:id="rId22"/>
    <p:sldId id="288" r:id="rId23"/>
    <p:sldId id="265" r:id="rId24"/>
    <p:sldId id="266" r:id="rId25"/>
    <p:sldId id="267" r:id="rId26"/>
    <p:sldId id="268" r:id="rId27"/>
    <p:sldId id="269" r:id="rId28"/>
    <p:sldId id="270" r:id="rId29"/>
    <p:sldId id="271" r:id="rId30"/>
    <p:sldId id="272" r:id="rId31"/>
    <p:sldId id="273" r:id="rId32"/>
    <p:sldId id="27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F5E970-1E18-4710-81B7-8B4AB67A1A51}" type="datetimeFigureOut">
              <a:rPr lang="en-US" smtClean="0"/>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881AA-7A52-447A-8A50-F5EF4A3236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5E970-1E18-4710-81B7-8B4AB67A1A51}" type="datetimeFigureOut">
              <a:rPr lang="en-US" smtClean="0"/>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881AA-7A52-447A-8A50-F5EF4A3236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5E970-1E18-4710-81B7-8B4AB67A1A51}" type="datetimeFigureOut">
              <a:rPr lang="en-US" smtClean="0"/>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881AA-7A52-447A-8A50-F5EF4A3236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5E970-1E18-4710-81B7-8B4AB67A1A51}" type="datetimeFigureOut">
              <a:rPr lang="en-US" smtClean="0"/>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881AA-7A52-447A-8A50-F5EF4A3236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F5E970-1E18-4710-81B7-8B4AB67A1A51}" type="datetimeFigureOut">
              <a:rPr lang="en-US" smtClean="0"/>
              <a:t>5/22/2012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881AA-7A52-447A-8A50-F5EF4A3236D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F5E970-1E18-4710-81B7-8B4AB67A1A51}" type="datetimeFigureOut">
              <a:rPr lang="en-US" smtClean="0"/>
              <a:t>5/22/2012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881AA-7A52-447A-8A50-F5EF4A3236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F5E970-1E18-4710-81B7-8B4AB67A1A51}" type="datetimeFigureOut">
              <a:rPr lang="en-US" smtClean="0"/>
              <a:t>5/22/2012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881AA-7A52-447A-8A50-F5EF4A3236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F5E970-1E18-4710-81B7-8B4AB67A1A51}" type="datetimeFigureOut">
              <a:rPr lang="en-US" smtClean="0"/>
              <a:t>5/22/2012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881AA-7A52-447A-8A50-F5EF4A3236D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5E970-1E18-4710-81B7-8B4AB67A1A51}" type="datetimeFigureOut">
              <a:rPr lang="en-US" smtClean="0"/>
              <a:t>5/22/2012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4881AA-7A52-447A-8A50-F5EF4A3236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5E970-1E18-4710-81B7-8B4AB67A1A51}" type="datetimeFigureOut">
              <a:rPr lang="en-US" smtClean="0"/>
              <a:t>5/22/2012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881AA-7A52-447A-8A50-F5EF4A3236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5E970-1E18-4710-81B7-8B4AB67A1A51}" type="datetimeFigureOut">
              <a:rPr lang="en-US" smtClean="0"/>
              <a:t>5/22/2012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881AA-7A52-447A-8A50-F5EF4A3236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5E970-1E18-4710-81B7-8B4AB67A1A51}" type="datetimeFigureOut">
              <a:rPr lang="en-US" smtClean="0"/>
              <a:t>5/22/2012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881AA-7A52-447A-8A50-F5EF4A3236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youtube.com/watch?v=Vykq1fm8hmo" TargetMode="Externa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7.xml"/><Relationship Id="rId5" Type="http://schemas.openxmlformats.org/officeDocument/2006/relationships/image" Target="../media/image35.gif"/><Relationship Id="rId4" Type="http://schemas.openxmlformats.org/officeDocument/2006/relationships/image" Target="../media/image34.gif"/></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bbc.co.uk/news/world-latin-america-11952794"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newsone.com/author/associatedpress4/" TargetMode="Externa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csmonitor.com/" TargetMode="External"/><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39.gif"/></Relationships>
</file>

<file path=ppt/slides/_rels/slide29.xml.rels><?xml version="1.0" encoding="UTF-8" standalone="yes"?>
<Relationships xmlns="http://schemas.openxmlformats.org/package/2006/relationships"><Relationship Id="rId3" Type="http://schemas.openxmlformats.org/officeDocument/2006/relationships/hyperlink" Target="http://www.csmonitor.com/" TargetMode="External"/><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39.g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outube.com/watch?v=q_EdihbSUeM"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csmonitor.com/" TargetMode="External"/><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39.gif"/></Relationships>
</file>

<file path=ppt/slides/_rels/slide31.xml.rels><?xml version="1.0" encoding="UTF-8" standalone="yes"?>
<Relationships xmlns="http://schemas.openxmlformats.org/package/2006/relationships"><Relationship Id="rId3" Type="http://schemas.openxmlformats.org/officeDocument/2006/relationships/hyperlink" Target="http://blogs.reuters.com/search/journalist.php?edition=us&amp;n=tim.gaynor&amp;" TargetMode="External"/><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www.youtube.com/watch?v=qmL2SQhEoUc"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documentingreality.com/forum/attachments/f10/296904d1313369363-zetas-central-america-gangs-1251677721_0.jpg" TargetMode="Externa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http://streetganglife.com/mexicos-drug-gang-war-has-the-country-paralyzed/220107mexicans4/"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81000"/>
            <a:ext cx="7424918" cy="3354765"/>
          </a:xfrm>
          <a:prstGeom prst="rect">
            <a:avLst/>
          </a:prstGeom>
          <a:noFill/>
        </p:spPr>
        <p:txBody>
          <a:bodyPr wrap="none" rtlCol="0">
            <a:spAutoFit/>
          </a:bodyPr>
          <a:lstStyle/>
          <a:p>
            <a:pPr algn="ctr"/>
            <a:r>
              <a:rPr lang="en-US" sz="4400" b="1" dirty="0" smtClean="0"/>
              <a:t>Hiram College</a:t>
            </a:r>
            <a:br>
              <a:rPr lang="en-US" sz="4400" b="1" dirty="0" smtClean="0"/>
            </a:br>
            <a:r>
              <a:rPr lang="en-US" sz="3200" b="1" dirty="0" smtClean="0"/>
              <a:t/>
            </a:r>
            <a:br>
              <a:rPr lang="en-US" sz="3200" b="1" dirty="0" smtClean="0"/>
            </a:br>
            <a:r>
              <a:rPr lang="en-US" sz="6000" b="1" dirty="0" smtClean="0"/>
              <a:t>Border Crossings</a:t>
            </a:r>
            <a:br>
              <a:rPr lang="en-US" sz="6000" b="1" dirty="0" smtClean="0"/>
            </a:br>
            <a:r>
              <a:rPr lang="en-US" sz="3200" b="1" dirty="0" smtClean="0">
                <a:solidFill>
                  <a:srgbClr val="FF0000"/>
                </a:solidFill>
              </a:rPr>
              <a:t/>
            </a:r>
            <a:br>
              <a:rPr lang="en-US" sz="3200" b="1" dirty="0" smtClean="0">
                <a:solidFill>
                  <a:srgbClr val="FF0000"/>
                </a:solidFill>
              </a:rPr>
            </a:br>
            <a:r>
              <a:rPr lang="en-US" sz="4400" b="1" dirty="0" smtClean="0">
                <a:solidFill>
                  <a:srgbClr val="FF0000"/>
                </a:solidFill>
              </a:rPr>
              <a:t>Drugs, Tunnels, and the Cartels</a:t>
            </a:r>
            <a:endParaRPr lang="en-US" sz="3200" b="1" dirty="0">
              <a:solidFill>
                <a:srgbClr val="FF0000"/>
              </a:solidFill>
            </a:endParaRPr>
          </a:p>
        </p:txBody>
      </p:sp>
      <p:pic>
        <p:nvPicPr>
          <p:cNvPr id="3" name="Picture 2" descr="cartel illegal-alien-gangs.jpg"/>
          <p:cNvPicPr>
            <a:picLocks noChangeAspect="1"/>
          </p:cNvPicPr>
          <p:nvPr/>
        </p:nvPicPr>
        <p:blipFill>
          <a:blip r:embed="rId2" cstate="screen"/>
          <a:stretch>
            <a:fillRect/>
          </a:stretch>
        </p:blipFill>
        <p:spPr>
          <a:xfrm>
            <a:off x="2362201" y="4017264"/>
            <a:ext cx="3962400" cy="25359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el-smuggling-routes1.jpg"/>
          <p:cNvPicPr>
            <a:picLocks noChangeAspect="1"/>
          </p:cNvPicPr>
          <p:nvPr/>
        </p:nvPicPr>
        <p:blipFill>
          <a:blip r:embed="rId2" cstate="screen"/>
          <a:stretch>
            <a:fillRect/>
          </a:stretch>
        </p:blipFill>
        <p:spPr>
          <a:xfrm>
            <a:off x="1143000" y="762000"/>
            <a:ext cx="6896100" cy="543642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els_map of influence.jpg"/>
          <p:cNvPicPr>
            <a:picLocks noChangeAspect="1"/>
          </p:cNvPicPr>
          <p:nvPr/>
        </p:nvPicPr>
        <p:blipFill>
          <a:blip r:embed="rId2" cstate="screen"/>
          <a:stretch>
            <a:fillRect/>
          </a:stretch>
        </p:blipFill>
        <p:spPr>
          <a:xfrm>
            <a:off x="1714500" y="862012"/>
            <a:ext cx="5715000" cy="51339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5486400"/>
            <a:ext cx="5562600" cy="646331"/>
          </a:xfrm>
          <a:prstGeom prst="rect">
            <a:avLst/>
          </a:prstGeom>
        </p:spPr>
        <p:txBody>
          <a:bodyPr wrap="square">
            <a:spAutoFit/>
          </a:bodyPr>
          <a:lstStyle/>
          <a:p>
            <a:r>
              <a:rPr lang="en-US" dirty="0" smtClean="0">
                <a:hlinkClick r:id="rId2"/>
              </a:rPr>
              <a:t>http://www.youtube.com/watch?v=Vykq1fm8hmo</a:t>
            </a:r>
            <a:endParaRPr lang="en-US" dirty="0" smtClean="0"/>
          </a:p>
          <a:p>
            <a:endParaRPr lang="en-US" dirty="0"/>
          </a:p>
        </p:txBody>
      </p:sp>
      <p:sp>
        <p:nvSpPr>
          <p:cNvPr id="3" name="TextBox 2"/>
          <p:cNvSpPr txBox="1"/>
          <p:nvPr/>
        </p:nvSpPr>
        <p:spPr>
          <a:xfrm>
            <a:off x="1143000" y="152400"/>
            <a:ext cx="6592895" cy="584775"/>
          </a:xfrm>
          <a:prstGeom prst="rect">
            <a:avLst/>
          </a:prstGeom>
          <a:noFill/>
        </p:spPr>
        <p:txBody>
          <a:bodyPr wrap="none" rtlCol="0">
            <a:spAutoFit/>
          </a:bodyPr>
          <a:lstStyle/>
          <a:p>
            <a:r>
              <a:rPr lang="en-US" sz="3200" dirty="0" smtClean="0">
                <a:solidFill>
                  <a:srgbClr val="FF0000"/>
                </a:solidFill>
              </a:rPr>
              <a:t>Mexican Drug Cartels Fight Each Other</a:t>
            </a:r>
            <a:endParaRPr lang="en-US" sz="3200" dirty="0">
              <a:solidFill>
                <a:srgbClr val="FF0000"/>
              </a:solidFill>
            </a:endParaRPr>
          </a:p>
        </p:txBody>
      </p:sp>
      <p:pic>
        <p:nvPicPr>
          <p:cNvPr id="147458" name="Picture 2" descr="http://www.salem-news.com/stimg/september302011/mata-zetas-350.jpg"/>
          <p:cNvPicPr>
            <a:picLocks noChangeAspect="1" noChangeArrowheads="1"/>
          </p:cNvPicPr>
          <p:nvPr/>
        </p:nvPicPr>
        <p:blipFill>
          <a:blip r:embed="rId3" cstate="screen"/>
          <a:srcRect/>
          <a:stretch>
            <a:fillRect/>
          </a:stretch>
        </p:blipFill>
        <p:spPr bwMode="auto">
          <a:xfrm>
            <a:off x="990600" y="762000"/>
            <a:ext cx="3000375" cy="2038350"/>
          </a:xfrm>
          <a:prstGeom prst="rect">
            <a:avLst/>
          </a:prstGeom>
          <a:noFill/>
        </p:spPr>
      </p:pic>
      <p:pic>
        <p:nvPicPr>
          <p:cNvPr id="147460" name="Picture 4" descr="http://www.bighaber.com/buyukresim/los-zetas-blamed-for-mass-graves-in-mexico_2011_744848-1.jpg"/>
          <p:cNvPicPr>
            <a:picLocks noChangeAspect="1" noChangeArrowheads="1"/>
          </p:cNvPicPr>
          <p:nvPr/>
        </p:nvPicPr>
        <p:blipFill>
          <a:blip r:embed="rId4" cstate="screen"/>
          <a:srcRect/>
          <a:stretch>
            <a:fillRect/>
          </a:stretch>
        </p:blipFill>
        <p:spPr bwMode="auto">
          <a:xfrm>
            <a:off x="4114800" y="762000"/>
            <a:ext cx="4762500" cy="2676525"/>
          </a:xfrm>
          <a:prstGeom prst="rect">
            <a:avLst/>
          </a:prstGeom>
          <a:noFill/>
        </p:spPr>
      </p:pic>
      <p:pic>
        <p:nvPicPr>
          <p:cNvPr id="147462" name="Picture 6" descr="http://solidstates.files.wordpress.com/2009/03/0308090_alqaeda.jpg"/>
          <p:cNvPicPr>
            <a:picLocks noChangeAspect="1" noChangeArrowheads="1"/>
          </p:cNvPicPr>
          <p:nvPr/>
        </p:nvPicPr>
        <p:blipFill>
          <a:blip r:embed="rId5" cstate="screen"/>
          <a:srcRect/>
          <a:stretch>
            <a:fillRect/>
          </a:stretch>
        </p:blipFill>
        <p:spPr bwMode="auto">
          <a:xfrm>
            <a:off x="533400" y="2971800"/>
            <a:ext cx="3505200" cy="226142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el - captured.jpg"/>
          <p:cNvPicPr>
            <a:picLocks noChangeAspect="1"/>
          </p:cNvPicPr>
          <p:nvPr/>
        </p:nvPicPr>
        <p:blipFill>
          <a:blip r:embed="rId2" cstate="screen"/>
          <a:stretch>
            <a:fillRect/>
          </a:stretch>
        </p:blipFill>
        <p:spPr>
          <a:xfrm>
            <a:off x="714375" y="0"/>
            <a:ext cx="771525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el money.jpg"/>
          <p:cNvPicPr>
            <a:picLocks noChangeAspect="1"/>
          </p:cNvPicPr>
          <p:nvPr/>
        </p:nvPicPr>
        <p:blipFill>
          <a:blip r:embed="rId2" cstate="screen"/>
          <a:stretch>
            <a:fillRect/>
          </a:stretch>
        </p:blipFill>
        <p:spPr>
          <a:xfrm>
            <a:off x="685800" y="533400"/>
            <a:ext cx="4566397" cy="3105150"/>
          </a:xfrm>
          <a:prstGeom prst="rect">
            <a:avLst/>
          </a:prstGeom>
        </p:spPr>
      </p:pic>
      <p:pic>
        <p:nvPicPr>
          <p:cNvPr id="3" name="Picture 2" descr="cartel money2.jpg"/>
          <p:cNvPicPr>
            <a:picLocks noChangeAspect="1"/>
          </p:cNvPicPr>
          <p:nvPr/>
        </p:nvPicPr>
        <p:blipFill>
          <a:blip r:embed="rId3" cstate="screen"/>
          <a:stretch>
            <a:fillRect/>
          </a:stretch>
        </p:blipFill>
        <p:spPr>
          <a:xfrm>
            <a:off x="3733800" y="3200400"/>
            <a:ext cx="4933950" cy="323996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el murder.jpg"/>
          <p:cNvPicPr>
            <a:picLocks noChangeAspect="1"/>
          </p:cNvPicPr>
          <p:nvPr/>
        </p:nvPicPr>
        <p:blipFill>
          <a:blip r:embed="rId2" cstate="screen"/>
          <a:stretch>
            <a:fillRect/>
          </a:stretch>
        </p:blipFill>
        <p:spPr>
          <a:xfrm>
            <a:off x="0" y="381000"/>
            <a:ext cx="9144000" cy="6096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el violence.jpg"/>
          <p:cNvPicPr>
            <a:picLocks noChangeAspect="1"/>
          </p:cNvPicPr>
          <p:nvPr/>
        </p:nvPicPr>
        <p:blipFill>
          <a:blip r:embed="rId2" cstate="screen"/>
          <a:stretch>
            <a:fillRect/>
          </a:stretch>
        </p:blipFill>
        <p:spPr>
          <a:xfrm>
            <a:off x="685800" y="609600"/>
            <a:ext cx="4020597" cy="2771775"/>
          </a:xfrm>
          <a:prstGeom prst="rect">
            <a:avLst/>
          </a:prstGeom>
        </p:spPr>
      </p:pic>
      <p:pic>
        <p:nvPicPr>
          <p:cNvPr id="3" name="Picture 2" descr="cartel violence 3.jpg"/>
          <p:cNvPicPr>
            <a:picLocks noChangeAspect="1"/>
          </p:cNvPicPr>
          <p:nvPr/>
        </p:nvPicPr>
        <p:blipFill>
          <a:blip r:embed="rId3" cstate="screen"/>
          <a:stretch>
            <a:fillRect/>
          </a:stretch>
        </p:blipFill>
        <p:spPr>
          <a:xfrm>
            <a:off x="3657600" y="3048000"/>
            <a:ext cx="5029200" cy="336956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el weapons.jpg"/>
          <p:cNvPicPr>
            <a:picLocks noChangeAspect="1"/>
          </p:cNvPicPr>
          <p:nvPr/>
        </p:nvPicPr>
        <p:blipFill>
          <a:blip r:embed="rId2" cstate="screen"/>
          <a:stretch>
            <a:fillRect/>
          </a:stretch>
        </p:blipFill>
        <p:spPr>
          <a:xfrm>
            <a:off x="1066800" y="1219200"/>
            <a:ext cx="7156739" cy="4343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el weapons 3.jpg"/>
          <p:cNvPicPr>
            <a:picLocks noChangeAspect="1"/>
          </p:cNvPicPr>
          <p:nvPr/>
        </p:nvPicPr>
        <p:blipFill>
          <a:blip r:embed="rId2" cstate="screen"/>
          <a:stretch>
            <a:fillRect/>
          </a:stretch>
        </p:blipFill>
        <p:spPr>
          <a:xfrm>
            <a:off x="1676400" y="1066800"/>
            <a:ext cx="5771866" cy="38671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els drug bust.jpg"/>
          <p:cNvPicPr>
            <a:picLocks noChangeAspect="1"/>
          </p:cNvPicPr>
          <p:nvPr/>
        </p:nvPicPr>
        <p:blipFill>
          <a:blip r:embed="rId2" cstate="screen"/>
          <a:stretch>
            <a:fillRect/>
          </a:stretch>
        </p:blipFill>
        <p:spPr>
          <a:xfrm>
            <a:off x="1981200" y="1066800"/>
            <a:ext cx="5410200" cy="44762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53523" cy="6278642"/>
          </a:xfrm>
          <a:prstGeom prst="rect">
            <a:avLst/>
          </a:prstGeom>
          <a:noFill/>
        </p:spPr>
        <p:txBody>
          <a:bodyPr wrap="none" rtlCol="0">
            <a:spAutoFit/>
          </a:bodyPr>
          <a:lstStyle/>
          <a:p>
            <a:r>
              <a:rPr lang="en-US" sz="2400" dirty="0" smtClean="0">
                <a:solidFill>
                  <a:srgbClr val="FF0000"/>
                </a:solidFill>
              </a:rPr>
              <a:t>Cartel</a:t>
            </a:r>
            <a:r>
              <a:rPr lang="en-US" sz="2400" dirty="0" smtClean="0"/>
              <a:t>: an international syndicate formed to regulate prices </a:t>
            </a:r>
          </a:p>
          <a:p>
            <a:r>
              <a:rPr lang="en-US" sz="2400" dirty="0" smtClean="0"/>
              <a:t>or output;  a coalition of political or special-interest groups </a:t>
            </a:r>
          </a:p>
          <a:p>
            <a:r>
              <a:rPr lang="en-US" sz="2400" dirty="0" smtClean="0"/>
              <a:t>having a common cause (drugs, crime, kidnapping, trafficking)</a:t>
            </a:r>
          </a:p>
          <a:p>
            <a:r>
              <a:rPr lang="en-US" sz="2400" dirty="0" smtClean="0">
                <a:solidFill>
                  <a:srgbClr val="00B050"/>
                </a:solidFill>
              </a:rPr>
              <a:t>Synonyms:  multinational, gang, monopoly</a:t>
            </a:r>
          </a:p>
          <a:p>
            <a:endParaRPr lang="en-US" sz="2400" dirty="0" smtClean="0"/>
          </a:p>
          <a:p>
            <a:r>
              <a:rPr lang="en-US" sz="2400" dirty="0" smtClean="0">
                <a:solidFill>
                  <a:srgbClr val="FF0000"/>
                </a:solidFill>
              </a:rPr>
              <a:t>Coup d’ </a:t>
            </a:r>
            <a:r>
              <a:rPr lang="en-US" sz="2400" dirty="0" err="1" smtClean="0">
                <a:solidFill>
                  <a:srgbClr val="FF0000"/>
                </a:solidFill>
              </a:rPr>
              <a:t>etat</a:t>
            </a:r>
            <a:r>
              <a:rPr lang="en-US" sz="2400" dirty="0" smtClean="0"/>
              <a:t>: a sudden and decisive action in politics especially </a:t>
            </a:r>
          </a:p>
          <a:p>
            <a:r>
              <a:rPr lang="en-US" sz="2400" dirty="0" smtClean="0"/>
              <a:t>one resulting in a change of government illegally or by force</a:t>
            </a:r>
          </a:p>
          <a:p>
            <a:r>
              <a:rPr lang="en-US" sz="2400" dirty="0" smtClean="0">
                <a:solidFill>
                  <a:srgbClr val="00B050"/>
                </a:solidFill>
              </a:rPr>
              <a:t>Synonyms:  revolution, anarchy, insurgency, overthrow, mutiny, </a:t>
            </a:r>
          </a:p>
          <a:p>
            <a:r>
              <a:rPr lang="en-US" sz="2400" dirty="0" smtClean="0">
                <a:solidFill>
                  <a:srgbClr val="00B050"/>
                </a:solidFill>
              </a:rPr>
              <a:t>insurrection</a:t>
            </a:r>
          </a:p>
          <a:p>
            <a:endParaRPr lang="en-US" sz="2400" dirty="0" smtClean="0"/>
          </a:p>
          <a:p>
            <a:r>
              <a:rPr lang="en-US" sz="2400" dirty="0" smtClean="0">
                <a:solidFill>
                  <a:srgbClr val="FF0000"/>
                </a:solidFill>
              </a:rPr>
              <a:t>Junta</a:t>
            </a:r>
            <a:r>
              <a:rPr lang="en-US" sz="2400" dirty="0" smtClean="0"/>
              <a:t>: A small group ruling a country especially immediately after </a:t>
            </a:r>
          </a:p>
          <a:p>
            <a:r>
              <a:rPr lang="en-US" sz="2400" dirty="0" smtClean="0"/>
              <a:t>a coup </a:t>
            </a:r>
            <a:r>
              <a:rPr lang="en-US" sz="2400" dirty="0" err="1" smtClean="0"/>
              <a:t>d’etat</a:t>
            </a:r>
            <a:r>
              <a:rPr lang="en-US" sz="2400" dirty="0" smtClean="0"/>
              <a:t> and before a legally constituted government has been </a:t>
            </a:r>
          </a:p>
          <a:p>
            <a:r>
              <a:rPr lang="en-US" sz="2400" dirty="0" smtClean="0"/>
              <a:t>placed in power</a:t>
            </a:r>
          </a:p>
          <a:p>
            <a:endParaRPr lang="en-US" sz="2400" dirty="0" smtClean="0"/>
          </a:p>
          <a:p>
            <a:r>
              <a:rPr lang="en-US" sz="2400" dirty="0" smtClean="0">
                <a:solidFill>
                  <a:srgbClr val="FF0000"/>
                </a:solidFill>
              </a:rPr>
              <a:t>Syndicate</a:t>
            </a:r>
            <a:r>
              <a:rPr lang="en-US" sz="2400" dirty="0" smtClean="0"/>
              <a:t>:  a group combination or association of gangsters</a:t>
            </a:r>
          </a:p>
          <a:p>
            <a:r>
              <a:rPr lang="en-US" sz="2400" dirty="0" smtClean="0"/>
              <a:t>controlling organized crime in one geographical region</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els weapons2.jpg"/>
          <p:cNvPicPr>
            <a:picLocks noChangeAspect="1"/>
          </p:cNvPicPr>
          <p:nvPr/>
        </p:nvPicPr>
        <p:blipFill>
          <a:blip r:embed="rId2" cstate="screen"/>
          <a:stretch>
            <a:fillRect/>
          </a:stretch>
        </p:blipFill>
        <p:spPr>
          <a:xfrm>
            <a:off x="508000" y="730250"/>
            <a:ext cx="8128000" cy="5397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els posing.jpg"/>
          <p:cNvPicPr>
            <a:picLocks noChangeAspect="1"/>
          </p:cNvPicPr>
          <p:nvPr/>
        </p:nvPicPr>
        <p:blipFill>
          <a:blip r:embed="rId2" cstate="screen"/>
          <a:stretch>
            <a:fillRect/>
          </a:stretch>
        </p:blipFill>
        <p:spPr>
          <a:xfrm>
            <a:off x="1060450" y="1085850"/>
            <a:ext cx="7023100" cy="46863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8324202" cy="707886"/>
          </a:xfrm>
          <a:prstGeom prst="rect">
            <a:avLst/>
          </a:prstGeom>
        </p:spPr>
        <p:txBody>
          <a:bodyPr wrap="none">
            <a:spAutoFit/>
          </a:bodyPr>
          <a:lstStyle/>
          <a:p>
            <a:r>
              <a:rPr lang="en-US" sz="4000" dirty="0" smtClean="0">
                <a:solidFill>
                  <a:srgbClr val="FF0000"/>
                </a:solidFill>
              </a:rPr>
              <a:t>Tunnels for Drugs and Migrant Workers</a:t>
            </a:r>
            <a:endParaRPr lang="en-US" sz="4000"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http://www.newsmild.com/wp-content/uploads/mexico-us-drug-tunnel-uncovered.jpg"/>
          <p:cNvPicPr>
            <a:picLocks noChangeAspect="1" noChangeArrowheads="1"/>
          </p:cNvPicPr>
          <p:nvPr/>
        </p:nvPicPr>
        <p:blipFill>
          <a:blip r:embed="rId2" cstate="screen"/>
          <a:srcRect/>
          <a:stretch>
            <a:fillRect/>
          </a:stretch>
        </p:blipFill>
        <p:spPr bwMode="auto">
          <a:xfrm>
            <a:off x="609600" y="1143000"/>
            <a:ext cx="7697508" cy="448379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http://images.brisbanetimes.com.au/2009/10/29/820981/420tunnel-420x0.jpg"/>
          <p:cNvPicPr>
            <a:picLocks noChangeAspect="1" noChangeArrowheads="1"/>
          </p:cNvPicPr>
          <p:nvPr/>
        </p:nvPicPr>
        <p:blipFill>
          <a:blip r:embed="rId2" cstate="screen"/>
          <a:srcRect/>
          <a:stretch>
            <a:fillRect/>
          </a:stretch>
        </p:blipFill>
        <p:spPr bwMode="auto">
          <a:xfrm>
            <a:off x="1447800" y="533400"/>
            <a:ext cx="6324600" cy="4216400"/>
          </a:xfrm>
          <a:prstGeom prst="rect">
            <a:avLst/>
          </a:prstGeom>
          <a:noFill/>
        </p:spPr>
      </p:pic>
      <p:sp>
        <p:nvSpPr>
          <p:cNvPr id="3" name="Rectangle 2"/>
          <p:cNvSpPr/>
          <p:nvPr/>
        </p:nvSpPr>
        <p:spPr>
          <a:xfrm>
            <a:off x="1447800" y="5029200"/>
            <a:ext cx="6248400" cy="646331"/>
          </a:xfrm>
          <a:prstGeom prst="rect">
            <a:avLst/>
          </a:prstGeom>
        </p:spPr>
        <p:txBody>
          <a:bodyPr wrap="square">
            <a:spAutoFit/>
          </a:bodyPr>
          <a:lstStyle/>
          <a:p>
            <a:r>
              <a:rPr lang="en-US" dirty="0" smtClean="0"/>
              <a:t>The secret tunnel discovered near the US-Mexico border in Tijuana, Mexico. </a:t>
            </a:r>
            <a:r>
              <a:rPr lang="en-US" i="1" dirty="0" smtClean="0"/>
              <a:t>Photo: AP October 29, 2009</a:t>
            </a: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http://news.bbc.co.uk/olmedia/1845000/images/_1846367_mexico_tunnel2_inf300.gif"/>
          <p:cNvPicPr>
            <a:picLocks noChangeAspect="1" noChangeArrowheads="1"/>
          </p:cNvPicPr>
          <p:nvPr/>
        </p:nvPicPr>
        <p:blipFill>
          <a:blip r:embed="rId2" cstate="screen"/>
          <a:srcRect/>
          <a:stretch>
            <a:fillRect/>
          </a:stretch>
        </p:blipFill>
        <p:spPr bwMode="auto">
          <a:xfrm>
            <a:off x="838200" y="381000"/>
            <a:ext cx="4800600" cy="4608578"/>
          </a:xfrm>
          <a:prstGeom prst="rect">
            <a:avLst/>
          </a:prstGeom>
          <a:noFill/>
        </p:spPr>
      </p:pic>
      <p:pic>
        <p:nvPicPr>
          <p:cNvPr id="144388" name="Picture 4" descr="http://news.bbc.co.uk/olmedia/1845000/images/_1846367_california_mex_map150.gif"/>
          <p:cNvPicPr>
            <a:picLocks noChangeAspect="1" noChangeArrowheads="1"/>
          </p:cNvPicPr>
          <p:nvPr/>
        </p:nvPicPr>
        <p:blipFill>
          <a:blip r:embed="rId3" cstate="screen"/>
          <a:srcRect/>
          <a:stretch>
            <a:fillRect/>
          </a:stretch>
        </p:blipFill>
        <p:spPr bwMode="auto">
          <a:xfrm>
            <a:off x="5867399" y="381000"/>
            <a:ext cx="2989383" cy="3886200"/>
          </a:xfrm>
          <a:prstGeom prst="rect">
            <a:avLst/>
          </a:prstGeom>
          <a:noFill/>
        </p:spPr>
      </p:pic>
      <p:pic>
        <p:nvPicPr>
          <p:cNvPr id="144390" name="Picture 6" descr="http://news.bbc.co.uk/furniture/startquote.gif"/>
          <p:cNvPicPr>
            <a:picLocks noChangeAspect="1" noChangeArrowheads="1"/>
          </p:cNvPicPr>
          <p:nvPr/>
        </p:nvPicPr>
        <p:blipFill>
          <a:blip r:embed="rId4" cstate="screen"/>
          <a:srcRect/>
          <a:stretch>
            <a:fillRect/>
          </a:stretch>
        </p:blipFill>
        <p:spPr bwMode="auto">
          <a:xfrm>
            <a:off x="92075" y="-152400"/>
            <a:ext cx="219075" cy="171450"/>
          </a:xfrm>
          <a:prstGeom prst="rect">
            <a:avLst/>
          </a:prstGeom>
          <a:noFill/>
        </p:spPr>
      </p:pic>
      <p:pic>
        <p:nvPicPr>
          <p:cNvPr id="144391" name="Picture 7" descr="http://news.bbc.co.uk/furniture/endquote.gif"/>
          <p:cNvPicPr>
            <a:picLocks noChangeAspect="1" noChangeArrowheads="1"/>
          </p:cNvPicPr>
          <p:nvPr/>
        </p:nvPicPr>
        <p:blipFill>
          <a:blip r:embed="rId5" cstate="screen"/>
          <a:srcRect/>
          <a:stretch>
            <a:fillRect/>
          </a:stretch>
        </p:blipFill>
        <p:spPr bwMode="auto">
          <a:xfrm>
            <a:off x="173038" y="-152400"/>
            <a:ext cx="219075" cy="171450"/>
          </a:xfrm>
          <a:prstGeom prst="rect">
            <a:avLst/>
          </a:prstGeom>
          <a:noFill/>
        </p:spPr>
      </p:pic>
      <p:sp>
        <p:nvSpPr>
          <p:cNvPr id="8" name="Rectangle 7"/>
          <p:cNvSpPr/>
          <p:nvPr/>
        </p:nvSpPr>
        <p:spPr>
          <a:xfrm>
            <a:off x="838200" y="5105400"/>
            <a:ext cx="7924800" cy="646331"/>
          </a:xfrm>
          <a:prstGeom prst="rect">
            <a:avLst/>
          </a:prstGeom>
        </p:spPr>
        <p:txBody>
          <a:bodyPr wrap="square">
            <a:spAutoFit/>
          </a:bodyPr>
          <a:lstStyle/>
          <a:p>
            <a:r>
              <a:rPr lang="en-US" dirty="0" smtClean="0"/>
              <a:t>The US authorities have found a sophisticated drug smuggling tunnel approximately 1,000 feet (300 </a:t>
            </a:r>
            <a:r>
              <a:rPr lang="en-US" dirty="0" err="1" smtClean="0"/>
              <a:t>metres</a:t>
            </a:r>
            <a:r>
              <a:rPr lang="en-US" dirty="0" smtClean="0"/>
              <a:t>) long beneath the border with Mexico.</a:t>
            </a:r>
            <a:endParaRPr lang="en-US" dirty="0"/>
          </a:p>
        </p:txBody>
      </p:sp>
      <p:sp>
        <p:nvSpPr>
          <p:cNvPr id="9" name="Rectangle 8"/>
          <p:cNvSpPr/>
          <p:nvPr/>
        </p:nvSpPr>
        <p:spPr>
          <a:xfrm>
            <a:off x="838200" y="5715000"/>
            <a:ext cx="7848600" cy="923330"/>
          </a:xfrm>
          <a:prstGeom prst="rect">
            <a:avLst/>
          </a:prstGeom>
        </p:spPr>
        <p:txBody>
          <a:bodyPr wrap="square">
            <a:spAutoFit/>
          </a:bodyPr>
          <a:lstStyle/>
          <a:p>
            <a:r>
              <a:rPr lang="en-US" dirty="0" smtClean="0"/>
              <a:t>US officials said that although tunnels had been found between the two countries before, this one was unusually elaborate, equipped with rails, electric lighting, and a ventilation system.  </a:t>
            </a:r>
            <a:r>
              <a:rPr lang="en-US" sz="1400" dirty="0" smtClean="0"/>
              <a:t>BBC News February 28, 2002</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4800600"/>
            <a:ext cx="6629400" cy="646331"/>
          </a:xfrm>
          <a:prstGeom prst="rect">
            <a:avLst/>
          </a:prstGeom>
        </p:spPr>
        <p:txBody>
          <a:bodyPr wrap="square">
            <a:spAutoFit/>
          </a:bodyPr>
          <a:lstStyle/>
          <a:p>
            <a:r>
              <a:rPr lang="en-US" dirty="0" smtClean="0">
                <a:hlinkClick r:id="rId2"/>
              </a:rPr>
              <a:t>http://www.bbc.co.uk/news/world-latin-america-11952794</a:t>
            </a:r>
            <a:endParaRPr lang="en-US" dirty="0" smtClean="0"/>
          </a:p>
          <a:p>
            <a:endParaRPr lang="en-US" dirty="0"/>
          </a:p>
        </p:txBody>
      </p:sp>
      <p:pic>
        <p:nvPicPr>
          <p:cNvPr id="143362" name="Picture 2" descr="http://news.bbcimg.co.uk/media/images/50353000/jpg/_50353892_50353891.jpg"/>
          <p:cNvPicPr>
            <a:picLocks noChangeAspect="1" noChangeArrowheads="1"/>
          </p:cNvPicPr>
          <p:nvPr/>
        </p:nvPicPr>
        <p:blipFill>
          <a:blip r:embed="rId3" cstate="screen"/>
          <a:srcRect/>
          <a:stretch>
            <a:fillRect/>
          </a:stretch>
        </p:blipFill>
        <p:spPr bwMode="auto">
          <a:xfrm>
            <a:off x="1295400" y="533400"/>
            <a:ext cx="6096000" cy="3429001"/>
          </a:xfrm>
          <a:prstGeom prst="rect">
            <a:avLst/>
          </a:prstGeom>
          <a:noFill/>
        </p:spPr>
      </p:pic>
      <p:sp>
        <p:nvSpPr>
          <p:cNvPr id="4" name="Rectangle 3"/>
          <p:cNvSpPr/>
          <p:nvPr/>
        </p:nvSpPr>
        <p:spPr>
          <a:xfrm>
            <a:off x="1219200" y="4419600"/>
            <a:ext cx="6096000" cy="307777"/>
          </a:xfrm>
          <a:prstGeom prst="rect">
            <a:avLst/>
          </a:prstGeom>
        </p:spPr>
        <p:txBody>
          <a:bodyPr wrap="square">
            <a:spAutoFit/>
          </a:bodyPr>
          <a:lstStyle/>
          <a:p>
            <a:r>
              <a:rPr lang="en-US" sz="1400" b="1" dirty="0" smtClean="0"/>
              <a:t>BBC - 8 December 2010 Last updated at 13:38 ET </a:t>
            </a:r>
            <a:endParaRPr lang="en-US" sz="1400" b="1" dirty="0"/>
          </a:p>
        </p:txBody>
      </p:sp>
      <p:sp>
        <p:nvSpPr>
          <p:cNvPr id="5" name="Rectangle 4"/>
          <p:cNvSpPr/>
          <p:nvPr/>
        </p:nvSpPr>
        <p:spPr>
          <a:xfrm>
            <a:off x="990600" y="4038600"/>
            <a:ext cx="6858000" cy="369332"/>
          </a:xfrm>
          <a:prstGeom prst="rect">
            <a:avLst/>
          </a:prstGeom>
        </p:spPr>
        <p:txBody>
          <a:bodyPr wrap="square">
            <a:spAutoFit/>
          </a:bodyPr>
          <a:lstStyle/>
          <a:p>
            <a:r>
              <a:rPr lang="en-US" b="1" dirty="0" smtClean="0"/>
              <a:t>Inside a drug smuggling tunnel on the US-Mexico border – 3 minutes</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http://newsone.com/files/2011/05/mexico-tunnel-4.jpg"/>
          <p:cNvPicPr>
            <a:picLocks noChangeAspect="1" noChangeArrowheads="1"/>
          </p:cNvPicPr>
          <p:nvPr/>
        </p:nvPicPr>
        <p:blipFill>
          <a:blip r:embed="rId2" cstate="screen"/>
          <a:srcRect/>
          <a:stretch>
            <a:fillRect/>
          </a:stretch>
        </p:blipFill>
        <p:spPr bwMode="auto">
          <a:xfrm>
            <a:off x="1371600" y="1066800"/>
            <a:ext cx="6096000" cy="4057650"/>
          </a:xfrm>
          <a:prstGeom prst="rect">
            <a:avLst/>
          </a:prstGeom>
          <a:noFill/>
        </p:spPr>
      </p:pic>
      <p:sp>
        <p:nvSpPr>
          <p:cNvPr id="3" name="Rectangle 2"/>
          <p:cNvSpPr/>
          <p:nvPr/>
        </p:nvSpPr>
        <p:spPr>
          <a:xfrm>
            <a:off x="457200" y="304800"/>
            <a:ext cx="8001000" cy="461665"/>
          </a:xfrm>
          <a:prstGeom prst="rect">
            <a:avLst/>
          </a:prstGeom>
        </p:spPr>
        <p:txBody>
          <a:bodyPr wrap="square">
            <a:spAutoFit/>
          </a:bodyPr>
          <a:lstStyle/>
          <a:p>
            <a:r>
              <a:rPr lang="en-US" sz="2400" b="1" dirty="0" smtClean="0">
                <a:solidFill>
                  <a:srgbClr val="FF0000"/>
                </a:solidFill>
              </a:rPr>
              <a:t>Cops Find Smuggling Tunnel Underneath U.S.-Mexico Border</a:t>
            </a:r>
            <a:endParaRPr lang="en-US" sz="2400" b="1" dirty="0">
              <a:solidFill>
                <a:srgbClr val="FF0000"/>
              </a:solidFill>
            </a:endParaRPr>
          </a:p>
        </p:txBody>
      </p:sp>
      <p:sp>
        <p:nvSpPr>
          <p:cNvPr id="4" name="Rectangle 3"/>
          <p:cNvSpPr/>
          <p:nvPr/>
        </p:nvSpPr>
        <p:spPr>
          <a:xfrm>
            <a:off x="914400" y="5181600"/>
            <a:ext cx="6781800" cy="923330"/>
          </a:xfrm>
          <a:prstGeom prst="rect">
            <a:avLst/>
          </a:prstGeom>
        </p:spPr>
        <p:txBody>
          <a:bodyPr wrap="square">
            <a:spAutoFit/>
          </a:bodyPr>
          <a:lstStyle/>
          <a:p>
            <a:r>
              <a:rPr lang="en-US" dirty="0" smtClean="0"/>
              <a:t>Authorities in Arizona say they’ve found a 250-foot-long unfinished smuggling tunnel underneath the U.S.-Mexico border that has electricity, water pumps and ventilation.</a:t>
            </a:r>
            <a:endParaRPr lang="en-US" dirty="0"/>
          </a:p>
        </p:txBody>
      </p:sp>
      <p:sp>
        <p:nvSpPr>
          <p:cNvPr id="5" name="Rectangle 4"/>
          <p:cNvSpPr/>
          <p:nvPr/>
        </p:nvSpPr>
        <p:spPr>
          <a:xfrm>
            <a:off x="990600" y="6172200"/>
            <a:ext cx="5257800" cy="307777"/>
          </a:xfrm>
          <a:prstGeom prst="rect">
            <a:avLst/>
          </a:prstGeom>
        </p:spPr>
        <p:txBody>
          <a:bodyPr wrap="square">
            <a:spAutoFit/>
          </a:bodyPr>
          <a:lstStyle/>
          <a:p>
            <a:r>
              <a:rPr lang="en-US" sz="1400" dirty="0" smtClean="0"/>
              <a:t>Written by </a:t>
            </a:r>
            <a:r>
              <a:rPr lang="en-US" sz="1400" dirty="0" smtClean="0">
                <a:hlinkClick r:id="rId3" tooltip="Posts by Associated Press"/>
              </a:rPr>
              <a:t>Associated Press</a:t>
            </a:r>
            <a:r>
              <a:rPr lang="en-US" sz="1400" dirty="0" smtClean="0"/>
              <a:t> on May 10, 2011 5:45 am </a:t>
            </a:r>
            <a:endParaRPr 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http://www.csmonitor.com/var/ezflow_site/storage/images/media/images/csm-photo-galleries-images/in-pictures-images/drug-tunnel/02/8974269-1-eng-US/02_full_600x400.jpg"/>
          <p:cNvPicPr>
            <a:picLocks noChangeAspect="1" noChangeArrowheads="1"/>
          </p:cNvPicPr>
          <p:nvPr/>
        </p:nvPicPr>
        <p:blipFill>
          <a:blip r:embed="rId2" cstate="screen"/>
          <a:srcRect/>
          <a:stretch>
            <a:fillRect/>
          </a:stretch>
        </p:blipFill>
        <p:spPr bwMode="auto">
          <a:xfrm>
            <a:off x="1143000" y="152400"/>
            <a:ext cx="6705600" cy="5004179"/>
          </a:xfrm>
          <a:prstGeom prst="rect">
            <a:avLst/>
          </a:prstGeom>
          <a:noFill/>
        </p:spPr>
      </p:pic>
      <p:sp>
        <p:nvSpPr>
          <p:cNvPr id="3" name="Rectangle 2"/>
          <p:cNvSpPr/>
          <p:nvPr/>
        </p:nvSpPr>
        <p:spPr>
          <a:xfrm>
            <a:off x="685800" y="5105400"/>
            <a:ext cx="7696200" cy="1200329"/>
          </a:xfrm>
          <a:prstGeom prst="rect">
            <a:avLst/>
          </a:prstGeom>
        </p:spPr>
        <p:txBody>
          <a:bodyPr wrap="square">
            <a:spAutoFit/>
          </a:bodyPr>
          <a:lstStyle/>
          <a:p>
            <a:r>
              <a:rPr lang="en-US" dirty="0" smtClean="0"/>
              <a:t>John Morton (l.), the director of Immigration and Customs Enforcement, points out the opening of a 600-yard tunnel to Joe Garcia, assistant agent in charge for Homeland Security Investigations, in a warehouse where 20 tons of marijuana were seized in </a:t>
            </a:r>
            <a:r>
              <a:rPr lang="en-US" dirty="0" err="1" smtClean="0"/>
              <a:t>Otay</a:t>
            </a:r>
            <a:r>
              <a:rPr lang="en-US" dirty="0" smtClean="0"/>
              <a:t> Mesa, Calif., on Nov. 3, 2011. </a:t>
            </a:r>
            <a:endParaRPr lang="en-US" dirty="0"/>
          </a:p>
        </p:txBody>
      </p:sp>
      <p:pic>
        <p:nvPicPr>
          <p:cNvPr id="141316" name="Picture 4" descr="Christian Science Monitor">
            <a:hlinkClick r:id="rId3"/>
          </p:cNvPr>
          <p:cNvPicPr>
            <a:picLocks noChangeAspect="1" noChangeArrowheads="1"/>
          </p:cNvPicPr>
          <p:nvPr/>
        </p:nvPicPr>
        <p:blipFill>
          <a:blip r:embed="rId4" cstate="screen"/>
          <a:srcRect/>
          <a:stretch>
            <a:fillRect/>
          </a:stretch>
        </p:blipFill>
        <p:spPr bwMode="auto">
          <a:xfrm>
            <a:off x="5867400" y="6019800"/>
            <a:ext cx="1704975" cy="43815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http://www.csmonitor.com/var/ezflow_site/storage/images/media/images/csm-photo-galleries-images/in-pictures-images/drug-tunnel/01/8974251-1-eng-US/01_full_600x400.jpg"/>
          <p:cNvPicPr>
            <a:picLocks noChangeAspect="1" noChangeArrowheads="1"/>
          </p:cNvPicPr>
          <p:nvPr/>
        </p:nvPicPr>
        <p:blipFill>
          <a:blip r:embed="rId2" cstate="screen"/>
          <a:srcRect/>
          <a:stretch>
            <a:fillRect/>
          </a:stretch>
        </p:blipFill>
        <p:spPr bwMode="auto">
          <a:xfrm>
            <a:off x="1676400" y="228600"/>
            <a:ext cx="5715000" cy="3810000"/>
          </a:xfrm>
          <a:prstGeom prst="rect">
            <a:avLst/>
          </a:prstGeom>
          <a:noFill/>
        </p:spPr>
      </p:pic>
      <p:sp>
        <p:nvSpPr>
          <p:cNvPr id="3" name="Rectangle 2"/>
          <p:cNvSpPr/>
          <p:nvPr/>
        </p:nvSpPr>
        <p:spPr>
          <a:xfrm>
            <a:off x="914400" y="4191000"/>
            <a:ext cx="7010400" cy="1477328"/>
          </a:xfrm>
          <a:prstGeom prst="rect">
            <a:avLst/>
          </a:prstGeom>
        </p:spPr>
        <p:txBody>
          <a:bodyPr wrap="square">
            <a:spAutoFit/>
          </a:bodyPr>
          <a:lstStyle/>
          <a:p>
            <a:r>
              <a:rPr lang="en-US" dirty="0" smtClean="0"/>
              <a:t>A federal agent crawls through a 600-yard tunnel discovered in a warehouse along the border between the United States and Mexico in </a:t>
            </a:r>
            <a:r>
              <a:rPr lang="en-US" dirty="0" err="1" smtClean="0"/>
              <a:t>Otay</a:t>
            </a:r>
            <a:r>
              <a:rPr lang="en-US" dirty="0" smtClean="0"/>
              <a:t> Mesa, a suburb of San Diego, Calif., on Nov. 3, 2011. Agents recovered more than 20 tons of marijuana during overnight searches of the tunnel, the border patrol said in a news release.</a:t>
            </a:r>
            <a:endParaRPr lang="en-US" dirty="0"/>
          </a:p>
        </p:txBody>
      </p:sp>
      <p:pic>
        <p:nvPicPr>
          <p:cNvPr id="142340" name="Picture 4" descr="Christian Science Monitor">
            <a:hlinkClick r:id="rId3"/>
          </p:cNvPr>
          <p:cNvPicPr>
            <a:picLocks noChangeAspect="1" noChangeArrowheads="1"/>
          </p:cNvPicPr>
          <p:nvPr/>
        </p:nvPicPr>
        <p:blipFill>
          <a:blip r:embed="rId4" cstate="screen"/>
          <a:srcRect/>
          <a:stretch>
            <a:fillRect/>
          </a:stretch>
        </p:blipFill>
        <p:spPr bwMode="auto">
          <a:xfrm>
            <a:off x="5943600" y="5486400"/>
            <a:ext cx="1704975" cy="4381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1834" y="381000"/>
            <a:ext cx="7630359" cy="3046988"/>
          </a:xfrm>
          <a:prstGeom prst="rect">
            <a:avLst/>
          </a:prstGeom>
          <a:noFill/>
        </p:spPr>
        <p:txBody>
          <a:bodyPr wrap="none" rtlCol="0">
            <a:spAutoFit/>
          </a:bodyPr>
          <a:lstStyle/>
          <a:p>
            <a:pPr algn="ctr"/>
            <a:r>
              <a:rPr lang="en-US" sz="3200" dirty="0" smtClean="0">
                <a:solidFill>
                  <a:srgbClr val="FF0000"/>
                </a:solidFill>
              </a:rPr>
              <a:t>Who are the Mexican Gangs?  </a:t>
            </a:r>
          </a:p>
          <a:p>
            <a:pPr algn="ctr"/>
            <a:r>
              <a:rPr lang="en-US" sz="3200" dirty="0" smtClean="0">
                <a:solidFill>
                  <a:srgbClr val="FF0000"/>
                </a:solidFill>
              </a:rPr>
              <a:t>What are the Cartels?</a:t>
            </a:r>
          </a:p>
          <a:p>
            <a:pPr algn="ctr"/>
            <a:r>
              <a:rPr lang="en-US" sz="3200" dirty="0" smtClean="0">
                <a:solidFill>
                  <a:srgbClr val="FF0000"/>
                </a:solidFill>
              </a:rPr>
              <a:t>How do they smuggle drugs and people into </a:t>
            </a:r>
            <a:br>
              <a:rPr lang="en-US" sz="3200" dirty="0" smtClean="0">
                <a:solidFill>
                  <a:srgbClr val="FF0000"/>
                </a:solidFill>
              </a:rPr>
            </a:br>
            <a:r>
              <a:rPr lang="en-US" sz="3200" dirty="0" smtClean="0">
                <a:solidFill>
                  <a:srgbClr val="FF0000"/>
                </a:solidFill>
              </a:rPr>
              <a:t>the United States? </a:t>
            </a:r>
          </a:p>
          <a:p>
            <a:pPr algn="ctr"/>
            <a:r>
              <a:rPr lang="en-US" sz="3200" dirty="0" smtClean="0">
                <a:solidFill>
                  <a:srgbClr val="FF0000"/>
                </a:solidFill>
              </a:rPr>
              <a:t>Who to they affect migrants </a:t>
            </a:r>
          </a:p>
          <a:p>
            <a:pPr algn="ctr"/>
            <a:r>
              <a:rPr lang="en-US" sz="3200" dirty="0" smtClean="0">
                <a:solidFill>
                  <a:srgbClr val="FF0000"/>
                </a:solidFill>
              </a:rPr>
              <a:t>trying to enter the United States?</a:t>
            </a:r>
            <a:endParaRPr lang="en-US" sz="3200" dirty="0">
              <a:solidFill>
                <a:srgbClr val="FF0000"/>
              </a:solidFill>
            </a:endParaRPr>
          </a:p>
        </p:txBody>
      </p:sp>
      <p:sp>
        <p:nvSpPr>
          <p:cNvPr id="3" name="Rectangle 2"/>
          <p:cNvSpPr/>
          <p:nvPr/>
        </p:nvSpPr>
        <p:spPr>
          <a:xfrm>
            <a:off x="1905000" y="5867400"/>
            <a:ext cx="5943600" cy="646331"/>
          </a:xfrm>
          <a:prstGeom prst="rect">
            <a:avLst/>
          </a:prstGeom>
        </p:spPr>
        <p:txBody>
          <a:bodyPr wrap="square">
            <a:spAutoFit/>
          </a:bodyPr>
          <a:lstStyle/>
          <a:p>
            <a:r>
              <a:rPr lang="en-US" dirty="0" smtClean="0">
                <a:hlinkClick r:id="rId2"/>
              </a:rPr>
              <a:t>http://www.youtube.com/watch?v=q_EdihbSUeM</a:t>
            </a:r>
            <a:endParaRPr lang="en-US" dirty="0" smtClean="0"/>
          </a:p>
          <a:p>
            <a:endParaRPr lang="en-US" dirty="0"/>
          </a:p>
        </p:txBody>
      </p:sp>
      <p:pic>
        <p:nvPicPr>
          <p:cNvPr id="149506" name="Picture 2" descr="http://deathby1000papercuts.com/wp-content/uploads/2008/10/ap_maras1_071207_ssv.jpg"/>
          <p:cNvPicPr>
            <a:picLocks noChangeAspect="1" noChangeArrowheads="1"/>
          </p:cNvPicPr>
          <p:nvPr/>
        </p:nvPicPr>
        <p:blipFill>
          <a:blip r:embed="rId3" cstate="screen"/>
          <a:srcRect/>
          <a:stretch>
            <a:fillRect/>
          </a:stretch>
        </p:blipFill>
        <p:spPr bwMode="auto">
          <a:xfrm>
            <a:off x="3505200" y="3505200"/>
            <a:ext cx="1676400" cy="226644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http://www.csmonitor.com/var/ezflow_site/storage/images/media/images/csm-photo-galleries-images/in-pictures-images/drug-tunnel/03/8974287-1-eng-US/03_full_600x400.jpg"/>
          <p:cNvPicPr>
            <a:picLocks noChangeAspect="1" noChangeArrowheads="1"/>
          </p:cNvPicPr>
          <p:nvPr/>
        </p:nvPicPr>
        <p:blipFill>
          <a:blip r:embed="rId2" cstate="screen"/>
          <a:srcRect/>
          <a:stretch>
            <a:fillRect/>
          </a:stretch>
        </p:blipFill>
        <p:spPr bwMode="auto">
          <a:xfrm>
            <a:off x="1828800" y="228600"/>
            <a:ext cx="5715000" cy="3810000"/>
          </a:xfrm>
          <a:prstGeom prst="rect">
            <a:avLst/>
          </a:prstGeom>
          <a:noFill/>
        </p:spPr>
      </p:pic>
      <p:sp>
        <p:nvSpPr>
          <p:cNvPr id="3" name="Rectangle 2"/>
          <p:cNvSpPr/>
          <p:nvPr/>
        </p:nvSpPr>
        <p:spPr>
          <a:xfrm>
            <a:off x="762000" y="4267200"/>
            <a:ext cx="7315200" cy="1200329"/>
          </a:xfrm>
          <a:prstGeom prst="rect">
            <a:avLst/>
          </a:prstGeom>
        </p:spPr>
        <p:txBody>
          <a:bodyPr wrap="square">
            <a:spAutoFit/>
          </a:bodyPr>
          <a:lstStyle/>
          <a:p>
            <a:r>
              <a:rPr lang="en-US" dirty="0" smtClean="0"/>
              <a:t>John Morton (l.), director of US Immigration and Customs Enforcement, looks at blocks of marijuana inside a warehouse near the Mexican border where a 600-yard tunnel between the US and Mexico was found, along with 20 tons of marijuana, in </a:t>
            </a:r>
            <a:r>
              <a:rPr lang="en-US" dirty="0" err="1" smtClean="0"/>
              <a:t>Otay</a:t>
            </a:r>
            <a:r>
              <a:rPr lang="en-US" dirty="0" smtClean="0"/>
              <a:t> Mesa, Calif., on Nov. 3, 2011.</a:t>
            </a:r>
            <a:endParaRPr lang="en-US" dirty="0"/>
          </a:p>
        </p:txBody>
      </p:sp>
      <p:pic>
        <p:nvPicPr>
          <p:cNvPr id="140292" name="Picture 4" descr="Christian Science Monitor">
            <a:hlinkClick r:id="rId3"/>
          </p:cNvPr>
          <p:cNvPicPr>
            <a:picLocks noChangeAspect="1" noChangeArrowheads="1"/>
          </p:cNvPicPr>
          <p:nvPr/>
        </p:nvPicPr>
        <p:blipFill>
          <a:blip r:embed="rId4" cstate="screen"/>
          <a:srcRect/>
          <a:stretch>
            <a:fillRect/>
          </a:stretch>
        </p:blipFill>
        <p:spPr bwMode="auto">
          <a:xfrm>
            <a:off x="6324600" y="5410200"/>
            <a:ext cx="1704975" cy="43815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Plywood shoring with a built-in makeshift ladder at the tunnel’s entrance is seen in this drug smuggling tunnel from Mexico that was uncovered by U.S. Border Patrol in Nogales, Arizona, in a photo released November 22, 2011. REUTERS/U.S. Customs and Border Protection"/>
          <p:cNvPicPr>
            <a:picLocks noChangeAspect="1" noChangeArrowheads="1"/>
          </p:cNvPicPr>
          <p:nvPr/>
        </p:nvPicPr>
        <p:blipFill>
          <a:blip r:embed="rId2" cstate="screen"/>
          <a:srcRect/>
          <a:stretch>
            <a:fillRect/>
          </a:stretch>
        </p:blipFill>
        <p:spPr bwMode="auto">
          <a:xfrm>
            <a:off x="1752600" y="152400"/>
            <a:ext cx="5257800" cy="3505200"/>
          </a:xfrm>
          <a:prstGeom prst="rect">
            <a:avLst/>
          </a:prstGeom>
          <a:noFill/>
        </p:spPr>
      </p:pic>
      <p:sp>
        <p:nvSpPr>
          <p:cNvPr id="3" name="Rectangle 2"/>
          <p:cNvSpPr/>
          <p:nvPr/>
        </p:nvSpPr>
        <p:spPr>
          <a:xfrm>
            <a:off x="1752600" y="3810000"/>
            <a:ext cx="4648200" cy="276999"/>
          </a:xfrm>
          <a:prstGeom prst="rect">
            <a:avLst/>
          </a:prstGeom>
        </p:spPr>
        <p:txBody>
          <a:bodyPr wrap="square">
            <a:spAutoFit/>
          </a:bodyPr>
          <a:lstStyle/>
          <a:p>
            <a:r>
              <a:rPr lang="en-US" sz="1200" dirty="0" smtClean="0"/>
              <a:t>By </a:t>
            </a:r>
            <a:r>
              <a:rPr lang="en-US" sz="1200" dirty="0" smtClean="0">
                <a:hlinkClick r:id="rId3"/>
              </a:rPr>
              <a:t>Tim Gaynor</a:t>
            </a:r>
            <a:r>
              <a:rPr lang="en-US" sz="1200" dirty="0" smtClean="0"/>
              <a:t>  TUCSON, Arizona | Tue Nov 22, 2011 7:25pm EST </a:t>
            </a:r>
            <a:endParaRPr lang="en-US" sz="1200" dirty="0"/>
          </a:p>
        </p:txBody>
      </p:sp>
      <p:sp>
        <p:nvSpPr>
          <p:cNvPr id="4" name="Rectangle 3"/>
          <p:cNvSpPr/>
          <p:nvPr/>
        </p:nvSpPr>
        <p:spPr>
          <a:xfrm>
            <a:off x="228600" y="4114800"/>
            <a:ext cx="8305800" cy="2585323"/>
          </a:xfrm>
          <a:prstGeom prst="rect">
            <a:avLst/>
          </a:prstGeom>
        </p:spPr>
        <p:txBody>
          <a:bodyPr wrap="square">
            <a:spAutoFit/>
          </a:bodyPr>
          <a:lstStyle/>
          <a:p>
            <a:r>
              <a:rPr lang="en-US" dirty="0" smtClean="0"/>
              <a:t>     The U.S. Border Patrol said the 319-foot long tunnel was discovered on Monday. It measured three feet wide by two feet tall, and ran for 100 feet into Mexico at a depth of about 20 feet.</a:t>
            </a:r>
          </a:p>
          <a:p>
            <a:r>
              <a:rPr lang="en-US" dirty="0" smtClean="0"/>
              <a:t>     It was chiseled through solid rock and was equipped with electricity, lighting, water pumps, and held up by support beams and plywood shoring, the Border Patrol's Tucson sector said in a news release.</a:t>
            </a:r>
          </a:p>
          <a:p>
            <a:r>
              <a:rPr lang="en-US" dirty="0" smtClean="0"/>
              <a:t>     The tunnel was the third discovered running under the porous U.S.-Mexico border in less than a week, and the 21st illicit passageway found beneath the streets of Nogales in the past two years.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5334000"/>
            <a:ext cx="5638800" cy="646331"/>
          </a:xfrm>
          <a:prstGeom prst="rect">
            <a:avLst/>
          </a:prstGeom>
        </p:spPr>
        <p:txBody>
          <a:bodyPr wrap="square">
            <a:spAutoFit/>
          </a:bodyPr>
          <a:lstStyle/>
          <a:p>
            <a:r>
              <a:rPr lang="en-US" dirty="0" smtClean="0">
                <a:hlinkClick r:id="rId2"/>
              </a:rPr>
              <a:t>http://www.youtube.com/watch?v=qmL2SQhEoUc</a:t>
            </a:r>
            <a:endParaRPr lang="en-US" dirty="0" smtClean="0"/>
          </a:p>
          <a:p>
            <a:endParaRPr lang="en-US" dirty="0"/>
          </a:p>
        </p:txBody>
      </p:sp>
      <p:sp>
        <p:nvSpPr>
          <p:cNvPr id="3" name="Rectangle 2"/>
          <p:cNvSpPr/>
          <p:nvPr/>
        </p:nvSpPr>
        <p:spPr>
          <a:xfrm>
            <a:off x="990600" y="609600"/>
            <a:ext cx="6858000" cy="369332"/>
          </a:xfrm>
          <a:prstGeom prst="rect">
            <a:avLst/>
          </a:prstGeom>
        </p:spPr>
        <p:txBody>
          <a:bodyPr wrap="square">
            <a:spAutoFit/>
          </a:bodyPr>
          <a:lstStyle/>
          <a:p>
            <a:r>
              <a:rPr lang="en-US" dirty="0" smtClean="0"/>
              <a:t>Border Wars: City Under Siege : MON JAN 11 9P et/pt – 3 minutes :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42" y="152400"/>
            <a:ext cx="9106853" cy="1569660"/>
          </a:xfrm>
          <a:prstGeom prst="rect">
            <a:avLst/>
          </a:prstGeom>
          <a:noFill/>
        </p:spPr>
        <p:txBody>
          <a:bodyPr wrap="none" rtlCol="0">
            <a:spAutoFit/>
          </a:bodyPr>
          <a:lstStyle/>
          <a:p>
            <a:pPr algn="ctr"/>
            <a:r>
              <a:rPr lang="en-US" sz="3200" dirty="0" smtClean="0"/>
              <a:t>When the </a:t>
            </a:r>
            <a:r>
              <a:rPr lang="en-US" sz="3200" dirty="0" smtClean="0"/>
              <a:t>“beast”</a:t>
            </a:r>
            <a:r>
              <a:rPr lang="en-US" sz="3200" dirty="0" smtClean="0"/>
              <a:t> </a:t>
            </a:r>
            <a:r>
              <a:rPr lang="en-US" sz="3200" dirty="0" smtClean="0"/>
              <a:t>stops, the refugees riding the train </a:t>
            </a:r>
            <a:br>
              <a:rPr lang="en-US" sz="3200" dirty="0" smtClean="0"/>
            </a:br>
            <a:r>
              <a:rPr lang="en-US" sz="3200" dirty="0" smtClean="0"/>
              <a:t>are often raped, robbed, beaten, kidnapped, </a:t>
            </a:r>
          </a:p>
          <a:p>
            <a:pPr algn="ctr"/>
            <a:r>
              <a:rPr lang="en-US" sz="3200" dirty="0" smtClean="0"/>
              <a:t>and killed by local police and by thugs from the Zetas.</a:t>
            </a:r>
            <a:endParaRPr lang="en-US" sz="3200" dirty="0"/>
          </a:p>
        </p:txBody>
      </p:sp>
      <p:pic>
        <p:nvPicPr>
          <p:cNvPr id="129028" name="Picture 4" descr="1251677721_0.jpg">
            <a:hlinkClick r:id="rId2"/>
          </p:cNvPr>
          <p:cNvPicPr>
            <a:picLocks noChangeAspect="1" noChangeArrowheads="1"/>
          </p:cNvPicPr>
          <p:nvPr/>
        </p:nvPicPr>
        <p:blipFill>
          <a:blip r:embed="rId3" cstate="screen"/>
          <a:srcRect/>
          <a:stretch>
            <a:fillRect/>
          </a:stretch>
        </p:blipFill>
        <p:spPr bwMode="auto">
          <a:xfrm>
            <a:off x="4724400" y="4114800"/>
            <a:ext cx="3985845" cy="2590800"/>
          </a:xfrm>
          <a:prstGeom prst="rect">
            <a:avLst/>
          </a:prstGeom>
          <a:noFill/>
        </p:spPr>
      </p:pic>
      <p:sp>
        <p:nvSpPr>
          <p:cNvPr id="5" name="TextBox 4"/>
          <p:cNvSpPr txBox="1"/>
          <p:nvPr/>
        </p:nvSpPr>
        <p:spPr>
          <a:xfrm>
            <a:off x="1905000" y="1676400"/>
            <a:ext cx="5047151" cy="830997"/>
          </a:xfrm>
          <a:prstGeom prst="rect">
            <a:avLst/>
          </a:prstGeom>
          <a:noFill/>
        </p:spPr>
        <p:txBody>
          <a:bodyPr wrap="none" rtlCol="0">
            <a:spAutoFit/>
          </a:bodyPr>
          <a:lstStyle/>
          <a:p>
            <a:r>
              <a:rPr lang="en-US" sz="4800" dirty="0" smtClean="0">
                <a:solidFill>
                  <a:srgbClr val="FF0000"/>
                </a:solidFill>
              </a:rPr>
              <a:t>Who are the Zetas?</a:t>
            </a:r>
            <a:endParaRPr lang="en-US" sz="4800" dirty="0">
              <a:solidFill>
                <a:srgbClr val="FF0000"/>
              </a:solidFill>
            </a:endParaRPr>
          </a:p>
        </p:txBody>
      </p:sp>
      <p:pic>
        <p:nvPicPr>
          <p:cNvPr id="129032" name="Picture 8" descr="http://2.bp.blogspot.com/-i94CaCqpTxQ/TZzrqxQTa4I/AAAAAAAAH9E/O8PY41lOUqE/s1600/decapitated-victims1.jpg"/>
          <p:cNvPicPr>
            <a:picLocks noChangeAspect="1" noChangeArrowheads="1"/>
          </p:cNvPicPr>
          <p:nvPr/>
        </p:nvPicPr>
        <p:blipFill>
          <a:blip r:embed="rId4" cstate="screen"/>
          <a:srcRect t="11454" b="6346"/>
          <a:stretch>
            <a:fillRect/>
          </a:stretch>
        </p:blipFill>
        <p:spPr bwMode="auto">
          <a:xfrm>
            <a:off x="304800" y="4038600"/>
            <a:ext cx="3886200" cy="2590800"/>
          </a:xfrm>
          <a:prstGeom prst="rect">
            <a:avLst/>
          </a:prstGeom>
          <a:noFill/>
        </p:spPr>
      </p:pic>
      <p:pic>
        <p:nvPicPr>
          <p:cNvPr id="129030" name="Picture 6" descr="http://streetganglife.com/wp-content/uploads/2010/08/220107mexicans4.jpg">
            <a:hlinkClick r:id="rId5"/>
          </p:cNvPr>
          <p:cNvPicPr>
            <a:picLocks noChangeAspect="1" noChangeArrowheads="1"/>
          </p:cNvPicPr>
          <p:nvPr/>
        </p:nvPicPr>
        <p:blipFill>
          <a:blip r:embed="rId6" cstate="screen"/>
          <a:srcRect/>
          <a:stretch>
            <a:fillRect/>
          </a:stretch>
        </p:blipFill>
        <p:spPr bwMode="auto">
          <a:xfrm>
            <a:off x="2590800" y="2438400"/>
            <a:ext cx="3333750" cy="23812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Los Zetas Image.JPG"/>
          <p:cNvPicPr>
            <a:picLocks noChangeAspect="1" noChangeArrowheads="1"/>
          </p:cNvPicPr>
          <p:nvPr/>
        </p:nvPicPr>
        <p:blipFill>
          <a:blip r:embed="rId2" cstate="screen"/>
          <a:srcRect/>
          <a:stretch>
            <a:fillRect/>
          </a:stretch>
        </p:blipFill>
        <p:spPr bwMode="auto">
          <a:xfrm>
            <a:off x="2590800" y="0"/>
            <a:ext cx="1790974" cy="2057400"/>
          </a:xfrm>
          <a:prstGeom prst="rect">
            <a:avLst/>
          </a:prstGeom>
          <a:noFill/>
        </p:spPr>
      </p:pic>
      <p:sp>
        <p:nvSpPr>
          <p:cNvPr id="3" name="Rectangle 2"/>
          <p:cNvSpPr/>
          <p:nvPr/>
        </p:nvSpPr>
        <p:spPr>
          <a:xfrm>
            <a:off x="228600" y="1905000"/>
            <a:ext cx="8610600" cy="954107"/>
          </a:xfrm>
          <a:prstGeom prst="rect">
            <a:avLst/>
          </a:prstGeom>
        </p:spPr>
        <p:txBody>
          <a:bodyPr wrap="square">
            <a:spAutoFit/>
          </a:bodyPr>
          <a:lstStyle/>
          <a:p>
            <a:pPr algn="ctr"/>
            <a:r>
              <a:rPr lang="es-ES" sz="2800" dirty="0" err="1" smtClean="0">
                <a:solidFill>
                  <a:srgbClr val="FF0000"/>
                </a:solidFill>
              </a:rPr>
              <a:t>Areas</a:t>
            </a:r>
            <a:r>
              <a:rPr lang="es-ES" sz="2800" dirty="0" smtClean="0">
                <a:solidFill>
                  <a:srgbClr val="FF0000"/>
                </a:solidFill>
              </a:rPr>
              <a:t> of </a:t>
            </a:r>
            <a:r>
              <a:rPr lang="es-ES" sz="2800" dirty="0" err="1" smtClean="0">
                <a:solidFill>
                  <a:srgbClr val="FF0000"/>
                </a:solidFill>
              </a:rPr>
              <a:t>Operation</a:t>
            </a:r>
            <a:r>
              <a:rPr lang="es-ES" sz="2800" dirty="0" smtClean="0">
                <a:solidFill>
                  <a:srgbClr val="FF0000"/>
                </a:solidFill>
              </a:rPr>
              <a:t>:</a:t>
            </a:r>
          </a:p>
          <a:p>
            <a:pPr algn="ctr"/>
            <a:r>
              <a:rPr lang="es-ES" sz="2800" dirty="0" smtClean="0">
                <a:solidFill>
                  <a:srgbClr val="FF0000"/>
                </a:solidFill>
              </a:rPr>
              <a:t>Colombia, Guatemala, </a:t>
            </a:r>
            <a:r>
              <a:rPr lang="es-ES" sz="2800" dirty="0" err="1" smtClean="0">
                <a:solidFill>
                  <a:srgbClr val="FF0000"/>
                </a:solidFill>
              </a:rPr>
              <a:t>Italy</a:t>
            </a:r>
            <a:r>
              <a:rPr lang="es-ES" sz="2800" dirty="0" smtClean="0">
                <a:solidFill>
                  <a:srgbClr val="FF0000"/>
                </a:solidFill>
              </a:rPr>
              <a:t>, </a:t>
            </a:r>
            <a:r>
              <a:rPr lang="es-ES" sz="2800" dirty="0" err="1" smtClean="0">
                <a:solidFill>
                  <a:srgbClr val="FF0000"/>
                </a:solidFill>
              </a:rPr>
              <a:t>Mexico</a:t>
            </a:r>
            <a:r>
              <a:rPr lang="es-ES" sz="2800" dirty="0" smtClean="0">
                <a:solidFill>
                  <a:srgbClr val="FF0000"/>
                </a:solidFill>
              </a:rPr>
              <a:t>, U.S., and Venezuela</a:t>
            </a:r>
            <a:r>
              <a:rPr lang="es-ES" sz="2800" dirty="0" smtClean="0"/>
              <a:t>.</a:t>
            </a:r>
            <a:endParaRPr lang="es-ES" sz="2800" dirty="0"/>
          </a:p>
        </p:txBody>
      </p:sp>
      <p:sp>
        <p:nvSpPr>
          <p:cNvPr id="4" name="Rectangle 3"/>
          <p:cNvSpPr/>
          <p:nvPr/>
        </p:nvSpPr>
        <p:spPr>
          <a:xfrm>
            <a:off x="152400" y="2819400"/>
            <a:ext cx="8839200" cy="4308872"/>
          </a:xfrm>
          <a:prstGeom prst="rect">
            <a:avLst/>
          </a:prstGeom>
        </p:spPr>
        <p:txBody>
          <a:bodyPr wrap="square">
            <a:spAutoFit/>
          </a:bodyPr>
          <a:lstStyle/>
          <a:p>
            <a:r>
              <a:rPr lang="en-US" sz="2400" dirty="0" smtClean="0"/>
              <a:t>Los Zetas were founded in 1998 by then leader of the Gulf Cartel, </a:t>
            </a:r>
            <a:r>
              <a:rPr lang="en-US" sz="2400" dirty="0" err="1" smtClean="0"/>
              <a:t>Osiel</a:t>
            </a:r>
            <a:r>
              <a:rPr lang="en-US" sz="2400" dirty="0" smtClean="0"/>
              <a:t> Cardenas </a:t>
            </a:r>
            <a:r>
              <a:rPr lang="en-US" sz="2400" dirty="0" err="1" smtClean="0"/>
              <a:t>Guillen</a:t>
            </a:r>
            <a:r>
              <a:rPr lang="en-US" sz="2400" dirty="0" smtClean="0"/>
              <a:t>, to be the enforcement specialists of the Gulf Cartel to control adversaries and maintain contested territories. The original members of the organization were former members of </a:t>
            </a:r>
            <a:r>
              <a:rPr lang="en-US" sz="2400" dirty="0" err="1" smtClean="0"/>
              <a:t>Grupo</a:t>
            </a:r>
            <a:r>
              <a:rPr lang="en-US" sz="2400" dirty="0" smtClean="0"/>
              <a:t> </a:t>
            </a:r>
            <a:r>
              <a:rPr lang="en-US" sz="2400" dirty="0" err="1" smtClean="0"/>
              <a:t>Aeromovil</a:t>
            </a:r>
            <a:r>
              <a:rPr lang="en-US" sz="2400" dirty="0" smtClean="0"/>
              <a:t> de </a:t>
            </a:r>
            <a:r>
              <a:rPr lang="en-US" sz="2400" dirty="0" err="1" smtClean="0"/>
              <a:t>Fuerzas</a:t>
            </a:r>
            <a:r>
              <a:rPr lang="en-US" sz="2400" dirty="0" smtClean="0"/>
              <a:t> </a:t>
            </a:r>
            <a:r>
              <a:rPr lang="en-US" sz="2400" dirty="0" err="1" smtClean="0"/>
              <a:t>Especiales</a:t>
            </a:r>
            <a:r>
              <a:rPr lang="en-US" sz="2400" dirty="0" smtClean="0"/>
              <a:t> (GAFES), the Mexican Special Forces equivalent… Los Zetas…began to contract out for other drug trafficking organizations in 2008 before gaining autonomy from the Gulf Cartel and other DTO's completely in 2009. Los Zetas are considered to be one of the seven Mexican Drug organizations that dominate the culture. </a:t>
            </a:r>
            <a:r>
              <a:rPr lang="en-US" sz="1600" dirty="0" smtClean="0"/>
              <a:t>(ISVG) Violent Extremism – a comprehensive resource on violent extremist organizations</a:t>
            </a:r>
            <a:endParaRPr lang="en-US" sz="2400" dirty="0" smtClean="0"/>
          </a:p>
          <a:p>
            <a:r>
              <a:rPr lang="en-US" dirty="0" smtClean="0"/>
              <a:t> </a:t>
            </a:r>
            <a:endParaRPr lang="en-US" dirty="0"/>
          </a:p>
        </p:txBody>
      </p:sp>
      <p:pic>
        <p:nvPicPr>
          <p:cNvPr id="128006" name="Picture 6" descr="http://www.airpower.au.af.mil/apjinternational/apj-s/2009/3tri09/3tri09_images/brands1.jpg"/>
          <p:cNvPicPr>
            <a:picLocks noChangeAspect="1" noChangeArrowheads="1"/>
          </p:cNvPicPr>
          <p:nvPr/>
        </p:nvPicPr>
        <p:blipFill>
          <a:blip r:embed="rId3" cstate="screen"/>
          <a:srcRect/>
          <a:stretch>
            <a:fillRect/>
          </a:stretch>
        </p:blipFill>
        <p:spPr bwMode="auto">
          <a:xfrm>
            <a:off x="304800" y="152400"/>
            <a:ext cx="1905000" cy="1895476"/>
          </a:xfrm>
          <a:prstGeom prst="rect">
            <a:avLst/>
          </a:prstGeom>
          <a:noFill/>
        </p:spPr>
      </p:pic>
      <p:pic>
        <p:nvPicPr>
          <p:cNvPr id="128008" name="Picture 8" descr="http://narcoguerratimes.files.wordpress.com/2009/06/escudo_de__los_zetas.jpg?w=630"/>
          <p:cNvPicPr>
            <a:picLocks noChangeAspect="1" noChangeArrowheads="1"/>
          </p:cNvPicPr>
          <p:nvPr/>
        </p:nvPicPr>
        <p:blipFill>
          <a:blip r:embed="rId4" cstate="screen"/>
          <a:srcRect/>
          <a:stretch>
            <a:fillRect/>
          </a:stretch>
        </p:blipFill>
        <p:spPr bwMode="auto">
          <a:xfrm>
            <a:off x="7010400" y="152400"/>
            <a:ext cx="1752600" cy="1986281"/>
          </a:xfrm>
          <a:prstGeom prst="rect">
            <a:avLst/>
          </a:prstGeom>
          <a:noFill/>
        </p:spPr>
      </p:pic>
      <p:pic>
        <p:nvPicPr>
          <p:cNvPr id="128010" name="Picture 10" descr="http://i125.photobucket.com/albums/p51/JackTRPink/HattrickLogos/LosZetas.png"/>
          <p:cNvPicPr>
            <a:picLocks noChangeAspect="1" noChangeArrowheads="1"/>
          </p:cNvPicPr>
          <p:nvPr/>
        </p:nvPicPr>
        <p:blipFill>
          <a:blip r:embed="rId5" cstate="screen"/>
          <a:srcRect/>
          <a:stretch>
            <a:fillRect/>
          </a:stretch>
        </p:blipFill>
        <p:spPr bwMode="auto">
          <a:xfrm>
            <a:off x="4953000" y="152400"/>
            <a:ext cx="1447800" cy="175473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csmonitor.com/var/ezflow_site/storage/images/media/images/map-of-mexican-drug-cartels/9337207-1-eng-US/Map-of-Mexican-drug-cartels_full_600.jpg"/>
          <p:cNvPicPr>
            <a:picLocks noChangeAspect="1" noChangeArrowheads="1"/>
          </p:cNvPicPr>
          <p:nvPr/>
        </p:nvPicPr>
        <p:blipFill>
          <a:blip r:embed="rId2" cstate="screen"/>
          <a:srcRect/>
          <a:stretch>
            <a:fillRect/>
          </a:stretch>
        </p:blipFill>
        <p:spPr bwMode="auto">
          <a:xfrm>
            <a:off x="838200" y="457200"/>
            <a:ext cx="7467600" cy="581228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el reigon percentage.gif"/>
          <p:cNvPicPr>
            <a:picLocks noChangeAspect="1"/>
          </p:cNvPicPr>
          <p:nvPr/>
        </p:nvPicPr>
        <p:blipFill>
          <a:blip r:embed="rId2" cstate="screen"/>
          <a:stretch>
            <a:fillRect/>
          </a:stretch>
        </p:blipFill>
        <p:spPr>
          <a:xfrm>
            <a:off x="2819400" y="1371600"/>
            <a:ext cx="4171950" cy="438054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Drug_routes_2010_800.jpg"/>
          <p:cNvPicPr>
            <a:picLocks noChangeAspect="1" noChangeArrowheads="1"/>
          </p:cNvPicPr>
          <p:nvPr/>
        </p:nvPicPr>
        <p:blipFill>
          <a:blip r:embed="rId2" cstate="screen"/>
          <a:srcRect/>
          <a:stretch>
            <a:fillRect/>
          </a:stretch>
        </p:blipFill>
        <p:spPr bwMode="auto">
          <a:xfrm>
            <a:off x="457200" y="0"/>
            <a:ext cx="8261684" cy="6705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el us drug distribution.jpg"/>
          <p:cNvPicPr>
            <a:picLocks noChangeAspect="1"/>
          </p:cNvPicPr>
          <p:nvPr/>
        </p:nvPicPr>
        <p:blipFill>
          <a:blip r:embed="rId2" cstate="screen"/>
          <a:stretch>
            <a:fillRect/>
          </a:stretch>
        </p:blipFill>
        <p:spPr>
          <a:xfrm>
            <a:off x="1581150" y="909637"/>
            <a:ext cx="5981700" cy="50387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789</Words>
  <Application>Microsoft Office PowerPoint</Application>
  <PresentationFormat>On-screen Show (4:3)</PresentationFormat>
  <Paragraphs>51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Cram</dc:creator>
  <cp:lastModifiedBy>Roger Cram</cp:lastModifiedBy>
  <cp:revision>8</cp:revision>
  <dcterms:created xsi:type="dcterms:W3CDTF">2012-05-22T11:12:16Z</dcterms:created>
  <dcterms:modified xsi:type="dcterms:W3CDTF">2012-05-22T12:18:54Z</dcterms:modified>
</cp:coreProperties>
</file>