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82" r:id="rId4"/>
    <p:sldId id="258" r:id="rId5"/>
    <p:sldId id="281" r:id="rId6"/>
    <p:sldId id="259" r:id="rId7"/>
    <p:sldId id="292" r:id="rId8"/>
    <p:sldId id="283" r:id="rId9"/>
    <p:sldId id="284" r:id="rId10"/>
    <p:sldId id="316" r:id="rId11"/>
    <p:sldId id="318" r:id="rId12"/>
    <p:sldId id="310" r:id="rId13"/>
    <p:sldId id="317" r:id="rId14"/>
    <p:sldId id="307" r:id="rId15"/>
    <p:sldId id="285" r:id="rId16"/>
    <p:sldId id="260" r:id="rId17"/>
    <p:sldId id="293" r:id="rId18"/>
    <p:sldId id="326" r:id="rId19"/>
    <p:sldId id="312" r:id="rId20"/>
    <p:sldId id="314" r:id="rId21"/>
    <p:sldId id="315" r:id="rId22"/>
    <p:sldId id="313" r:id="rId23"/>
    <p:sldId id="308" r:id="rId24"/>
    <p:sldId id="286" r:id="rId25"/>
    <p:sldId id="261" r:id="rId26"/>
    <p:sldId id="294" r:id="rId27"/>
    <p:sldId id="302" r:id="rId28"/>
    <p:sldId id="306" r:id="rId29"/>
    <p:sldId id="303" r:id="rId30"/>
    <p:sldId id="304" r:id="rId31"/>
    <p:sldId id="287" r:id="rId32"/>
    <p:sldId id="262" r:id="rId33"/>
    <p:sldId id="295" r:id="rId34"/>
    <p:sldId id="320" r:id="rId35"/>
    <p:sldId id="321" r:id="rId36"/>
    <p:sldId id="322" r:id="rId37"/>
    <p:sldId id="324" r:id="rId38"/>
    <p:sldId id="327" r:id="rId39"/>
    <p:sldId id="328" r:id="rId40"/>
    <p:sldId id="323" r:id="rId41"/>
    <p:sldId id="288" r:id="rId42"/>
    <p:sldId id="263" r:id="rId43"/>
    <p:sldId id="296" r:id="rId44"/>
    <p:sldId id="332" r:id="rId45"/>
    <p:sldId id="301" r:id="rId46"/>
    <p:sldId id="289" r:id="rId47"/>
    <p:sldId id="280" r:id="rId48"/>
    <p:sldId id="297" r:id="rId49"/>
    <p:sldId id="300" r:id="rId50"/>
    <p:sldId id="290" r:id="rId51"/>
    <p:sldId id="264" r:id="rId52"/>
    <p:sldId id="298" r:id="rId53"/>
    <p:sldId id="329" r:id="rId54"/>
    <p:sldId id="330" r:id="rId55"/>
    <p:sldId id="331" r:id="rId56"/>
    <p:sldId id="299" r:id="rId57"/>
    <p:sldId id="311" r:id="rId58"/>
    <p:sldId id="319" r:id="rId59"/>
    <p:sldId id="325" r:id="rId60"/>
    <p:sldId id="291" r:id="rId61"/>
    <p:sldId id="265" r:id="rId62"/>
    <p:sldId id="266" r:id="rId63"/>
    <p:sldId id="267" r:id="rId64"/>
    <p:sldId id="268" r:id="rId65"/>
    <p:sldId id="269" r:id="rId66"/>
    <p:sldId id="270" r:id="rId67"/>
    <p:sldId id="271" r:id="rId68"/>
    <p:sldId id="272" r:id="rId69"/>
    <p:sldId id="273" r:id="rId70"/>
    <p:sldId id="274" r:id="rId71"/>
    <p:sldId id="275" r:id="rId72"/>
    <p:sldId id="276" r:id="rId73"/>
    <p:sldId id="277" r:id="rId74"/>
    <p:sldId id="278" r:id="rId75"/>
    <p:sldId id="27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61" autoAdjust="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3633D-7A26-4242-AF60-C5399BAAE20F}" type="datetimeFigureOut">
              <a:rPr lang="en-US" smtClean="0"/>
              <a:pPr/>
              <a:t>5/29/2012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3A4A0-58F2-4AB7-85D0-EA62FA3CFE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3633D-7A26-4242-AF60-C5399BAAE20F}" type="datetimeFigureOut">
              <a:rPr lang="en-US" smtClean="0"/>
              <a:pPr/>
              <a:t>5/29/2012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3A4A0-58F2-4AB7-85D0-EA62FA3CFE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www.depts.ttu.edu/communications/staff/leslie-cranford.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File:Slave_Auction_Ad.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7949677" cy="2277547"/>
          </a:xfrm>
          <a:prstGeom prst="rect">
            <a:avLst/>
          </a:prstGeom>
          <a:noFill/>
        </p:spPr>
        <p:txBody>
          <a:bodyPr wrap="none" rtlCol="0">
            <a:spAutoFit/>
          </a:bodyPr>
          <a:lstStyle/>
          <a:p>
            <a:r>
              <a:rPr lang="en-US" sz="4400" dirty="0" smtClean="0">
                <a:solidFill>
                  <a:srgbClr val="FF0000"/>
                </a:solidFill>
                <a:effectLst>
                  <a:outerShdw blurRad="38100" dist="38100" dir="2700000" algn="tl">
                    <a:srgbClr val="000000">
                      <a:alpha val="43137"/>
                    </a:srgbClr>
                  </a:outerShdw>
                </a:effectLst>
              </a:rPr>
              <a:t>Immigration and Border Crossings</a:t>
            </a:r>
          </a:p>
          <a:p>
            <a:endParaRPr lang="en-US" sz="4400" dirty="0">
              <a:solidFill>
                <a:srgbClr val="FF0000"/>
              </a:solidFill>
              <a:effectLst>
                <a:outerShdw blurRad="38100" dist="38100" dir="2700000" algn="tl">
                  <a:srgbClr val="000000">
                    <a:alpha val="43137"/>
                  </a:srgbClr>
                </a:outerShdw>
              </a:effectLst>
            </a:endParaRPr>
          </a:p>
          <a:p>
            <a:pPr algn="ctr"/>
            <a:r>
              <a:rPr lang="en-US" sz="5400" dirty="0" smtClean="0">
                <a:solidFill>
                  <a:srgbClr val="FF0000"/>
                </a:solidFill>
                <a:effectLst>
                  <a:outerShdw blurRad="38100" dist="38100" dir="2700000" algn="tl">
                    <a:srgbClr val="000000">
                      <a:alpha val="43137"/>
                    </a:srgbClr>
                  </a:outerShdw>
                </a:effectLst>
              </a:rPr>
              <a:t>Why do People Immigrate?</a:t>
            </a:r>
            <a:endParaRPr lang="en-US" sz="54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876800"/>
            <a:ext cx="8153400" cy="1815882"/>
          </a:xfrm>
          <a:prstGeom prst="rect">
            <a:avLst/>
          </a:prstGeom>
        </p:spPr>
        <p:txBody>
          <a:bodyPr wrap="square">
            <a:spAutoFit/>
          </a:bodyPr>
          <a:lstStyle/>
          <a:p>
            <a:r>
              <a:rPr lang="en-US" sz="2800" dirty="0"/>
              <a:t>In 1776, the Declaration of Independence stated that “…all men are created equal,” but blacks were then classified as “chattel,” </a:t>
            </a:r>
            <a:r>
              <a:rPr lang="en-US" sz="2800" dirty="0" smtClean="0"/>
              <a:t>(an idea of Thomas Jefferson) something </a:t>
            </a:r>
            <a:r>
              <a:rPr lang="en-US" sz="2800" dirty="0"/>
              <a:t>like cattle, and not considered human. </a:t>
            </a:r>
          </a:p>
        </p:txBody>
      </p:sp>
      <p:pic>
        <p:nvPicPr>
          <p:cNvPr id="74754" name="Picture 2" descr="http://1.bp.blogspot.com/_0Qh0lOPyrZk/TH045FxZ3hI/AAAAAAAAAec/rlJpd08tR_A/s1600/declaration.jpg"/>
          <p:cNvPicPr>
            <a:picLocks noChangeAspect="1" noChangeArrowheads="1"/>
          </p:cNvPicPr>
          <p:nvPr/>
        </p:nvPicPr>
        <p:blipFill>
          <a:blip r:embed="rId2" cstate="print"/>
          <a:srcRect/>
          <a:stretch>
            <a:fillRect/>
          </a:stretch>
        </p:blipFill>
        <p:spPr bwMode="auto">
          <a:xfrm>
            <a:off x="2133600" y="76200"/>
            <a:ext cx="4572000" cy="48120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800600"/>
            <a:ext cx="8382000" cy="1938992"/>
          </a:xfrm>
          <a:prstGeom prst="rect">
            <a:avLst/>
          </a:prstGeom>
        </p:spPr>
        <p:txBody>
          <a:bodyPr wrap="square">
            <a:spAutoFit/>
          </a:bodyPr>
          <a:lstStyle/>
          <a:p>
            <a:r>
              <a:rPr lang="en-US" sz="2400" dirty="0"/>
              <a:t>By keeping blacks from owning land, from voting, and from obtaining a good education, and from access to valuable resources, the Anglo-Saxons insured that they would remained in control of the blacks keeping them from well-paying jobs, social privilege and status, and political position. </a:t>
            </a:r>
          </a:p>
        </p:txBody>
      </p:sp>
      <p:pic>
        <p:nvPicPr>
          <p:cNvPr id="77826" name="Picture 2" descr="White citizen league barring Black voters"/>
          <p:cNvPicPr>
            <a:picLocks noChangeAspect="1" noChangeArrowheads="1"/>
          </p:cNvPicPr>
          <p:nvPr/>
        </p:nvPicPr>
        <p:blipFill>
          <a:blip r:embed="rId2" cstate="print"/>
          <a:srcRect t="14159"/>
          <a:stretch>
            <a:fillRect/>
          </a:stretch>
        </p:blipFill>
        <p:spPr bwMode="auto">
          <a:xfrm>
            <a:off x="2362200" y="152400"/>
            <a:ext cx="4581525" cy="46196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upload.wikimedia.org/wikipedia/commons/e/e0/1943_Colored_Waiting_Room_Sign.jpg"/>
          <p:cNvPicPr>
            <a:picLocks noChangeAspect="1" noChangeArrowheads="1"/>
          </p:cNvPicPr>
          <p:nvPr/>
        </p:nvPicPr>
        <p:blipFill>
          <a:blip r:embed="rId2" cstate="print"/>
          <a:srcRect t="20183" b="8257"/>
          <a:stretch>
            <a:fillRect/>
          </a:stretch>
        </p:blipFill>
        <p:spPr bwMode="auto">
          <a:xfrm>
            <a:off x="3276600" y="228600"/>
            <a:ext cx="3962400" cy="2971800"/>
          </a:xfrm>
          <a:prstGeom prst="rect">
            <a:avLst/>
          </a:prstGeom>
          <a:noFill/>
        </p:spPr>
      </p:pic>
      <p:pic>
        <p:nvPicPr>
          <p:cNvPr id="68612" name="Picture 4" descr="http://ts1.mm.bing.net/th?id=I4968951307698452&amp;pid=1.1"/>
          <p:cNvPicPr>
            <a:picLocks noChangeAspect="1" noChangeArrowheads="1"/>
          </p:cNvPicPr>
          <p:nvPr/>
        </p:nvPicPr>
        <p:blipFill>
          <a:blip r:embed="rId3" cstate="print"/>
          <a:srcRect/>
          <a:stretch>
            <a:fillRect/>
          </a:stretch>
        </p:blipFill>
        <p:spPr bwMode="auto">
          <a:xfrm>
            <a:off x="228600" y="3429000"/>
            <a:ext cx="4267200" cy="3200400"/>
          </a:xfrm>
          <a:prstGeom prst="rect">
            <a:avLst/>
          </a:prstGeom>
          <a:noFill/>
        </p:spPr>
      </p:pic>
      <p:pic>
        <p:nvPicPr>
          <p:cNvPr id="68614" name="Picture 6" descr="http://ts2.mm.bing.net/th?id=I4679006680121941&amp;pid=1.1"/>
          <p:cNvPicPr>
            <a:picLocks noChangeAspect="1" noChangeArrowheads="1"/>
          </p:cNvPicPr>
          <p:nvPr/>
        </p:nvPicPr>
        <p:blipFill>
          <a:blip r:embed="rId4" cstate="print"/>
          <a:srcRect/>
          <a:stretch>
            <a:fillRect/>
          </a:stretch>
        </p:blipFill>
        <p:spPr bwMode="auto">
          <a:xfrm>
            <a:off x="228600" y="228600"/>
            <a:ext cx="2817091" cy="3048000"/>
          </a:xfrm>
          <a:prstGeom prst="rect">
            <a:avLst/>
          </a:prstGeom>
          <a:noFill/>
        </p:spPr>
      </p:pic>
      <p:pic>
        <p:nvPicPr>
          <p:cNvPr id="68616" name="Picture 8" descr="http://ts3.mm.bing.net/th?id=I4727634276909846&amp;pid=1.5"/>
          <p:cNvPicPr>
            <a:picLocks noChangeAspect="1" noChangeArrowheads="1"/>
          </p:cNvPicPr>
          <p:nvPr/>
        </p:nvPicPr>
        <p:blipFill>
          <a:blip r:embed="rId5" cstate="print"/>
          <a:srcRect/>
          <a:stretch>
            <a:fillRect/>
          </a:stretch>
        </p:blipFill>
        <p:spPr bwMode="auto">
          <a:xfrm>
            <a:off x="4724400" y="3505200"/>
            <a:ext cx="3581400" cy="314729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24400"/>
            <a:ext cx="8305800" cy="1569660"/>
          </a:xfrm>
          <a:prstGeom prst="rect">
            <a:avLst/>
          </a:prstGeom>
        </p:spPr>
        <p:txBody>
          <a:bodyPr wrap="square">
            <a:spAutoFit/>
          </a:bodyPr>
          <a:lstStyle/>
          <a:p>
            <a:r>
              <a:rPr lang="en-US" sz="2400" dirty="0"/>
              <a:t>Schools were segregated and underfunded assuring blacks would receive an inadequate education, thus keeping blacks away from high-paying technical and prestigious jobs. 1964 was the first time blacks could vote without paying a poll tax. </a:t>
            </a:r>
          </a:p>
        </p:txBody>
      </p:sp>
      <p:pic>
        <p:nvPicPr>
          <p:cNvPr id="75778" name="Picture 2" descr="http://filipspagnoli.files.wordpress.com/2009/06/segregation.jpg"/>
          <p:cNvPicPr>
            <a:picLocks noChangeAspect="1" noChangeArrowheads="1"/>
          </p:cNvPicPr>
          <p:nvPr/>
        </p:nvPicPr>
        <p:blipFill>
          <a:blip r:embed="rId2" cstate="print"/>
          <a:srcRect/>
          <a:stretch>
            <a:fillRect/>
          </a:stretch>
        </p:blipFill>
        <p:spPr bwMode="auto">
          <a:xfrm>
            <a:off x="457200" y="533400"/>
            <a:ext cx="3962400" cy="2857500"/>
          </a:xfrm>
          <a:prstGeom prst="rect">
            <a:avLst/>
          </a:prstGeom>
          <a:noFill/>
        </p:spPr>
      </p:pic>
      <p:pic>
        <p:nvPicPr>
          <p:cNvPr id="75780" name="Picture 4" descr="http://ts4.mm.bing.net/th?id=I4816535803266099&amp;pid=1.1"/>
          <p:cNvPicPr>
            <a:picLocks noChangeAspect="1" noChangeArrowheads="1"/>
          </p:cNvPicPr>
          <p:nvPr/>
        </p:nvPicPr>
        <p:blipFill>
          <a:blip r:embed="rId3" cstate="print">
            <a:lum bright="10000"/>
          </a:blip>
          <a:srcRect/>
          <a:stretch>
            <a:fillRect/>
          </a:stretch>
        </p:blipFill>
        <p:spPr bwMode="auto">
          <a:xfrm>
            <a:off x="4572000" y="533400"/>
            <a:ext cx="3810000" cy="285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2.bp.blogspot.com/-nJ7vzCXSNFk/TaNIaro--gI/AAAAAAAAAAo/H0rvVv45_eA/s1600/schorr67.gif"/>
          <p:cNvPicPr>
            <a:picLocks noChangeAspect="1" noChangeArrowheads="1"/>
          </p:cNvPicPr>
          <p:nvPr/>
        </p:nvPicPr>
        <p:blipFill>
          <a:blip r:embed="rId2" cstate="print"/>
          <a:srcRect/>
          <a:stretch>
            <a:fillRect/>
          </a:stretch>
        </p:blipFill>
        <p:spPr bwMode="auto">
          <a:xfrm>
            <a:off x="533400" y="152400"/>
            <a:ext cx="8153400" cy="61965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160" y="457200"/>
            <a:ext cx="6353022" cy="1200329"/>
          </a:xfrm>
          <a:prstGeom prst="rect">
            <a:avLst/>
          </a:prstGeom>
          <a:noFill/>
        </p:spPr>
        <p:txBody>
          <a:bodyPr wrap="none" rtlCol="0">
            <a:spAutoFit/>
          </a:bodyPr>
          <a:lstStyle/>
          <a:p>
            <a:pPr algn="ctr"/>
            <a:r>
              <a:rPr lang="en-US" sz="3600" b="1" dirty="0" smtClean="0">
                <a:solidFill>
                  <a:srgbClr val="0070C0"/>
                </a:solidFill>
                <a:effectLst>
                  <a:outerShdw blurRad="38100" dist="38100" dir="2700000" algn="tl">
                    <a:srgbClr val="000000">
                      <a:alpha val="43137"/>
                    </a:srgbClr>
                  </a:outerShdw>
                </a:effectLst>
              </a:rPr>
              <a:t>The Irish Immigrated to America</a:t>
            </a:r>
            <a:br>
              <a:rPr lang="en-US" sz="3600" b="1" dirty="0" smtClean="0">
                <a:solidFill>
                  <a:srgbClr val="0070C0"/>
                </a:solidFill>
                <a:effectLst>
                  <a:outerShdw blurRad="38100" dist="38100" dir="2700000" algn="tl">
                    <a:srgbClr val="000000">
                      <a:alpha val="43137"/>
                    </a:srgbClr>
                  </a:outerShdw>
                </a:effectLst>
              </a:rPr>
            </a:br>
            <a:r>
              <a:rPr lang="en-US" sz="3600" b="1" dirty="0" smtClean="0">
                <a:solidFill>
                  <a:srgbClr val="0070C0"/>
                </a:solidFill>
                <a:effectLst>
                  <a:outerShdw blurRad="38100" dist="38100" dir="2700000" algn="tl">
                    <a:srgbClr val="000000">
                      <a:alpha val="43137"/>
                    </a:srgbClr>
                  </a:outerShdw>
                </a:effectLst>
              </a:rPr>
              <a:t>1830-1860</a:t>
            </a:r>
            <a:endParaRPr lang="en-US" sz="36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900380" cy="3970318"/>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When did they migrate? </a:t>
            </a:r>
            <a:endParaRPr lang="en-US"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1830 - 1860 </a:t>
            </a:r>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Why </a:t>
            </a:r>
            <a:r>
              <a:rPr lang="en-US" sz="3600" b="1" dirty="0" smtClean="0">
                <a:solidFill>
                  <a:srgbClr val="FF0000"/>
                </a:solidFill>
                <a:effectLst>
                  <a:outerShdw blurRad="38100" dist="38100" dir="2700000" algn="tl">
                    <a:srgbClr val="000000">
                      <a:alpha val="43137"/>
                    </a:srgbClr>
                  </a:outerShdw>
                </a:effectLst>
              </a:rPr>
              <a:t>did they migrate</a:t>
            </a:r>
            <a:r>
              <a:rPr lang="en-US" sz="3600" b="1" dirty="0" smtClean="0">
                <a:solidFill>
                  <a:srgbClr val="FF0000"/>
                </a:solidFill>
                <a:effectLst>
                  <a:outerShdw blurRad="38100" dist="38100" dir="2700000" algn="tl">
                    <a:srgbClr val="000000">
                      <a:alpha val="43137"/>
                    </a:srgbClr>
                  </a:outerShdw>
                </a:effectLst>
              </a:rPr>
              <a:t>?</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To find a better life</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To escape poverty</a:t>
            </a:r>
          </a:p>
          <a:p>
            <a:r>
              <a:rPr lang="en-US" sz="3600" b="1" dirty="0" smtClean="0">
                <a:solidFill>
                  <a:srgbClr val="FF0000"/>
                </a:solidFill>
                <a:effectLst>
                  <a:outerShdw blurRad="38100" dist="38100" dir="2700000" algn="tl">
                    <a:srgbClr val="000000">
                      <a:alpha val="43137"/>
                    </a:srgbClr>
                  </a:outerShdw>
                </a:effectLst>
              </a:rPr>
              <a:t>Where did the Irish go?</a:t>
            </a:r>
            <a:endParaRPr lang="en-US" sz="3600" b="1" dirty="0" smtClean="0">
              <a:solidFill>
                <a:srgbClr val="FF000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343400"/>
            <a:ext cx="7467600" cy="2308324"/>
          </a:xfrm>
          <a:prstGeom prst="rect">
            <a:avLst/>
          </a:prstGeom>
        </p:spPr>
        <p:txBody>
          <a:bodyPr wrap="square">
            <a:spAutoFit/>
          </a:bodyPr>
          <a:lstStyle/>
          <a:p>
            <a:r>
              <a:rPr lang="en-US" sz="2400" dirty="0" smtClean="0"/>
              <a:t>By keeping Irish from owning land, from voting, and from obtaining a good education, and from access to valuable resources, the Anglo-Saxons insured that they would remain in control of the Irish keeping them from well-paying jobs, social privilege and status, and political position.</a:t>
            </a:r>
            <a:endParaRPr lang="en-US" sz="2400" dirty="0"/>
          </a:p>
        </p:txBody>
      </p:sp>
      <p:pic>
        <p:nvPicPr>
          <p:cNvPr id="1028" name="Picture 4" descr="http://www.westrutlandschool.org/projects/workers.gif"/>
          <p:cNvPicPr>
            <a:picLocks noChangeAspect="1" noChangeArrowheads="1"/>
          </p:cNvPicPr>
          <p:nvPr/>
        </p:nvPicPr>
        <p:blipFill>
          <a:blip r:embed="rId2" cstate="print"/>
          <a:srcRect/>
          <a:stretch>
            <a:fillRect/>
          </a:stretch>
        </p:blipFill>
        <p:spPr bwMode="auto">
          <a:xfrm>
            <a:off x="1143000" y="457200"/>
            <a:ext cx="6096000" cy="37763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962400"/>
            <a:ext cx="8077200" cy="2677656"/>
          </a:xfrm>
          <a:prstGeom prst="rect">
            <a:avLst/>
          </a:prstGeom>
        </p:spPr>
        <p:txBody>
          <a:bodyPr wrap="square">
            <a:spAutoFit/>
          </a:bodyPr>
          <a:lstStyle/>
          <a:p>
            <a:r>
              <a:rPr lang="en-US" sz="2800" dirty="0" smtClean="0"/>
              <a:t>The </a:t>
            </a:r>
            <a:r>
              <a:rPr lang="en-US" sz="2800" dirty="0"/>
              <a:t>Irish economic opportunities </a:t>
            </a:r>
            <a:r>
              <a:rPr lang="en-US" sz="2800" dirty="0" smtClean="0"/>
              <a:t>were restricted in </a:t>
            </a:r>
            <a:r>
              <a:rPr lang="en-US" sz="2800" dirty="0"/>
              <a:t>order to insure cheap labor for large profits. </a:t>
            </a:r>
            <a:r>
              <a:rPr lang="en-US" sz="2800" dirty="0" smtClean="0"/>
              <a:t>Many </a:t>
            </a:r>
            <a:r>
              <a:rPr lang="en-US" sz="2800" dirty="0"/>
              <a:t>Irish were employed as indentured servants exchanging their cost of passage for food and lodging under near “slave-like” conditions until their debt was considered paid. </a:t>
            </a:r>
          </a:p>
        </p:txBody>
      </p:sp>
      <p:pic>
        <p:nvPicPr>
          <p:cNvPr id="3" name="Picture 2" descr="http://www.latinamericanstudies.org/19-century/railroad-workers-1.jpg"/>
          <p:cNvPicPr>
            <a:picLocks noChangeAspect="1" noChangeArrowheads="1"/>
          </p:cNvPicPr>
          <p:nvPr/>
        </p:nvPicPr>
        <p:blipFill>
          <a:blip r:embed="rId2" cstate="print"/>
          <a:srcRect/>
          <a:stretch>
            <a:fillRect/>
          </a:stretch>
        </p:blipFill>
        <p:spPr bwMode="auto">
          <a:xfrm>
            <a:off x="1828800" y="152400"/>
            <a:ext cx="5029200" cy="37686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6494085"/>
          </a:xfrm>
          <a:prstGeom prst="rect">
            <a:avLst/>
          </a:prstGeom>
          <a:noFill/>
        </p:spPr>
        <p:txBody>
          <a:bodyPr wrap="square" rtlCol="0">
            <a:spAutoFit/>
          </a:bodyPr>
          <a:lstStyle/>
          <a:p>
            <a:pPr>
              <a:buFont typeface="Arial" pitchFamily="34" charset="0"/>
              <a:buChar char="•"/>
            </a:pPr>
            <a:r>
              <a:rPr lang="en-US" sz="3200" b="1" dirty="0" smtClean="0">
                <a:solidFill>
                  <a:srgbClr val="FF0000"/>
                </a:solidFill>
                <a:effectLst>
                  <a:outerShdw blurRad="38100" dist="38100" dir="2700000" algn="tl">
                    <a:srgbClr val="000000">
                      <a:alpha val="43137"/>
                    </a:srgbClr>
                  </a:outerShdw>
                </a:effectLst>
              </a:rPr>
              <a:t>To find a better life – fleeing poverty and starvation (migrants)</a:t>
            </a:r>
          </a:p>
          <a:p>
            <a:pPr>
              <a:buFont typeface="Arial" pitchFamily="34" charset="0"/>
              <a:buChar char="•"/>
            </a:pPr>
            <a:r>
              <a:rPr lang="en-US" sz="3200" b="1" dirty="0">
                <a:solidFill>
                  <a:srgbClr val="FF0000"/>
                </a:solidFill>
                <a:effectLst>
                  <a:outerShdw blurRad="38100" dist="38100" dir="2700000" algn="tl">
                    <a:srgbClr val="000000">
                      <a:alpha val="43137"/>
                    </a:srgbClr>
                  </a:outerShdw>
                </a:effectLst>
              </a:rPr>
              <a:t> </a:t>
            </a:r>
            <a:r>
              <a:rPr lang="en-US" sz="3200" b="1" dirty="0" smtClean="0">
                <a:solidFill>
                  <a:srgbClr val="FF0000"/>
                </a:solidFill>
                <a:effectLst>
                  <a:outerShdw blurRad="38100" dist="38100" dir="2700000" algn="tl">
                    <a:srgbClr val="000000">
                      <a:alpha val="43137"/>
                    </a:srgbClr>
                  </a:outerShdw>
                </a:effectLst>
              </a:rPr>
              <a:t>To find employment – leaving areas of no opportunities (migrants)</a:t>
            </a:r>
          </a:p>
          <a:p>
            <a:pPr>
              <a:buFont typeface="Arial" pitchFamily="34" charset="0"/>
              <a:buChar char="•"/>
            </a:pPr>
            <a:r>
              <a:rPr lang="en-US" sz="3200" b="1" dirty="0" smtClean="0">
                <a:solidFill>
                  <a:srgbClr val="FF0000"/>
                </a:solidFill>
                <a:effectLst>
                  <a:outerShdw blurRad="38100" dist="38100" dir="2700000" algn="tl">
                    <a:srgbClr val="000000">
                      <a:alpha val="43137"/>
                    </a:srgbClr>
                  </a:outerShdw>
                </a:effectLst>
              </a:rPr>
              <a:t> To find relatives that immigrated before them</a:t>
            </a:r>
          </a:p>
          <a:p>
            <a:pPr>
              <a:buFont typeface="Arial" pitchFamily="34" charset="0"/>
              <a:buChar char="•"/>
            </a:pPr>
            <a:r>
              <a:rPr lang="en-US" sz="3200" b="1" dirty="0" smtClean="0">
                <a:solidFill>
                  <a:srgbClr val="FF0000"/>
                </a:solidFill>
                <a:effectLst>
                  <a:outerShdw blurRad="38100" dist="38100" dir="2700000" algn="tl">
                    <a:srgbClr val="000000">
                      <a:alpha val="43137"/>
                    </a:srgbClr>
                  </a:outerShdw>
                </a:effectLst>
              </a:rPr>
              <a:t> To get an education and then return</a:t>
            </a:r>
          </a:p>
          <a:p>
            <a:pPr>
              <a:buFont typeface="Arial" pitchFamily="34" charset="0"/>
              <a:buChar char="•"/>
            </a:pPr>
            <a:r>
              <a:rPr lang="en-US" sz="3200" b="1" dirty="0" smtClean="0">
                <a:solidFill>
                  <a:srgbClr val="FF0000"/>
                </a:solidFill>
                <a:effectLst>
                  <a:outerShdw blurRad="38100" dist="38100" dir="2700000" algn="tl">
                    <a:srgbClr val="000000">
                      <a:alpha val="43137"/>
                    </a:srgbClr>
                  </a:outerShdw>
                </a:effectLst>
              </a:rPr>
              <a:t> To avoid oppression – fleeing hostile governments (refugees)</a:t>
            </a:r>
          </a:p>
          <a:p>
            <a:pPr>
              <a:buFont typeface="Arial" pitchFamily="34" charset="0"/>
              <a:buChar char="•"/>
            </a:pPr>
            <a:r>
              <a:rPr lang="en-US" sz="3200" b="1" dirty="0" smtClean="0">
                <a:solidFill>
                  <a:srgbClr val="FF0000"/>
                </a:solidFill>
                <a:effectLst>
                  <a:outerShdw blurRad="38100" dist="38100" dir="2700000" algn="tl">
                    <a:srgbClr val="000000">
                      <a:alpha val="43137"/>
                    </a:srgbClr>
                  </a:outerShdw>
                </a:effectLst>
              </a:rPr>
              <a:t> To avoid genocide – fleeing warring sanctions or juntas (refugees)</a:t>
            </a:r>
          </a:p>
          <a:p>
            <a:pPr>
              <a:buFont typeface="Arial" pitchFamily="34" charset="0"/>
              <a:buChar char="•"/>
            </a:pPr>
            <a:r>
              <a:rPr lang="en-US" sz="3200" b="1" dirty="0">
                <a:solidFill>
                  <a:srgbClr val="FF0000"/>
                </a:solidFill>
                <a:effectLst>
                  <a:outerShdw blurRad="38100" dist="38100" dir="2700000" algn="tl">
                    <a:srgbClr val="000000">
                      <a:alpha val="43137"/>
                    </a:srgbClr>
                  </a:outerShdw>
                </a:effectLst>
              </a:rPr>
              <a:t> </a:t>
            </a:r>
            <a:r>
              <a:rPr lang="en-US" sz="3200" b="1" dirty="0" smtClean="0">
                <a:solidFill>
                  <a:srgbClr val="FF0000"/>
                </a:solidFill>
                <a:effectLst>
                  <a:outerShdw blurRad="38100" dist="38100" dir="2700000" algn="tl">
                    <a:srgbClr val="000000">
                      <a:alpha val="43137"/>
                    </a:srgbClr>
                  </a:outerShdw>
                </a:effectLst>
              </a:rPr>
              <a:t>To find religious freedom</a:t>
            </a:r>
          </a:p>
          <a:p>
            <a:pPr>
              <a:buFont typeface="Arial" pitchFamily="34" charset="0"/>
              <a:buChar char="•"/>
            </a:pPr>
            <a:r>
              <a:rPr lang="en-US" sz="3200" b="1" dirty="0">
                <a:solidFill>
                  <a:srgbClr val="FF0000"/>
                </a:solidFill>
                <a:effectLst>
                  <a:outerShdw blurRad="38100" dist="38100" dir="2700000" algn="tl">
                    <a:srgbClr val="000000">
                      <a:alpha val="43137"/>
                    </a:srgbClr>
                  </a:outerShdw>
                </a:effectLst>
              </a:rPr>
              <a:t> </a:t>
            </a:r>
            <a:r>
              <a:rPr lang="en-US" sz="3200" b="1" dirty="0" smtClean="0">
                <a:solidFill>
                  <a:srgbClr val="FF0000"/>
                </a:solidFill>
                <a:effectLst>
                  <a:outerShdw blurRad="38100" dist="38100" dir="2700000" algn="tl">
                    <a:srgbClr val="000000">
                      <a:alpha val="43137"/>
                    </a:srgbClr>
                  </a:outerShdw>
                </a:effectLst>
              </a:rPr>
              <a:t>You are kidnapped or enslaved and transported to another land (slaves)</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57600"/>
            <a:ext cx="8839200" cy="3046988"/>
          </a:xfrm>
          <a:prstGeom prst="rect">
            <a:avLst/>
          </a:prstGeom>
        </p:spPr>
        <p:txBody>
          <a:bodyPr wrap="square">
            <a:spAutoFit/>
          </a:bodyPr>
          <a:lstStyle/>
          <a:p>
            <a:r>
              <a:rPr lang="en-US" sz="2400" dirty="0" smtClean="0"/>
              <a:t>In </a:t>
            </a:r>
            <a:r>
              <a:rPr lang="en-US" sz="2400" dirty="0"/>
              <a:t>order to justify </a:t>
            </a:r>
            <a:r>
              <a:rPr lang="en-US" sz="2400" dirty="0" smtClean="0"/>
              <a:t>the </a:t>
            </a:r>
            <a:r>
              <a:rPr lang="en-US" sz="2400" dirty="0"/>
              <a:t>aggressive behavior against the Irish, </a:t>
            </a:r>
            <a:r>
              <a:rPr lang="en-US" sz="2400" dirty="0" smtClean="0"/>
              <a:t>prejudicial </a:t>
            </a:r>
            <a:r>
              <a:rPr lang="en-US" sz="2400" dirty="0"/>
              <a:t>stereotype impressions about the Irish calling them “barbarians” and “no </a:t>
            </a:r>
            <a:r>
              <a:rPr lang="en-US" sz="2400" dirty="0" smtClean="0"/>
              <a:t>nothings” were promoted. They </a:t>
            </a:r>
            <a:r>
              <a:rPr lang="en-US" sz="2400" dirty="0"/>
              <a:t>were depicted as apelike drunks that were hostile and immoral and considered to be the subhuman “missing link” between the apes and Africans. The catch phrase “Americans shall Rule America” continued this prejudicial treatment against the Irish encouraging their continued mistreatment and suppression.</a:t>
            </a:r>
          </a:p>
        </p:txBody>
      </p:sp>
      <p:pic>
        <p:nvPicPr>
          <p:cNvPr id="73732" name="Picture 4" descr="http://breisebreiseleighgoleire1969.files.wordpress.com/2011/07/a_dublin_famine_irish_monkey2.jpg"/>
          <p:cNvPicPr>
            <a:picLocks noChangeAspect="1" noChangeArrowheads="1"/>
          </p:cNvPicPr>
          <p:nvPr/>
        </p:nvPicPr>
        <p:blipFill>
          <a:blip r:embed="rId2" cstate="print"/>
          <a:srcRect/>
          <a:stretch>
            <a:fillRect/>
          </a:stretch>
        </p:blipFill>
        <p:spPr bwMode="auto">
          <a:xfrm>
            <a:off x="1752600" y="152400"/>
            <a:ext cx="2893443" cy="3505200"/>
          </a:xfrm>
          <a:prstGeom prst="rect">
            <a:avLst/>
          </a:prstGeom>
          <a:noFill/>
        </p:spPr>
      </p:pic>
      <p:pic>
        <p:nvPicPr>
          <p:cNvPr id="73734" name="Picture 6" descr="http://ts1.mm.bing.net/th?id=I4753026129134464&amp;pid=1.1"/>
          <p:cNvPicPr>
            <a:picLocks noChangeAspect="1" noChangeArrowheads="1"/>
          </p:cNvPicPr>
          <p:nvPr/>
        </p:nvPicPr>
        <p:blipFill>
          <a:blip r:embed="rId3" cstate="print"/>
          <a:srcRect/>
          <a:stretch>
            <a:fillRect/>
          </a:stretch>
        </p:blipFill>
        <p:spPr bwMode="auto">
          <a:xfrm>
            <a:off x="4800600" y="152400"/>
            <a:ext cx="2590800" cy="344047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343400"/>
            <a:ext cx="8305800" cy="2246769"/>
          </a:xfrm>
          <a:prstGeom prst="rect">
            <a:avLst/>
          </a:prstGeom>
        </p:spPr>
        <p:txBody>
          <a:bodyPr wrap="square">
            <a:spAutoFit/>
          </a:bodyPr>
          <a:lstStyle/>
          <a:p>
            <a:r>
              <a:rPr lang="en-US" sz="2800" dirty="0" smtClean="0"/>
              <a:t>Because the Irish were restricted to low-paying, labor-intensive jobs, they did not support the Underground Railroad movement where black slaves were fleeing the south. The Irish felt the blacks would work for less money and, therefore, threaten their job security. </a:t>
            </a:r>
            <a:endParaRPr lang="en-US" sz="2800" dirty="0"/>
          </a:p>
        </p:txBody>
      </p:sp>
      <p:pic>
        <p:nvPicPr>
          <p:cNvPr id="52226" name="Picture 2" descr="http://ts3.mm.bing.net/th?id=I4935450584550098&amp;pid=1.1"/>
          <p:cNvPicPr>
            <a:picLocks noChangeAspect="1" noChangeArrowheads="1"/>
          </p:cNvPicPr>
          <p:nvPr/>
        </p:nvPicPr>
        <p:blipFill>
          <a:blip r:embed="rId2" cstate="print"/>
          <a:srcRect/>
          <a:stretch>
            <a:fillRect/>
          </a:stretch>
        </p:blipFill>
        <p:spPr bwMode="auto">
          <a:xfrm>
            <a:off x="381000" y="152400"/>
            <a:ext cx="3048000" cy="4028194"/>
          </a:xfrm>
          <a:prstGeom prst="rect">
            <a:avLst/>
          </a:prstGeom>
          <a:noFill/>
        </p:spPr>
      </p:pic>
      <p:pic>
        <p:nvPicPr>
          <p:cNvPr id="52228" name="Picture 4" descr="http://www.latinamericanstudies.org/immigration/boston-worker.jpg"/>
          <p:cNvPicPr>
            <a:picLocks noChangeAspect="1" noChangeArrowheads="1"/>
          </p:cNvPicPr>
          <p:nvPr/>
        </p:nvPicPr>
        <p:blipFill>
          <a:blip r:embed="rId3" cstate="print"/>
          <a:srcRect/>
          <a:stretch>
            <a:fillRect/>
          </a:stretch>
        </p:blipFill>
        <p:spPr bwMode="auto">
          <a:xfrm>
            <a:off x="3505200" y="152400"/>
            <a:ext cx="5284339" cy="34671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419600"/>
            <a:ext cx="8153400" cy="2062103"/>
          </a:xfrm>
          <a:prstGeom prst="rect">
            <a:avLst/>
          </a:prstGeom>
        </p:spPr>
        <p:txBody>
          <a:bodyPr wrap="square">
            <a:spAutoFit/>
          </a:bodyPr>
          <a:lstStyle/>
          <a:p>
            <a:r>
              <a:rPr lang="en-US" sz="3200" dirty="0"/>
              <a:t>Because of the poor education offered Irish children, the Catholic Parochial School </a:t>
            </a:r>
            <a:r>
              <a:rPr lang="en-US" sz="3200" dirty="0" smtClean="0"/>
              <a:t>System </a:t>
            </a:r>
            <a:r>
              <a:rPr lang="en-US" sz="3200" dirty="0"/>
              <a:t>gradually emerged as the Irish were </a:t>
            </a:r>
            <a:r>
              <a:rPr lang="en-US" sz="3200" b="1" dirty="0"/>
              <a:t>forced</a:t>
            </a:r>
            <a:r>
              <a:rPr lang="en-US" sz="3200" dirty="0"/>
              <a:t> to educate themselves.</a:t>
            </a:r>
          </a:p>
        </p:txBody>
      </p:sp>
      <p:pic>
        <p:nvPicPr>
          <p:cNvPr id="70658" name="Picture 2" descr="http://ts4.mm.bing.net/th?id=I4612924316125523&amp;pid=1.1"/>
          <p:cNvPicPr>
            <a:picLocks noChangeAspect="1" noChangeArrowheads="1"/>
          </p:cNvPicPr>
          <p:nvPr/>
        </p:nvPicPr>
        <p:blipFill>
          <a:blip r:embed="rId2" cstate="print"/>
          <a:srcRect/>
          <a:stretch>
            <a:fillRect/>
          </a:stretch>
        </p:blipFill>
        <p:spPr bwMode="auto">
          <a:xfrm>
            <a:off x="381000" y="838200"/>
            <a:ext cx="1952625" cy="2200275"/>
          </a:xfrm>
          <a:prstGeom prst="rect">
            <a:avLst/>
          </a:prstGeom>
          <a:noFill/>
        </p:spPr>
      </p:pic>
      <p:pic>
        <p:nvPicPr>
          <p:cNvPr id="70660" name="Picture 4" descr="http://ts1.mm.bing.net/th?id=I4592892592521596&amp;pid=1.1"/>
          <p:cNvPicPr>
            <a:picLocks noChangeAspect="1" noChangeArrowheads="1"/>
          </p:cNvPicPr>
          <p:nvPr/>
        </p:nvPicPr>
        <p:blipFill>
          <a:blip r:embed="rId3" cstate="print"/>
          <a:srcRect/>
          <a:stretch>
            <a:fillRect/>
          </a:stretch>
        </p:blipFill>
        <p:spPr bwMode="auto">
          <a:xfrm>
            <a:off x="2743200" y="1295400"/>
            <a:ext cx="1524000" cy="1409700"/>
          </a:xfrm>
          <a:prstGeom prst="rect">
            <a:avLst/>
          </a:prstGeom>
          <a:noFill/>
        </p:spPr>
      </p:pic>
      <p:pic>
        <p:nvPicPr>
          <p:cNvPr id="70662" name="Picture 6" descr="http://ts2.mm.bing.net/th?id=I4540309297038473&amp;pid=1.1"/>
          <p:cNvPicPr>
            <a:picLocks noChangeAspect="1" noChangeArrowheads="1"/>
          </p:cNvPicPr>
          <p:nvPr/>
        </p:nvPicPr>
        <p:blipFill>
          <a:blip r:embed="rId4" cstate="print"/>
          <a:srcRect/>
          <a:stretch>
            <a:fillRect/>
          </a:stretch>
        </p:blipFill>
        <p:spPr bwMode="auto">
          <a:xfrm>
            <a:off x="4876800" y="1143000"/>
            <a:ext cx="1524000" cy="1381126"/>
          </a:xfrm>
          <a:prstGeom prst="rect">
            <a:avLst/>
          </a:prstGeom>
          <a:noFill/>
        </p:spPr>
      </p:pic>
      <p:pic>
        <p:nvPicPr>
          <p:cNvPr id="70666" name="Picture 10" descr="http://ts1.mm.bing.net/th?id=I4800283659337764&amp;pid=1.1"/>
          <p:cNvPicPr>
            <a:picLocks noChangeAspect="1" noChangeArrowheads="1"/>
          </p:cNvPicPr>
          <p:nvPr/>
        </p:nvPicPr>
        <p:blipFill>
          <a:blip r:embed="rId5" cstate="print"/>
          <a:srcRect/>
          <a:stretch>
            <a:fillRect/>
          </a:stretch>
        </p:blipFill>
        <p:spPr bwMode="auto">
          <a:xfrm>
            <a:off x="6858000" y="838200"/>
            <a:ext cx="2057400" cy="210655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ts4.mm.bing.net/th?id=I4540133208883499&amp;pid=1.1"/>
          <p:cNvPicPr>
            <a:picLocks noChangeAspect="1" noChangeArrowheads="1"/>
          </p:cNvPicPr>
          <p:nvPr/>
        </p:nvPicPr>
        <p:blipFill>
          <a:blip r:embed="rId2" cstate="print"/>
          <a:srcRect/>
          <a:stretch>
            <a:fillRect/>
          </a:stretch>
        </p:blipFill>
        <p:spPr bwMode="auto">
          <a:xfrm>
            <a:off x="3048000" y="1295400"/>
            <a:ext cx="5010407" cy="2438400"/>
          </a:xfrm>
          <a:prstGeom prst="rect">
            <a:avLst/>
          </a:prstGeom>
          <a:noFill/>
        </p:spPr>
      </p:pic>
      <p:pic>
        <p:nvPicPr>
          <p:cNvPr id="66564" name="Picture 4" descr="http://ts4.mm.bing.net/th?id=I4994532130750523&amp;pid=1.1"/>
          <p:cNvPicPr>
            <a:picLocks noChangeAspect="1" noChangeArrowheads="1"/>
          </p:cNvPicPr>
          <p:nvPr/>
        </p:nvPicPr>
        <p:blipFill>
          <a:blip r:embed="rId3" cstate="print"/>
          <a:srcRect/>
          <a:stretch>
            <a:fillRect/>
          </a:stretch>
        </p:blipFill>
        <p:spPr bwMode="auto">
          <a:xfrm>
            <a:off x="762000" y="1219200"/>
            <a:ext cx="1676400" cy="2607735"/>
          </a:xfrm>
          <a:prstGeom prst="rect">
            <a:avLst/>
          </a:prstGeom>
          <a:noFill/>
        </p:spPr>
      </p:pic>
      <p:sp>
        <p:nvSpPr>
          <p:cNvPr id="4" name="Rectangle 3"/>
          <p:cNvSpPr/>
          <p:nvPr/>
        </p:nvSpPr>
        <p:spPr>
          <a:xfrm>
            <a:off x="685800" y="4343400"/>
            <a:ext cx="7543800" cy="1569660"/>
          </a:xfrm>
          <a:prstGeom prst="rect">
            <a:avLst/>
          </a:prstGeom>
        </p:spPr>
        <p:txBody>
          <a:bodyPr wrap="square">
            <a:spAutoFit/>
          </a:bodyPr>
          <a:lstStyle/>
          <a:p>
            <a:r>
              <a:rPr lang="en-US" sz="3200" dirty="0"/>
              <a:t>The Irish had a 21-year waiting period for citizenship, and many employment want ads specified, “No Irish Need Apply!”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715" y="457200"/>
            <a:ext cx="6914393" cy="1200329"/>
          </a:xfrm>
          <a:prstGeom prst="rect">
            <a:avLst/>
          </a:prstGeom>
          <a:noFill/>
        </p:spPr>
        <p:txBody>
          <a:bodyPr wrap="none" rtlCol="0">
            <a:spAutoFit/>
          </a:bodyPr>
          <a:lstStyle/>
          <a:p>
            <a:pPr algn="ctr"/>
            <a:r>
              <a:rPr lang="en-US" sz="3600" b="1" dirty="0" smtClean="0">
                <a:solidFill>
                  <a:srgbClr val="0070C0"/>
                </a:solidFill>
                <a:effectLst>
                  <a:outerShdw blurRad="38100" dist="38100" dir="2700000" algn="tl">
                    <a:srgbClr val="000000">
                      <a:alpha val="43137"/>
                    </a:srgbClr>
                  </a:outerShdw>
                </a:effectLst>
              </a:rPr>
              <a:t>The Italians Immigrated to America</a:t>
            </a:r>
            <a:br>
              <a:rPr lang="en-US" sz="3600" b="1" dirty="0" smtClean="0">
                <a:solidFill>
                  <a:srgbClr val="0070C0"/>
                </a:solidFill>
                <a:effectLst>
                  <a:outerShdw blurRad="38100" dist="38100" dir="2700000" algn="tl">
                    <a:srgbClr val="000000">
                      <a:alpha val="43137"/>
                    </a:srgbClr>
                  </a:outerShdw>
                </a:effectLst>
              </a:rPr>
            </a:br>
            <a:r>
              <a:rPr lang="en-US" sz="3600" b="1" dirty="0" smtClean="0">
                <a:solidFill>
                  <a:srgbClr val="0070C0"/>
                </a:solidFill>
                <a:effectLst>
                  <a:outerShdw blurRad="38100" dist="38100" dir="2700000" algn="tl">
                    <a:srgbClr val="000000">
                      <a:alpha val="43137"/>
                    </a:srgbClr>
                  </a:outerShdw>
                </a:effectLst>
              </a:rPr>
              <a:t>1860-1930</a:t>
            </a:r>
            <a:endParaRPr lang="en-US" sz="3600" b="1" dirty="0">
              <a:solidFill>
                <a:srgbClr val="0070C0"/>
              </a:solidFill>
              <a:effectLst>
                <a:outerShdw blurRad="38100" dist="38100" dir="2700000" algn="tl">
                  <a:srgbClr val="000000">
                    <a:alpha val="43137"/>
                  </a:srgbClr>
                </a:outerShdw>
              </a:effectLst>
            </a:endParaRPr>
          </a:p>
        </p:txBody>
      </p:sp>
      <p:pic>
        <p:nvPicPr>
          <p:cNvPr id="3" name="Picture 2" descr="http://images-mediawiki-sites.thefullwiki.org/06/1/0/9/83696541119654123.gif"/>
          <p:cNvPicPr>
            <a:picLocks noChangeAspect="1" noChangeArrowheads="1"/>
          </p:cNvPicPr>
          <p:nvPr/>
        </p:nvPicPr>
        <p:blipFill>
          <a:blip r:embed="rId2" cstate="print"/>
          <a:srcRect/>
          <a:stretch>
            <a:fillRect/>
          </a:stretch>
        </p:blipFill>
        <p:spPr bwMode="auto">
          <a:xfrm>
            <a:off x="1905000" y="2133600"/>
            <a:ext cx="5334000" cy="37909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900380" cy="3970318"/>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When did they migrate? </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1860 - 1930</a:t>
            </a:r>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Why did they migrate</a:t>
            </a:r>
            <a:r>
              <a:rPr lang="en-US" sz="3600" b="1" dirty="0" smtClean="0">
                <a:solidFill>
                  <a:srgbClr val="FF0000"/>
                </a:solidFill>
                <a:effectLst>
                  <a:outerShdw blurRad="38100" dist="38100" dir="2700000" algn="tl">
                    <a:srgbClr val="000000">
                      <a:alpha val="43137"/>
                    </a:srgbClr>
                  </a:outerShdw>
                </a:effectLst>
              </a:rPr>
              <a:t>?</a:t>
            </a:r>
            <a:br>
              <a:rPr lang="en-US" sz="3600" b="1" dirty="0" smtClean="0">
                <a:solidFill>
                  <a:srgbClr val="FF0000"/>
                </a:solidFill>
                <a:effectLst>
                  <a:outerShdw blurRad="38100" dist="38100" dir="2700000" algn="tl">
                    <a:srgbClr val="000000">
                      <a:alpha val="43137"/>
                    </a:srgbClr>
                  </a:outerShdw>
                </a:effectLst>
              </a:rPr>
            </a:br>
            <a:endParaRPr lang="en-US" sz="3600" b="1" dirty="0" smtClean="0">
              <a:solidFill>
                <a:srgbClr val="FF000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Where did they go?</a:t>
            </a:r>
            <a:endParaRPr lang="en-US" sz="3600" b="1" dirty="0" smtClean="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everyculture.com/multi/images/gema_02_img0137.jpg"/>
          <p:cNvPicPr>
            <a:picLocks noChangeAspect="1" noChangeArrowheads="1"/>
          </p:cNvPicPr>
          <p:nvPr/>
        </p:nvPicPr>
        <p:blipFill>
          <a:blip r:embed="rId2" cstate="print"/>
          <a:srcRect/>
          <a:stretch>
            <a:fillRect/>
          </a:stretch>
        </p:blipFill>
        <p:spPr bwMode="auto">
          <a:xfrm>
            <a:off x="152400" y="152400"/>
            <a:ext cx="4057650" cy="3590926"/>
          </a:xfrm>
          <a:prstGeom prst="rect">
            <a:avLst/>
          </a:prstGeom>
          <a:noFill/>
        </p:spPr>
      </p:pic>
      <p:pic>
        <p:nvPicPr>
          <p:cNvPr id="61444" name="Picture 4" descr="http://www.uta.fi/FAST/US2/PAPS/images/italy-1.gif"/>
          <p:cNvPicPr>
            <a:picLocks noChangeAspect="1" noChangeArrowheads="1"/>
          </p:cNvPicPr>
          <p:nvPr/>
        </p:nvPicPr>
        <p:blipFill>
          <a:blip r:embed="rId3" cstate="print"/>
          <a:srcRect/>
          <a:stretch>
            <a:fillRect/>
          </a:stretch>
        </p:blipFill>
        <p:spPr bwMode="auto">
          <a:xfrm>
            <a:off x="4267200" y="228600"/>
            <a:ext cx="4457700" cy="3019425"/>
          </a:xfrm>
          <a:prstGeom prst="rect">
            <a:avLst/>
          </a:prstGeom>
          <a:noFill/>
        </p:spPr>
      </p:pic>
      <p:sp>
        <p:nvSpPr>
          <p:cNvPr id="4" name="Rectangle 3"/>
          <p:cNvSpPr/>
          <p:nvPr/>
        </p:nvSpPr>
        <p:spPr>
          <a:xfrm>
            <a:off x="228600" y="3962400"/>
            <a:ext cx="8534400" cy="2246769"/>
          </a:xfrm>
          <a:prstGeom prst="rect">
            <a:avLst/>
          </a:prstGeom>
        </p:spPr>
        <p:txBody>
          <a:bodyPr wrap="square">
            <a:spAutoFit/>
          </a:bodyPr>
          <a:lstStyle/>
          <a:p>
            <a:r>
              <a:rPr lang="en-US" sz="2800" dirty="0"/>
              <a:t>By keeping Italians from owning land, from voting, and from obtaining a good education, and from access to valuable resources, </a:t>
            </a:r>
            <a:r>
              <a:rPr lang="en-US" sz="2800" dirty="0" smtClean="0"/>
              <a:t>it was</a:t>
            </a:r>
            <a:r>
              <a:rPr lang="en-US" sz="2800" dirty="0" smtClean="0"/>
              <a:t> </a:t>
            </a:r>
            <a:r>
              <a:rPr lang="en-US" sz="2800" dirty="0"/>
              <a:t>insured that they would remain in </a:t>
            </a:r>
            <a:r>
              <a:rPr lang="en-US" sz="2800" dirty="0" smtClean="0"/>
              <a:t>controlled keeping </a:t>
            </a:r>
            <a:r>
              <a:rPr lang="en-US" sz="2800" dirty="0"/>
              <a:t>them from well-paying jobs, social privilege and status, and political position.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0"/>
            <a:ext cx="7772400" cy="1815882"/>
          </a:xfrm>
          <a:prstGeom prst="rect">
            <a:avLst/>
          </a:prstGeom>
        </p:spPr>
        <p:txBody>
          <a:bodyPr wrap="square">
            <a:spAutoFit/>
          </a:bodyPr>
          <a:lstStyle/>
          <a:p>
            <a:r>
              <a:rPr lang="en-US" sz="2800" dirty="0"/>
              <a:t>In order to justify </a:t>
            </a:r>
            <a:r>
              <a:rPr lang="en-US" sz="2800" dirty="0" smtClean="0"/>
              <a:t>the </a:t>
            </a:r>
            <a:r>
              <a:rPr lang="en-US" sz="2800" dirty="0"/>
              <a:t>aggressive behavior against the Italians</a:t>
            </a:r>
            <a:r>
              <a:rPr lang="en-US" sz="2800" dirty="0" smtClean="0"/>
              <a:t>, </a:t>
            </a:r>
            <a:r>
              <a:rPr lang="en-US" sz="2800" dirty="0"/>
              <a:t>prejudicial stereotype impressions about the Italians </a:t>
            </a:r>
            <a:r>
              <a:rPr lang="en-US" sz="2800" dirty="0" smtClean="0"/>
              <a:t>were created calling </a:t>
            </a:r>
            <a:r>
              <a:rPr lang="en-US" sz="2800" dirty="0"/>
              <a:t>them “gangsters,” “dagoes,” and “wops.” </a:t>
            </a:r>
          </a:p>
        </p:txBody>
      </p:sp>
      <p:pic>
        <p:nvPicPr>
          <p:cNvPr id="64514" name="Picture 2" descr="http://nursing322sp10.files.wordpress.com/2010/03/enemys_language.jpg"/>
          <p:cNvPicPr>
            <a:picLocks noChangeAspect="1" noChangeArrowheads="1"/>
          </p:cNvPicPr>
          <p:nvPr/>
        </p:nvPicPr>
        <p:blipFill>
          <a:blip r:embed="rId2" cstate="print"/>
          <a:srcRect/>
          <a:stretch>
            <a:fillRect/>
          </a:stretch>
        </p:blipFill>
        <p:spPr bwMode="auto">
          <a:xfrm>
            <a:off x="533400" y="533400"/>
            <a:ext cx="2743200" cy="3657600"/>
          </a:xfrm>
          <a:prstGeom prst="rect">
            <a:avLst/>
          </a:prstGeom>
          <a:noFill/>
        </p:spPr>
      </p:pic>
      <p:pic>
        <p:nvPicPr>
          <p:cNvPr id="64516" name="Picture 4" descr="http://ts3.mm.bing.net/th?id=I4828334090289414&amp;pid=1.1"/>
          <p:cNvPicPr>
            <a:picLocks noChangeAspect="1" noChangeArrowheads="1"/>
          </p:cNvPicPr>
          <p:nvPr/>
        </p:nvPicPr>
        <p:blipFill>
          <a:blip r:embed="rId3" cstate="print"/>
          <a:srcRect/>
          <a:stretch>
            <a:fillRect/>
          </a:stretch>
        </p:blipFill>
        <p:spPr bwMode="auto">
          <a:xfrm>
            <a:off x="3657600" y="533400"/>
            <a:ext cx="3962400" cy="37114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everyculture.com/multi/images/gema_02_img0136.jpg"/>
          <p:cNvPicPr>
            <a:picLocks noChangeAspect="1" noChangeArrowheads="1"/>
          </p:cNvPicPr>
          <p:nvPr/>
        </p:nvPicPr>
        <p:blipFill>
          <a:blip r:embed="rId2" cstate="print"/>
          <a:srcRect/>
          <a:stretch>
            <a:fillRect/>
          </a:stretch>
        </p:blipFill>
        <p:spPr bwMode="auto">
          <a:xfrm>
            <a:off x="228600" y="152401"/>
            <a:ext cx="5032106" cy="3124200"/>
          </a:xfrm>
          <a:prstGeom prst="rect">
            <a:avLst/>
          </a:prstGeom>
          <a:noFill/>
        </p:spPr>
      </p:pic>
      <p:sp>
        <p:nvSpPr>
          <p:cNvPr id="3" name="Rectangle 2"/>
          <p:cNvSpPr/>
          <p:nvPr/>
        </p:nvSpPr>
        <p:spPr>
          <a:xfrm>
            <a:off x="5486400" y="152400"/>
            <a:ext cx="3505200" cy="5262979"/>
          </a:xfrm>
          <a:prstGeom prst="rect">
            <a:avLst/>
          </a:prstGeom>
        </p:spPr>
        <p:txBody>
          <a:bodyPr wrap="square">
            <a:spAutoFit/>
          </a:bodyPr>
          <a:lstStyle/>
          <a:p>
            <a:r>
              <a:rPr lang="en-US" sz="2800" dirty="0"/>
              <a:t>Many Italian men were used in work gangs for the railroads and were shipped to various railroad projects throughout the country while the women worked in garment industry sweatshops</a:t>
            </a:r>
            <a:r>
              <a:rPr lang="en-US" sz="2800" dirty="0" smtClean="0"/>
              <a:t>. Families were often separated for years.</a:t>
            </a:r>
            <a:endParaRPr lang="en-US" sz="2800" dirty="0"/>
          </a:p>
        </p:txBody>
      </p:sp>
      <p:pic>
        <p:nvPicPr>
          <p:cNvPr id="60420" name="Picture 4" descr="http://farm5.staticflickr.com/4078/4863740414_7a4c464c5a.jpg"/>
          <p:cNvPicPr>
            <a:picLocks noChangeAspect="1" noChangeArrowheads="1"/>
          </p:cNvPicPr>
          <p:nvPr/>
        </p:nvPicPr>
        <p:blipFill>
          <a:blip r:embed="rId3" cstate="print"/>
          <a:srcRect/>
          <a:stretch>
            <a:fillRect/>
          </a:stretch>
        </p:blipFill>
        <p:spPr bwMode="auto">
          <a:xfrm>
            <a:off x="228600" y="3276600"/>
            <a:ext cx="4953000" cy="32289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library.thinkquest.org/06aug/00439/images/italianimmigrants2web.gif"/>
          <p:cNvPicPr>
            <a:picLocks noChangeAspect="1" noChangeArrowheads="1"/>
          </p:cNvPicPr>
          <p:nvPr/>
        </p:nvPicPr>
        <p:blipFill>
          <a:blip r:embed="rId2" cstate="print"/>
          <a:srcRect/>
          <a:stretch>
            <a:fillRect/>
          </a:stretch>
        </p:blipFill>
        <p:spPr bwMode="auto">
          <a:xfrm>
            <a:off x="1981200" y="152400"/>
            <a:ext cx="4876800" cy="4291584"/>
          </a:xfrm>
          <a:prstGeom prst="rect">
            <a:avLst/>
          </a:prstGeom>
          <a:noFill/>
        </p:spPr>
      </p:pic>
      <p:sp>
        <p:nvSpPr>
          <p:cNvPr id="3" name="Rectangle 2"/>
          <p:cNvSpPr/>
          <p:nvPr/>
        </p:nvSpPr>
        <p:spPr>
          <a:xfrm>
            <a:off x="533400" y="4572000"/>
            <a:ext cx="7848600" cy="1569660"/>
          </a:xfrm>
          <a:prstGeom prst="rect">
            <a:avLst/>
          </a:prstGeom>
        </p:spPr>
        <p:txBody>
          <a:bodyPr wrap="square">
            <a:spAutoFit/>
          </a:bodyPr>
          <a:lstStyle/>
          <a:p>
            <a:r>
              <a:rPr lang="en-US" sz="2400" dirty="0"/>
              <a:t>Italians were regarded as low class, stupid, and inferior and were assigned the menial work no one else wanted to do. Italian Americans were classified as non-Anglo and, next to blacks, were the second most likely group to be lynched.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160" y="381000"/>
            <a:ext cx="7023076" cy="1200329"/>
          </a:xfrm>
          <a:prstGeom prst="rect">
            <a:avLst/>
          </a:prstGeom>
          <a:noFill/>
        </p:spPr>
        <p:txBody>
          <a:bodyPr wrap="none" rtlCol="0">
            <a:spAutoFit/>
          </a:bodyPr>
          <a:lstStyle/>
          <a:p>
            <a:pPr algn="ctr"/>
            <a:r>
              <a:rPr lang="en-US" sz="3600" b="1" dirty="0" smtClean="0">
                <a:solidFill>
                  <a:srgbClr val="0070C0"/>
                </a:solidFill>
                <a:effectLst>
                  <a:outerShdw blurRad="38100" dist="38100" dir="2700000" algn="tl">
                    <a:srgbClr val="000000">
                      <a:alpha val="43137"/>
                    </a:srgbClr>
                  </a:outerShdw>
                </a:effectLst>
              </a:rPr>
              <a:t>The Chinese Immigrated to America</a:t>
            </a:r>
          </a:p>
          <a:p>
            <a:pPr algn="ctr"/>
            <a:r>
              <a:rPr lang="en-US" sz="3600" b="1" dirty="0" smtClean="0">
                <a:solidFill>
                  <a:srgbClr val="0070C0"/>
                </a:solidFill>
                <a:effectLst>
                  <a:outerShdw blurRad="38100" dist="38100" dir="2700000" algn="tl">
                    <a:srgbClr val="000000">
                      <a:alpha val="43137"/>
                    </a:srgbClr>
                  </a:outerShdw>
                </a:effectLst>
              </a:rPr>
              <a:t>1851 to 1900</a:t>
            </a:r>
            <a:endParaRPr lang="en-US" sz="36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4966" cy="5078313"/>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When did they migrate?  1600-1650</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1851 - 1900</a:t>
            </a:r>
            <a:endParaRPr lang="en-US" sz="3600" b="1" dirty="0" smtClean="0">
              <a:solidFill>
                <a:srgbClr val="0070C0"/>
              </a:solidFill>
              <a:effectLst>
                <a:outerShdw blurRad="38100" dist="38100" dir="2700000" algn="tl">
                  <a:srgbClr val="000000">
                    <a:alpha val="43137"/>
                  </a:srgbClr>
                </a:outerShdw>
              </a:effectLst>
            </a:endParaRPr>
          </a:p>
          <a:p>
            <a:endParaRPr lang="en-US" sz="3600" b="1" dirty="0" smtClean="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Why </a:t>
            </a:r>
            <a:r>
              <a:rPr lang="en-US" sz="3600" b="1" dirty="0" smtClean="0">
                <a:solidFill>
                  <a:srgbClr val="FF0000"/>
                </a:solidFill>
                <a:effectLst>
                  <a:outerShdw blurRad="38100" dist="38100" dir="2700000" algn="tl">
                    <a:srgbClr val="000000">
                      <a:alpha val="43137"/>
                    </a:srgbClr>
                  </a:outerShdw>
                </a:effectLst>
              </a:rPr>
              <a:t>did they migrate</a:t>
            </a:r>
            <a:r>
              <a:rPr lang="en-US" sz="3600" b="1" dirty="0" smtClean="0">
                <a:solidFill>
                  <a:srgbClr val="FF0000"/>
                </a:solidFill>
                <a:effectLst>
                  <a:outerShdw blurRad="38100" dist="38100" dir="2700000" algn="tl">
                    <a:srgbClr val="000000">
                      <a:alpha val="43137"/>
                    </a:srgbClr>
                  </a:outerShdw>
                </a:effectLst>
              </a:rPr>
              <a:t>?</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To take advantage of the gold rush and </a:t>
            </a:r>
          </a:p>
          <a:p>
            <a:r>
              <a:rPr lang="en-US" sz="3600" b="1" dirty="0" smtClean="0">
                <a:solidFill>
                  <a:srgbClr val="0070C0"/>
                </a:solidFill>
                <a:effectLst>
                  <a:outerShdw blurRad="38100" dist="38100" dir="2700000" algn="tl">
                    <a:srgbClr val="000000">
                      <a:alpha val="43137"/>
                    </a:srgbClr>
                  </a:outerShdw>
                </a:effectLst>
              </a:rPr>
              <a:t>make their fortune</a:t>
            </a:r>
            <a:endParaRPr lang="en-US" sz="3600" b="1" dirty="0" smtClean="0">
              <a:solidFill>
                <a:srgbClr val="0070C0"/>
              </a:solidFill>
              <a:effectLst>
                <a:outerShdw blurRad="38100" dist="38100" dir="2700000" algn="tl">
                  <a:srgbClr val="000000">
                    <a:alpha val="43137"/>
                  </a:srgbClr>
                </a:outerShdw>
              </a:effectLst>
            </a:endParaRPr>
          </a:p>
          <a:p>
            <a:pPr>
              <a:buFont typeface="Arial" pitchFamily="34" charset="0"/>
              <a:buChar char="•"/>
            </a:pPr>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Where did they go?</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California, mainly the San Francisco area.</a:t>
            </a:r>
            <a:endParaRPr lang="en-US"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029200"/>
            <a:ext cx="8763000" cy="1569660"/>
          </a:xfrm>
          <a:prstGeom prst="rect">
            <a:avLst/>
          </a:prstGeom>
        </p:spPr>
        <p:txBody>
          <a:bodyPr wrap="square">
            <a:spAutoFit/>
          </a:bodyPr>
          <a:lstStyle/>
          <a:p>
            <a:r>
              <a:rPr lang="en-US" sz="2400" dirty="0"/>
              <a:t>By keeping Chinese from owning land, from voting, from obtaining a good education, and from access to valuable resources, </a:t>
            </a:r>
            <a:r>
              <a:rPr lang="en-US" sz="2400" dirty="0" smtClean="0"/>
              <a:t>it was </a:t>
            </a:r>
            <a:r>
              <a:rPr lang="en-US" sz="2400" dirty="0"/>
              <a:t>insured that </a:t>
            </a:r>
            <a:r>
              <a:rPr lang="en-US" sz="2400" dirty="0" smtClean="0"/>
              <a:t>the Chinese </a:t>
            </a:r>
            <a:r>
              <a:rPr lang="en-US" sz="2400" dirty="0"/>
              <a:t>would </a:t>
            </a:r>
            <a:r>
              <a:rPr lang="en-US" sz="2400" dirty="0" smtClean="0"/>
              <a:t>be controlled keeping </a:t>
            </a:r>
            <a:r>
              <a:rPr lang="en-US" sz="2400" dirty="0"/>
              <a:t>them from well-paying jobs, social privilege and status, and political position. </a:t>
            </a:r>
          </a:p>
        </p:txBody>
      </p:sp>
      <p:pic>
        <p:nvPicPr>
          <p:cNvPr id="80904" name="Picture 8" descr="http://axiomamnesia.com/wp-content/uploads/2011/10/07_poor_children.jpg"/>
          <p:cNvPicPr>
            <a:picLocks noChangeAspect="1" noChangeArrowheads="1"/>
          </p:cNvPicPr>
          <p:nvPr/>
        </p:nvPicPr>
        <p:blipFill>
          <a:blip r:embed="rId2" cstate="print"/>
          <a:srcRect/>
          <a:stretch>
            <a:fillRect/>
          </a:stretch>
        </p:blipFill>
        <p:spPr bwMode="auto">
          <a:xfrm>
            <a:off x="1600200" y="228600"/>
            <a:ext cx="6299200" cy="4724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0"/>
            <a:ext cx="7924800" cy="954107"/>
          </a:xfrm>
          <a:prstGeom prst="rect">
            <a:avLst/>
          </a:prstGeom>
        </p:spPr>
        <p:txBody>
          <a:bodyPr wrap="square">
            <a:spAutoFit/>
          </a:bodyPr>
          <a:lstStyle/>
          <a:p>
            <a:r>
              <a:rPr lang="en-US" sz="2800" dirty="0"/>
              <a:t>Many Chinese were used to build the railroad out west under horrible “slave-like” conditions. </a:t>
            </a:r>
          </a:p>
        </p:txBody>
      </p:sp>
      <p:pic>
        <p:nvPicPr>
          <p:cNvPr id="3" name="Picture 4" descr="http://www.ccnc.ca/toronto/history/1880/242.jpg"/>
          <p:cNvPicPr>
            <a:picLocks noChangeAspect="1" noChangeArrowheads="1"/>
          </p:cNvPicPr>
          <p:nvPr/>
        </p:nvPicPr>
        <p:blipFill>
          <a:blip r:embed="rId2" cstate="print"/>
          <a:srcRect/>
          <a:stretch>
            <a:fillRect/>
          </a:stretch>
        </p:blipFill>
        <p:spPr bwMode="auto">
          <a:xfrm>
            <a:off x="381000" y="533400"/>
            <a:ext cx="4181475" cy="2838450"/>
          </a:xfrm>
          <a:prstGeom prst="rect">
            <a:avLst/>
          </a:prstGeom>
          <a:noFill/>
        </p:spPr>
      </p:pic>
      <p:pic>
        <p:nvPicPr>
          <p:cNvPr id="4" name="Picture 6" descr="http://www.asianweek.com/wp-content/uploads/2012/01/chinese-railroad-workers-300x216.jpg"/>
          <p:cNvPicPr>
            <a:picLocks noChangeAspect="1" noChangeArrowheads="1"/>
          </p:cNvPicPr>
          <p:nvPr/>
        </p:nvPicPr>
        <p:blipFill>
          <a:blip r:embed="rId3" cstate="print"/>
          <a:srcRect/>
          <a:stretch>
            <a:fillRect/>
          </a:stretch>
        </p:blipFill>
        <p:spPr bwMode="auto">
          <a:xfrm>
            <a:off x="4724400" y="609600"/>
            <a:ext cx="3809998" cy="2743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800600"/>
            <a:ext cx="7924800" cy="1815882"/>
          </a:xfrm>
          <a:prstGeom prst="rect">
            <a:avLst/>
          </a:prstGeom>
        </p:spPr>
        <p:txBody>
          <a:bodyPr wrap="square">
            <a:spAutoFit/>
          </a:bodyPr>
          <a:lstStyle/>
          <a:p>
            <a:r>
              <a:rPr lang="en-US" sz="2800" dirty="0"/>
              <a:t>In order to justify </a:t>
            </a:r>
            <a:r>
              <a:rPr lang="en-US" sz="2800" dirty="0" smtClean="0"/>
              <a:t>the </a:t>
            </a:r>
            <a:r>
              <a:rPr lang="en-US" sz="2800" dirty="0"/>
              <a:t>aggressive behavior against the Chinese, </a:t>
            </a:r>
            <a:r>
              <a:rPr lang="en-US" sz="2800" dirty="0" smtClean="0"/>
              <a:t>prejudicial </a:t>
            </a:r>
            <a:r>
              <a:rPr lang="en-US" sz="2800" dirty="0"/>
              <a:t>stereotype impressions about the Chinese </a:t>
            </a:r>
            <a:r>
              <a:rPr lang="en-US" sz="2800" dirty="0" smtClean="0"/>
              <a:t>were created calling </a:t>
            </a:r>
            <a:r>
              <a:rPr lang="en-US" sz="2800" dirty="0"/>
              <a:t>them “coolies” and “</a:t>
            </a:r>
            <a:r>
              <a:rPr lang="en-US" sz="2800" dirty="0" smtClean="0"/>
              <a:t>slant-eyes” and “rice eaters.” </a:t>
            </a:r>
            <a:endParaRPr lang="en-US" sz="2800" dirty="0"/>
          </a:p>
        </p:txBody>
      </p:sp>
      <p:pic>
        <p:nvPicPr>
          <p:cNvPr id="78850" name="Picture 2" descr="http://ts3.mm.bing.net/th?id=I4558283748279306&amp;pid=1.1"/>
          <p:cNvPicPr>
            <a:picLocks noChangeAspect="1" noChangeArrowheads="1"/>
          </p:cNvPicPr>
          <p:nvPr/>
        </p:nvPicPr>
        <p:blipFill>
          <a:blip r:embed="rId2" cstate="print"/>
          <a:srcRect/>
          <a:stretch>
            <a:fillRect/>
          </a:stretch>
        </p:blipFill>
        <p:spPr bwMode="auto">
          <a:xfrm>
            <a:off x="2209800" y="914400"/>
            <a:ext cx="4953000" cy="341757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038600"/>
            <a:ext cx="8458200" cy="1938992"/>
          </a:xfrm>
          <a:prstGeom prst="rect">
            <a:avLst/>
          </a:prstGeom>
        </p:spPr>
        <p:txBody>
          <a:bodyPr wrap="square">
            <a:spAutoFit/>
          </a:bodyPr>
          <a:lstStyle/>
          <a:p>
            <a:r>
              <a:rPr lang="en-US" sz="2400" dirty="0"/>
              <a:t>The depression of 1873 was blamed on the Chinese being willing to work for substandard wages, thus taking away the Anglo-Saxon jobs. California citizens complained that Chinese workers sent back to their families in China over $90,000 per day causing an economic catastrophe in California. </a:t>
            </a:r>
          </a:p>
        </p:txBody>
      </p:sp>
      <p:pic>
        <p:nvPicPr>
          <p:cNvPr id="82946" name="Picture 2" descr="http://ts2.mm.bing.net/th?id=I4672216322671569&amp;pid=1.1"/>
          <p:cNvPicPr>
            <a:picLocks noChangeAspect="1" noChangeArrowheads="1"/>
          </p:cNvPicPr>
          <p:nvPr/>
        </p:nvPicPr>
        <p:blipFill>
          <a:blip r:embed="rId2" cstate="print"/>
          <a:srcRect/>
          <a:stretch>
            <a:fillRect/>
          </a:stretch>
        </p:blipFill>
        <p:spPr bwMode="auto">
          <a:xfrm>
            <a:off x="457200" y="381000"/>
            <a:ext cx="3860800" cy="2895600"/>
          </a:xfrm>
          <a:prstGeom prst="rect">
            <a:avLst/>
          </a:prstGeom>
          <a:noFill/>
        </p:spPr>
      </p:pic>
      <p:pic>
        <p:nvPicPr>
          <p:cNvPr id="82948" name="Picture 4" descr="http://www.asianoffbeat.com/JustWrong/Chinese-Migrant-Workers.jpg"/>
          <p:cNvPicPr>
            <a:picLocks noChangeAspect="1" noChangeArrowheads="1"/>
          </p:cNvPicPr>
          <p:nvPr/>
        </p:nvPicPr>
        <p:blipFill>
          <a:blip r:embed="rId3" cstate="print"/>
          <a:srcRect/>
          <a:stretch>
            <a:fillRect/>
          </a:stretch>
        </p:blipFill>
        <p:spPr bwMode="auto">
          <a:xfrm>
            <a:off x="4572000" y="381000"/>
            <a:ext cx="4156364" cy="2895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419600"/>
            <a:ext cx="8534400" cy="2031325"/>
          </a:xfrm>
          <a:prstGeom prst="rect">
            <a:avLst/>
          </a:prstGeom>
        </p:spPr>
        <p:txBody>
          <a:bodyPr wrap="square">
            <a:spAutoFit/>
          </a:bodyPr>
          <a:lstStyle/>
          <a:p>
            <a:r>
              <a:rPr lang="en-US" dirty="0" smtClean="0"/>
              <a:t>The Chinese did not only mine for gold, but took on jobs such as cooks, peddlers, and storekeepers. In the first decade after the discovery of gold, many had taken jobs nobody else wanted or that were considered too dirty. However, in 1870, hasty exploitation of gold mines and a lack of well-paying jobs for non-Asians spurred sentiment that the "rice-eaters" were to blame. By 1880, a fifth were engaged mining, another fifth in agriculture, a seventh in manufacturing, an added seventh were domestic servants, and a tenth were laundry workers. </a:t>
            </a:r>
            <a:endParaRPr lang="en-US" dirty="0"/>
          </a:p>
        </p:txBody>
      </p:sp>
      <p:pic>
        <p:nvPicPr>
          <p:cNvPr id="86018" name="Picture 2" descr="http://apa.si.edu/ongoldmountain/gallery1/1HOWTHEC_20.jpg"/>
          <p:cNvPicPr>
            <a:picLocks noChangeAspect="1" noChangeArrowheads="1"/>
          </p:cNvPicPr>
          <p:nvPr/>
        </p:nvPicPr>
        <p:blipFill>
          <a:blip r:embed="rId2" cstate="print"/>
          <a:srcRect/>
          <a:stretch>
            <a:fillRect/>
          </a:stretch>
        </p:blipFill>
        <p:spPr bwMode="auto">
          <a:xfrm>
            <a:off x="1676400" y="381000"/>
            <a:ext cx="5791200" cy="401809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hinese coolies employed by the Central Pacific in the Sierra Nevada had to fight winter snow drifts to get the railroad built. (Sketch by Joseph Becker, Association of American Railroads.)"/>
          <p:cNvPicPr>
            <a:picLocks noChangeAspect="1" noChangeArrowheads="1"/>
          </p:cNvPicPr>
          <p:nvPr/>
        </p:nvPicPr>
        <p:blipFill>
          <a:blip r:embed="rId2" cstate="print"/>
          <a:srcRect/>
          <a:stretch>
            <a:fillRect/>
          </a:stretch>
        </p:blipFill>
        <p:spPr bwMode="auto">
          <a:xfrm>
            <a:off x="1447800" y="304800"/>
            <a:ext cx="6543675" cy="4086226"/>
          </a:xfrm>
          <a:prstGeom prst="rect">
            <a:avLst/>
          </a:prstGeom>
          <a:noFill/>
        </p:spPr>
      </p:pic>
      <p:sp>
        <p:nvSpPr>
          <p:cNvPr id="3" name="Rectangle 2"/>
          <p:cNvSpPr/>
          <p:nvPr/>
        </p:nvSpPr>
        <p:spPr>
          <a:xfrm>
            <a:off x="533400" y="4800600"/>
            <a:ext cx="7924800" cy="1569660"/>
          </a:xfrm>
          <a:prstGeom prst="rect">
            <a:avLst/>
          </a:prstGeom>
        </p:spPr>
        <p:txBody>
          <a:bodyPr wrap="square">
            <a:spAutoFit/>
          </a:bodyPr>
          <a:lstStyle/>
          <a:p>
            <a:r>
              <a:rPr lang="en-US" sz="2400" dirty="0" smtClean="0"/>
              <a:t>Many Chinese were working on the railroad. </a:t>
            </a:r>
            <a:r>
              <a:rPr lang="en-US" sz="2400" dirty="0" smtClean="0"/>
              <a:t>T</a:t>
            </a:r>
            <a:r>
              <a:rPr lang="en-US" sz="2400" dirty="0" smtClean="0"/>
              <a:t>he </a:t>
            </a:r>
            <a:r>
              <a:rPr lang="en-US" sz="2400" dirty="0" smtClean="0"/>
              <a:t>work was backbreaking and highly dangerous. Over a thousand Chinese had their bones shipped back to China to be buried. N</a:t>
            </a:r>
            <a:r>
              <a:rPr lang="en-US" sz="2400" dirty="0" smtClean="0"/>
              <a:t>ine-tenths </a:t>
            </a:r>
            <a:r>
              <a:rPr lang="en-US" sz="2400" dirty="0" smtClean="0"/>
              <a:t>of the railroad workers were </a:t>
            </a:r>
            <a:r>
              <a:rPr lang="en-US" sz="2400" dirty="0" smtClean="0"/>
              <a:t>Chinese</a:t>
            </a:r>
            <a:r>
              <a:rPr lang="en-US" sz="2400"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280711" cy="646331"/>
          </a:xfrm>
          <a:prstGeom prst="rect">
            <a:avLst/>
          </a:prstGeom>
          <a:noFill/>
        </p:spPr>
        <p:txBody>
          <a:bodyPr wrap="none" rtlCol="0">
            <a:spAutoFit/>
          </a:bodyPr>
          <a:lstStyle/>
          <a:p>
            <a:r>
              <a:rPr lang="en-US" sz="3600" b="1" dirty="0" smtClean="0">
                <a:solidFill>
                  <a:srgbClr val="0070C0"/>
                </a:solidFill>
                <a:effectLst>
                  <a:outerShdw blurRad="38100" dist="38100" dir="2700000" algn="tl">
                    <a:srgbClr val="000000">
                      <a:alpha val="43137"/>
                    </a:srgbClr>
                  </a:outerShdw>
                </a:effectLst>
              </a:rPr>
              <a:t>Anglo-Saxons Immigrated to America</a:t>
            </a:r>
            <a:endParaRPr lang="en-US" sz="3600" b="1" dirty="0">
              <a:solidFill>
                <a:srgbClr val="0070C0"/>
              </a:solidFill>
              <a:effectLst>
                <a:outerShdw blurRad="38100" dist="38100" dir="2700000" algn="tl">
                  <a:srgbClr val="000000">
                    <a:alpha val="43137"/>
                  </a:srgbClr>
                </a:outerShdw>
              </a:effectLst>
            </a:endParaRPr>
          </a:p>
        </p:txBody>
      </p:sp>
      <p:pic>
        <p:nvPicPr>
          <p:cNvPr id="41986" name="Picture 2" descr="Image Detail"/>
          <p:cNvPicPr>
            <a:picLocks noChangeAspect="1" noChangeArrowheads="1"/>
          </p:cNvPicPr>
          <p:nvPr/>
        </p:nvPicPr>
        <p:blipFill>
          <a:blip r:embed="rId2" cstate="screen"/>
          <a:srcRect/>
          <a:stretch>
            <a:fillRect/>
          </a:stretch>
        </p:blipFill>
        <p:spPr bwMode="auto">
          <a:xfrm>
            <a:off x="685800" y="1402080"/>
            <a:ext cx="7505700" cy="45034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3.bp.blogspot.com/-TfSLyDVOrhY/Tf0q_eyLzGI/AAAAAAAAAtI/9pr3eHBBlSw/s1600/poor+people+in+China.jpg"/>
          <p:cNvPicPr>
            <a:picLocks noChangeAspect="1" noChangeArrowheads="1"/>
          </p:cNvPicPr>
          <p:nvPr/>
        </p:nvPicPr>
        <p:blipFill>
          <a:blip r:embed="rId2" cstate="print"/>
          <a:srcRect/>
          <a:stretch>
            <a:fillRect/>
          </a:stretch>
        </p:blipFill>
        <p:spPr bwMode="auto">
          <a:xfrm>
            <a:off x="533400" y="2133600"/>
            <a:ext cx="5638800" cy="4222836"/>
          </a:xfrm>
          <a:prstGeom prst="rect">
            <a:avLst/>
          </a:prstGeom>
          <a:noFill/>
        </p:spPr>
      </p:pic>
      <p:pic>
        <p:nvPicPr>
          <p:cNvPr id="3" name="Picture 2" descr="http://makkah.files.wordpress.com/2008/11/nodogsorchineseallowed.jpg?w=594"/>
          <p:cNvPicPr>
            <a:picLocks noChangeAspect="1" noChangeArrowheads="1"/>
          </p:cNvPicPr>
          <p:nvPr/>
        </p:nvPicPr>
        <p:blipFill>
          <a:blip r:embed="rId3" cstate="print"/>
          <a:srcRect/>
          <a:stretch>
            <a:fillRect/>
          </a:stretch>
        </p:blipFill>
        <p:spPr bwMode="auto">
          <a:xfrm>
            <a:off x="5257800" y="609600"/>
            <a:ext cx="3048000" cy="22288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35369" cy="646331"/>
          </a:xfrm>
          <a:prstGeom prst="rect">
            <a:avLst/>
          </a:prstGeom>
          <a:noFill/>
        </p:spPr>
        <p:txBody>
          <a:bodyPr wrap="none" rtlCol="0">
            <a:spAutoFit/>
          </a:bodyPr>
          <a:lstStyle/>
          <a:p>
            <a:r>
              <a:rPr lang="en-US" sz="3600" b="1" dirty="0" smtClean="0">
                <a:solidFill>
                  <a:srgbClr val="0070C0"/>
                </a:solidFill>
                <a:effectLst>
                  <a:outerShdw blurRad="38100" dist="38100" dir="2700000" algn="tl">
                    <a:srgbClr val="000000">
                      <a:alpha val="43137"/>
                    </a:srgbClr>
                  </a:outerShdw>
                </a:effectLst>
              </a:rPr>
              <a:t>The Puerto Ricans Immigrated to America</a:t>
            </a:r>
            <a:endParaRPr lang="en-US" sz="3600" b="1" dirty="0">
              <a:solidFill>
                <a:srgbClr val="0070C0"/>
              </a:solidFill>
              <a:effectLst>
                <a:outerShdw blurRad="38100" dist="38100" dir="2700000" algn="tl">
                  <a:srgbClr val="000000">
                    <a:alpha val="43137"/>
                  </a:srgbClr>
                </a:outerShdw>
              </a:effectLst>
            </a:endParaRPr>
          </a:p>
        </p:txBody>
      </p:sp>
      <p:pic>
        <p:nvPicPr>
          <p:cNvPr id="36866" name="Picture 2" descr="http://rlisu.files.wordpress.com/2009/11/immigration-protest.jpg"/>
          <p:cNvPicPr>
            <a:picLocks noChangeAspect="1" noChangeArrowheads="1"/>
          </p:cNvPicPr>
          <p:nvPr/>
        </p:nvPicPr>
        <p:blipFill>
          <a:blip r:embed="rId2" cstate="screen"/>
          <a:srcRect/>
          <a:stretch>
            <a:fillRect/>
          </a:stretch>
        </p:blipFill>
        <p:spPr bwMode="auto">
          <a:xfrm>
            <a:off x="2057400" y="1905000"/>
            <a:ext cx="5075902" cy="3810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956298"/>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When did they migrate? </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1900-1945 – pioneers after it became a U.S. Territory</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1946-1964 – the Great Migration</a:t>
            </a:r>
          </a:p>
          <a:p>
            <a:pPr>
              <a:buFont typeface="Arial" pitchFamily="34" charset="0"/>
              <a:buChar char="•"/>
            </a:pPr>
            <a:r>
              <a:rPr lang="en-US" sz="3600" b="1" dirty="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1965-present – “Revolving Door Migration”</a:t>
            </a:r>
          </a:p>
          <a:p>
            <a:r>
              <a:rPr lang="en-US" sz="3600" b="1" dirty="0" smtClean="0">
                <a:solidFill>
                  <a:srgbClr val="FF0000"/>
                </a:solidFill>
                <a:effectLst>
                  <a:outerShdw blurRad="38100" dist="38100" dir="2700000" algn="tl">
                    <a:srgbClr val="000000">
                      <a:alpha val="43137"/>
                    </a:srgbClr>
                  </a:outerShdw>
                </a:effectLst>
              </a:rPr>
              <a:t>Why did they migrate?</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Overpopulation in Puerto Rico</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Better changes for employment in the U.S.</a:t>
            </a:r>
            <a:endParaRPr lang="en-US" sz="3600" b="1" dirty="0" smtClean="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Where did they go?</a:t>
            </a:r>
          </a:p>
          <a:p>
            <a:pPr>
              <a:buFont typeface="Arial" pitchFamily="34" charset="0"/>
              <a:buChar char="•"/>
            </a:pPr>
            <a:r>
              <a:rPr lang="en-US" sz="3600" b="1" dirty="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New York, Texas, Illinois, Ohio, New Jersey, Connecticut and from these states some went to California and Florida. </a:t>
            </a:r>
          </a:p>
          <a:p>
            <a:endParaRPr lang="en-US" sz="3600" b="1" dirty="0" smtClean="0">
              <a:solidFill>
                <a:srgbClr val="0070C0"/>
              </a:solidFill>
              <a:effectLst>
                <a:outerShdw blurRad="38100" dist="38100" dir="2700000" algn="tl">
                  <a:srgbClr val="000000">
                    <a:alpha val="43137"/>
                  </a:srgbClr>
                </a:outerShdw>
              </a:effectLst>
            </a:endParaRPr>
          </a:p>
          <a:p>
            <a:endParaRPr lang="en-US" sz="3600" b="1" dirty="0">
              <a:solidFill>
                <a:srgbClr val="0070C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ts4.mm.bing.net/th?id=I4564386892612163&amp;pid=1.1"/>
          <p:cNvPicPr>
            <a:picLocks noChangeAspect="1" noChangeArrowheads="1"/>
          </p:cNvPicPr>
          <p:nvPr/>
        </p:nvPicPr>
        <p:blipFill>
          <a:blip r:embed="rId2" cstate="print"/>
          <a:srcRect/>
          <a:stretch>
            <a:fillRect/>
          </a:stretch>
        </p:blipFill>
        <p:spPr bwMode="auto">
          <a:xfrm>
            <a:off x="2057400" y="457200"/>
            <a:ext cx="4330306" cy="3276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upload.wikimedia.org/wikipedia/en/thumb/9/95/PR_Migration_1995-2000.jpg/300px-PR_Migration_1995-2000.jpg"/>
          <p:cNvPicPr>
            <a:picLocks noChangeAspect="1" noChangeArrowheads="1"/>
          </p:cNvPicPr>
          <p:nvPr/>
        </p:nvPicPr>
        <p:blipFill>
          <a:blip r:embed="rId2" cstate="screen"/>
          <a:srcRect/>
          <a:stretch>
            <a:fillRect/>
          </a:stretch>
        </p:blipFill>
        <p:spPr bwMode="auto">
          <a:xfrm>
            <a:off x="2209800" y="685800"/>
            <a:ext cx="4523509" cy="464413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215565" cy="1200329"/>
          </a:xfrm>
          <a:prstGeom prst="rect">
            <a:avLst/>
          </a:prstGeom>
          <a:noFill/>
        </p:spPr>
        <p:txBody>
          <a:bodyPr wrap="none" rtlCol="0">
            <a:spAutoFit/>
          </a:bodyPr>
          <a:lstStyle/>
          <a:p>
            <a:r>
              <a:rPr lang="en-US" sz="3600" b="1" dirty="0" smtClean="0">
                <a:solidFill>
                  <a:srgbClr val="0070C0"/>
                </a:solidFill>
                <a:effectLst>
                  <a:outerShdw blurRad="38100" dist="38100" dir="2700000" algn="tl">
                    <a:srgbClr val="000000">
                      <a:alpha val="43137"/>
                    </a:srgbClr>
                  </a:outerShdw>
                </a:effectLst>
              </a:rPr>
              <a:t>The Hungarians Migrated to America</a:t>
            </a:r>
          </a:p>
          <a:p>
            <a:endParaRPr lang="en-US" sz="3600" b="1" dirty="0">
              <a:solidFill>
                <a:srgbClr val="0070C0"/>
              </a:solidFill>
              <a:effectLst>
                <a:outerShdw blurRad="38100" dist="38100" dir="2700000" algn="tl">
                  <a:srgbClr val="000000">
                    <a:alpha val="43137"/>
                  </a:srgbClr>
                </a:outerShdw>
              </a:effectLst>
            </a:endParaRPr>
          </a:p>
        </p:txBody>
      </p:sp>
      <p:pic>
        <p:nvPicPr>
          <p:cNvPr id="19458" name="Picture 2" descr="http://sb.westfordk12.us/pages/6gweb/6gss/wtravel10/y/yzach/images/hungary_map.gif"/>
          <p:cNvPicPr>
            <a:picLocks noChangeAspect="1" noChangeArrowheads="1"/>
          </p:cNvPicPr>
          <p:nvPr/>
        </p:nvPicPr>
        <p:blipFill>
          <a:blip r:embed="rId2" cstate="screen"/>
          <a:srcRect/>
          <a:stretch>
            <a:fillRect/>
          </a:stretch>
        </p:blipFill>
        <p:spPr bwMode="auto">
          <a:xfrm>
            <a:off x="1981200" y="1371600"/>
            <a:ext cx="4343400" cy="516215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402300"/>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When did the Hungarians migrate to the U.S.?  </a:t>
            </a:r>
            <a:r>
              <a:rPr lang="en-US" sz="3600" b="1" dirty="0" smtClean="0">
                <a:solidFill>
                  <a:srgbClr val="0070C0"/>
                </a:solidFill>
                <a:effectLst>
                  <a:outerShdw blurRad="38100" dist="38100" dir="2700000" algn="tl">
                    <a:srgbClr val="000000">
                      <a:alpha val="43137"/>
                    </a:srgbClr>
                  </a:outerShdw>
                </a:effectLst>
              </a:rPr>
              <a:t/>
            </a:r>
            <a:br>
              <a:rPr lang="en-US" sz="3600" b="1" dirty="0" smtClean="0">
                <a:solidFill>
                  <a:srgbClr val="0070C0"/>
                </a:solidFill>
                <a:effectLst>
                  <a:outerShdw blurRad="38100" dist="38100" dir="2700000" algn="tl">
                    <a:srgbClr val="000000">
                      <a:alpha val="43137"/>
                    </a:srgbClr>
                  </a:outerShdw>
                </a:effectLst>
              </a:rPr>
            </a:br>
            <a:r>
              <a:rPr lang="en-US" sz="3600" b="1" dirty="0" smtClean="0">
                <a:solidFill>
                  <a:srgbClr val="0070C0"/>
                </a:solidFill>
                <a:effectLst>
                  <a:outerShdw blurRad="38100" dist="38100" dir="2700000" algn="tl">
                    <a:srgbClr val="000000">
                      <a:alpha val="43137"/>
                    </a:srgbClr>
                  </a:outerShdw>
                </a:effectLst>
              </a:rPr>
              <a:t>1800-1914 – 1.5 million</a:t>
            </a:r>
          </a:p>
          <a:p>
            <a:r>
              <a:rPr lang="en-US" sz="3600" b="1" dirty="0" smtClean="0">
                <a:solidFill>
                  <a:srgbClr val="0070C0"/>
                </a:solidFill>
                <a:effectLst>
                  <a:outerShdw blurRad="38100" dist="38100" dir="2700000" algn="tl">
                    <a:srgbClr val="000000">
                      <a:alpha val="43137"/>
                    </a:srgbClr>
                  </a:outerShdw>
                </a:effectLst>
              </a:rPr>
              <a:t>1945-1956 – 51,000</a:t>
            </a:r>
          </a:p>
          <a:p>
            <a:r>
              <a:rPr lang="en-US" sz="3600" b="1" dirty="0" smtClean="0">
                <a:solidFill>
                  <a:srgbClr val="FF0000"/>
                </a:solidFill>
                <a:effectLst>
                  <a:outerShdw blurRad="38100" dist="38100" dir="2700000" algn="tl">
                    <a:srgbClr val="000000">
                      <a:alpha val="43137"/>
                    </a:srgbClr>
                  </a:outerShdw>
                </a:effectLst>
              </a:rPr>
              <a:t>Why did they migrate?</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1800-1914 – overpopulation economic impoverishment</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1945 – 1956 – WWII refugees, many under the </a:t>
            </a:r>
            <a:r>
              <a:rPr lang="en-US" sz="3600" b="1" dirty="0">
                <a:solidFill>
                  <a:srgbClr val="0070C0"/>
                </a:solidFill>
                <a:effectLst>
                  <a:outerShdw blurRad="38100" dist="38100" dir="2700000" algn="tl">
                    <a:srgbClr val="000000">
                      <a:alpha val="43137"/>
                    </a:srgbClr>
                  </a:outerShdw>
                </a:effectLst>
              </a:rPr>
              <a:t>D</a:t>
            </a:r>
            <a:r>
              <a:rPr lang="en-US" sz="3600" b="1" dirty="0" smtClean="0">
                <a:solidFill>
                  <a:srgbClr val="0070C0"/>
                </a:solidFill>
                <a:effectLst>
                  <a:outerShdw blurRad="38100" dist="38100" dir="2700000" algn="tl">
                    <a:srgbClr val="000000">
                      <a:alpha val="43137"/>
                    </a:srgbClr>
                  </a:outerShdw>
                </a:effectLst>
              </a:rPr>
              <a:t>isplaced Person’s Act of 1948</a:t>
            </a:r>
          </a:p>
          <a:p>
            <a:r>
              <a:rPr lang="en-US" sz="3600" b="1" dirty="0" smtClean="0">
                <a:solidFill>
                  <a:srgbClr val="FF0000"/>
                </a:solidFill>
                <a:effectLst>
                  <a:outerShdw blurRad="38100" dist="38100" dir="2700000" algn="tl">
                    <a:srgbClr val="000000">
                      <a:alpha val="43137"/>
                    </a:srgbClr>
                  </a:outerShdw>
                </a:effectLst>
              </a:rPr>
              <a:t>Where did they go?</a:t>
            </a:r>
          </a:p>
          <a:p>
            <a:pPr>
              <a:buFont typeface="Arial" pitchFamily="34" charset="0"/>
              <a:buChar char="•"/>
            </a:pPr>
            <a:r>
              <a:rPr lang="en-US" sz="3600" b="1" dirty="0">
                <a:solidFill>
                  <a:schemeClr val="accent1">
                    <a:lumMod val="75000"/>
                  </a:schemeClr>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Cleveland, Pittsburg, Philadelphia, and New York.</a:t>
            </a:r>
          </a:p>
          <a:p>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0070C0"/>
                </a:solidFill>
                <a:effectLst>
                  <a:outerShdw blurRad="38100" dist="38100" dir="2700000" algn="tl">
                    <a:srgbClr val="000000">
                      <a:alpha val="43137"/>
                    </a:srgbClr>
                  </a:outerShdw>
                </a:effectLst>
              </a:rPr>
              <a:t/>
            </a:r>
            <a:br>
              <a:rPr lang="en-US" sz="3600" b="1" dirty="0" smtClean="0">
                <a:solidFill>
                  <a:srgbClr val="0070C0"/>
                </a:solidFill>
                <a:effectLst>
                  <a:outerShdw blurRad="38100" dist="38100" dir="2700000" algn="tl">
                    <a:srgbClr val="000000">
                      <a:alpha val="43137"/>
                    </a:srgbClr>
                  </a:outerShdw>
                </a:effectLst>
              </a:rPr>
            </a:br>
            <a:endParaRPr lang="en-US" sz="3600" b="1" dirty="0" smtClean="0">
              <a:solidFill>
                <a:srgbClr val="0070C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csudigitalhumanities.org/exhibits/archive/square_thumbnails/1956freedomfighters-cleve-people-nationality-groups-hungarian_2ac21a734e.jpg"/>
          <p:cNvPicPr>
            <a:picLocks noChangeAspect="1" noChangeArrowheads="1"/>
          </p:cNvPicPr>
          <p:nvPr/>
        </p:nvPicPr>
        <p:blipFill>
          <a:blip r:embed="rId2" cstate="screen"/>
          <a:srcRect/>
          <a:stretch>
            <a:fillRect/>
          </a:stretch>
        </p:blipFill>
        <p:spPr bwMode="auto">
          <a:xfrm>
            <a:off x="381000" y="381000"/>
            <a:ext cx="5334000" cy="533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777916" cy="5755422"/>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When did they migrate?  </a:t>
            </a:r>
            <a:endParaRPr lang="en-US"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1600-1650</a:t>
            </a:r>
            <a:endParaRPr lang="en-US" sz="3600" b="1" dirty="0" smtClean="0">
              <a:solidFill>
                <a:srgbClr val="0070C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Why did they migrate</a:t>
            </a:r>
            <a:r>
              <a:rPr lang="en-US" sz="3600" b="1" dirty="0" smtClean="0">
                <a:solidFill>
                  <a:srgbClr val="FF0000"/>
                </a:solidFill>
                <a:effectLst>
                  <a:outerShdw blurRad="38100" dist="38100" dir="2700000" algn="tl">
                    <a:srgbClr val="000000">
                      <a:alpha val="43137"/>
                    </a:srgbClr>
                  </a:outerShdw>
                </a:effectLst>
              </a:rPr>
              <a:t>?</a:t>
            </a:r>
            <a:endParaRPr lang="en-US" sz="4400" b="1"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3200" b="1" dirty="0" smtClean="0">
                <a:solidFill>
                  <a:srgbClr val="0070C0"/>
                </a:solidFill>
                <a:effectLst>
                  <a:outerShdw blurRad="38100" dist="38100" dir="2700000" algn="tl">
                    <a:srgbClr val="000000">
                      <a:alpha val="43137"/>
                    </a:srgbClr>
                  </a:outerShdw>
                </a:effectLst>
              </a:rPr>
              <a:t>Seeking wealth from gold, silver, timber, and </a:t>
            </a:r>
            <a:r>
              <a:rPr lang="en-US" sz="3200" b="1" dirty="0" smtClean="0">
                <a:solidFill>
                  <a:srgbClr val="0070C0"/>
                </a:solidFill>
                <a:effectLst>
                  <a:outerShdw blurRad="38100" dist="38100" dir="2700000" algn="tl">
                    <a:srgbClr val="000000">
                      <a:alpha val="43137"/>
                    </a:srgbClr>
                  </a:outerShdw>
                </a:effectLst>
              </a:rPr>
              <a:t/>
            </a:r>
            <a:br>
              <a:rPr lang="en-US" sz="3200" b="1" dirty="0" smtClean="0">
                <a:solidFill>
                  <a:srgbClr val="0070C0"/>
                </a:solidFill>
                <a:effectLst>
                  <a:outerShdw blurRad="38100" dist="38100" dir="2700000" algn="tl">
                    <a:srgbClr val="000000">
                      <a:alpha val="43137"/>
                    </a:srgbClr>
                  </a:outerShdw>
                </a:effectLst>
              </a:rPr>
            </a:br>
            <a:r>
              <a:rPr lang="en-US" sz="3200" b="1" dirty="0" smtClean="0">
                <a:solidFill>
                  <a:srgbClr val="0070C0"/>
                </a:solidFill>
                <a:effectLst>
                  <a:outerShdw blurRad="38100" dist="38100" dir="2700000" algn="tl">
                    <a:srgbClr val="000000">
                      <a:alpha val="43137"/>
                    </a:srgbClr>
                  </a:outerShdw>
                </a:effectLst>
              </a:rPr>
              <a:t>other </a:t>
            </a:r>
            <a:r>
              <a:rPr lang="en-US" sz="3200" b="1" dirty="0" smtClean="0">
                <a:solidFill>
                  <a:srgbClr val="0070C0"/>
                </a:solidFill>
                <a:effectLst>
                  <a:outerShdw blurRad="38100" dist="38100" dir="2700000" algn="tl">
                    <a:srgbClr val="000000">
                      <a:alpha val="43137"/>
                    </a:srgbClr>
                  </a:outerShdw>
                </a:effectLst>
              </a:rPr>
              <a:t>resources</a:t>
            </a:r>
          </a:p>
          <a:p>
            <a:pPr>
              <a:buFont typeface="Arial" pitchFamily="34" charset="0"/>
              <a:buChar char="•"/>
            </a:pPr>
            <a:r>
              <a:rPr lang="en-US" sz="3200" b="1" dirty="0">
                <a:solidFill>
                  <a:srgbClr val="0070C0"/>
                </a:solidFill>
                <a:effectLst>
                  <a:outerShdw blurRad="38100" dist="38100" dir="2700000" algn="tl">
                    <a:srgbClr val="000000">
                      <a:alpha val="43137"/>
                    </a:srgbClr>
                  </a:outerShdw>
                </a:effectLst>
              </a:rPr>
              <a:t> </a:t>
            </a:r>
            <a:r>
              <a:rPr lang="en-US" sz="3200" b="1" dirty="0" smtClean="0">
                <a:solidFill>
                  <a:srgbClr val="0070C0"/>
                </a:solidFill>
                <a:effectLst>
                  <a:outerShdw blurRad="38100" dist="38100" dir="2700000" algn="tl">
                    <a:srgbClr val="000000">
                      <a:alpha val="43137"/>
                    </a:srgbClr>
                  </a:outerShdw>
                </a:effectLst>
              </a:rPr>
              <a:t>Seeking religious freedom (Pilgrims and Puritans)</a:t>
            </a:r>
          </a:p>
          <a:p>
            <a:pPr>
              <a:buFont typeface="Arial" pitchFamily="34" charset="0"/>
              <a:buChar char="•"/>
            </a:pPr>
            <a:r>
              <a:rPr lang="en-US" sz="3200" b="1" dirty="0">
                <a:solidFill>
                  <a:srgbClr val="0070C0"/>
                </a:solidFill>
                <a:effectLst>
                  <a:outerShdw blurRad="38100" dist="38100" dir="2700000" algn="tl">
                    <a:srgbClr val="000000">
                      <a:alpha val="43137"/>
                    </a:srgbClr>
                  </a:outerShdw>
                </a:effectLst>
              </a:rPr>
              <a:t> </a:t>
            </a:r>
            <a:r>
              <a:rPr lang="en-US" sz="3200" b="1" dirty="0" smtClean="0">
                <a:solidFill>
                  <a:srgbClr val="0070C0"/>
                </a:solidFill>
                <a:effectLst>
                  <a:outerShdw blurRad="38100" dist="38100" dir="2700000" algn="tl">
                    <a:srgbClr val="000000">
                      <a:alpha val="43137"/>
                    </a:srgbClr>
                  </a:outerShdw>
                </a:effectLst>
              </a:rPr>
              <a:t>Seeking relief from political persecution</a:t>
            </a:r>
          </a:p>
          <a:p>
            <a:pPr>
              <a:buFont typeface="Arial" pitchFamily="34" charset="0"/>
              <a:buChar char="•"/>
            </a:pPr>
            <a:r>
              <a:rPr lang="en-US" sz="3200" b="1" dirty="0">
                <a:solidFill>
                  <a:srgbClr val="0070C0"/>
                </a:solidFill>
                <a:effectLst>
                  <a:outerShdw blurRad="38100" dist="38100" dir="2700000" algn="tl">
                    <a:srgbClr val="000000">
                      <a:alpha val="43137"/>
                    </a:srgbClr>
                  </a:outerShdw>
                </a:effectLst>
              </a:rPr>
              <a:t> </a:t>
            </a:r>
            <a:r>
              <a:rPr lang="en-US" sz="3200" b="1" dirty="0" smtClean="0">
                <a:solidFill>
                  <a:srgbClr val="0070C0"/>
                </a:solidFill>
                <a:effectLst>
                  <a:outerShdw blurRad="38100" dist="38100" dir="2700000" algn="tl">
                    <a:srgbClr val="000000">
                      <a:alpha val="43137"/>
                    </a:srgbClr>
                  </a:outerShdw>
                </a:effectLst>
              </a:rPr>
              <a:t>Those in debtor’s prison were allowed to come </a:t>
            </a:r>
            <a:r>
              <a:rPr lang="en-US" sz="3200" b="1" dirty="0" smtClean="0">
                <a:solidFill>
                  <a:srgbClr val="0070C0"/>
                </a:solidFill>
                <a:effectLst>
                  <a:outerShdw blurRad="38100" dist="38100" dir="2700000" algn="tl">
                    <a:srgbClr val="000000">
                      <a:alpha val="43137"/>
                    </a:srgbClr>
                  </a:outerShdw>
                </a:effectLst>
              </a:rPr>
              <a:t/>
            </a:r>
            <a:br>
              <a:rPr lang="en-US" sz="3200" b="1" dirty="0" smtClean="0">
                <a:solidFill>
                  <a:srgbClr val="0070C0"/>
                </a:solidFill>
                <a:effectLst>
                  <a:outerShdw blurRad="38100" dist="38100" dir="2700000" algn="tl">
                    <a:srgbClr val="000000">
                      <a:alpha val="43137"/>
                    </a:srgbClr>
                  </a:outerShdw>
                </a:effectLst>
              </a:rPr>
            </a:br>
            <a:r>
              <a:rPr lang="en-US" sz="3200" b="1" dirty="0" smtClean="0">
                <a:solidFill>
                  <a:srgbClr val="0070C0"/>
                </a:solidFill>
                <a:effectLst>
                  <a:outerShdw blurRad="38100" dist="38100" dir="2700000" algn="tl">
                    <a:srgbClr val="000000">
                      <a:alpha val="43137"/>
                    </a:srgbClr>
                  </a:outerShdw>
                </a:effectLst>
              </a:rPr>
              <a:t>to </a:t>
            </a:r>
            <a:r>
              <a:rPr lang="en-US" sz="3200" b="1" dirty="0" smtClean="0">
                <a:solidFill>
                  <a:srgbClr val="0070C0"/>
                </a:solidFill>
                <a:effectLst>
                  <a:outerShdw blurRad="38100" dist="38100" dir="2700000" algn="tl">
                    <a:srgbClr val="000000">
                      <a:alpha val="43137"/>
                    </a:srgbClr>
                  </a:outerShdw>
                </a:effectLst>
              </a:rPr>
              <a:t>America to </a:t>
            </a:r>
            <a:r>
              <a:rPr lang="en-US" sz="3200" b="1" dirty="0" smtClean="0">
                <a:solidFill>
                  <a:srgbClr val="0070C0"/>
                </a:solidFill>
                <a:effectLst>
                  <a:outerShdw blurRad="38100" dist="38100" dir="2700000" algn="tl">
                    <a:srgbClr val="000000">
                      <a:alpha val="43137"/>
                    </a:srgbClr>
                  </a:outerShdw>
                </a:effectLst>
              </a:rPr>
              <a:t>work </a:t>
            </a:r>
            <a:r>
              <a:rPr lang="en-US" sz="3200" b="1" dirty="0" smtClean="0">
                <a:solidFill>
                  <a:srgbClr val="0070C0"/>
                </a:solidFill>
                <a:effectLst>
                  <a:outerShdw blurRad="38100" dist="38100" dir="2700000" algn="tl">
                    <a:srgbClr val="000000">
                      <a:alpha val="43137"/>
                    </a:srgbClr>
                  </a:outerShdw>
                </a:effectLst>
              </a:rPr>
              <a:t>as indentured servants for </a:t>
            </a:r>
            <a:r>
              <a:rPr lang="en-US" sz="3200" b="1" dirty="0" smtClean="0">
                <a:solidFill>
                  <a:srgbClr val="0070C0"/>
                </a:solidFill>
                <a:effectLst>
                  <a:outerShdw blurRad="38100" dist="38100" dir="2700000" algn="tl">
                    <a:srgbClr val="000000">
                      <a:alpha val="43137"/>
                    </a:srgbClr>
                  </a:outerShdw>
                </a:effectLst>
              </a:rPr>
              <a:t/>
            </a:r>
            <a:br>
              <a:rPr lang="en-US" sz="3200" b="1" dirty="0" smtClean="0">
                <a:solidFill>
                  <a:srgbClr val="0070C0"/>
                </a:solidFill>
                <a:effectLst>
                  <a:outerShdw blurRad="38100" dist="38100" dir="2700000" algn="tl">
                    <a:srgbClr val="000000">
                      <a:alpha val="43137"/>
                    </a:srgbClr>
                  </a:outerShdw>
                </a:effectLst>
              </a:rPr>
            </a:br>
            <a:r>
              <a:rPr lang="en-US" sz="3200" b="1" dirty="0" smtClean="0">
                <a:solidFill>
                  <a:srgbClr val="0070C0"/>
                </a:solidFill>
                <a:effectLst>
                  <a:outerShdw blurRad="38100" dist="38100" dir="2700000" algn="tl">
                    <a:srgbClr val="000000">
                      <a:alpha val="43137"/>
                    </a:srgbClr>
                  </a:outerShdw>
                </a:effectLst>
              </a:rPr>
              <a:t>those </a:t>
            </a:r>
            <a:r>
              <a:rPr lang="en-US" sz="3200" b="1" dirty="0" smtClean="0">
                <a:solidFill>
                  <a:srgbClr val="0070C0"/>
                </a:solidFill>
                <a:effectLst>
                  <a:outerShdw blurRad="38100" dist="38100" dir="2700000" algn="tl">
                    <a:srgbClr val="000000">
                      <a:alpha val="43137"/>
                    </a:srgbClr>
                  </a:outerShdw>
                </a:effectLst>
              </a:rPr>
              <a:t>who paid their debt.</a:t>
            </a:r>
            <a:endParaRPr lang="en-US" sz="32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645281" cy="646331"/>
          </a:xfrm>
          <a:prstGeom prst="rect">
            <a:avLst/>
          </a:prstGeom>
          <a:noFill/>
        </p:spPr>
        <p:txBody>
          <a:bodyPr wrap="none" rtlCol="0">
            <a:spAutoFit/>
          </a:bodyPr>
          <a:lstStyle/>
          <a:p>
            <a:r>
              <a:rPr lang="en-US" sz="3600" b="1" dirty="0" smtClean="0">
                <a:solidFill>
                  <a:srgbClr val="0070C0"/>
                </a:solidFill>
                <a:effectLst>
                  <a:outerShdw blurRad="38100" dist="38100" dir="2700000" algn="tl">
                    <a:srgbClr val="000000">
                      <a:alpha val="43137"/>
                    </a:srgbClr>
                  </a:outerShdw>
                </a:effectLst>
              </a:rPr>
              <a:t>The Latinos Immigrate to America</a:t>
            </a:r>
            <a:endParaRPr lang="en-US" sz="36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964313" cy="6186309"/>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When did the </a:t>
            </a:r>
            <a:r>
              <a:rPr lang="en-US" sz="3600" b="1" dirty="0" err="1" smtClean="0">
                <a:solidFill>
                  <a:srgbClr val="FF0000"/>
                </a:solidFill>
                <a:effectLst>
                  <a:outerShdw blurRad="38100" dist="38100" dir="2700000" algn="tl">
                    <a:srgbClr val="000000">
                      <a:alpha val="43137"/>
                    </a:srgbClr>
                  </a:outerShdw>
                </a:effectLst>
              </a:rPr>
              <a:t>latinos</a:t>
            </a:r>
            <a:r>
              <a:rPr lang="en-US" sz="3600" b="1" dirty="0" smtClean="0">
                <a:solidFill>
                  <a:srgbClr val="FF0000"/>
                </a:solidFill>
                <a:effectLst>
                  <a:outerShdw blurRad="38100" dist="38100" dir="2700000" algn="tl">
                    <a:srgbClr val="000000">
                      <a:alpha val="43137"/>
                    </a:srgbClr>
                  </a:outerShdw>
                </a:effectLst>
              </a:rPr>
              <a:t> </a:t>
            </a:r>
            <a:r>
              <a:rPr lang="en-US" sz="3600" b="1" dirty="0" smtClean="0">
                <a:solidFill>
                  <a:srgbClr val="FF0000"/>
                </a:solidFill>
                <a:effectLst>
                  <a:outerShdw blurRad="38100" dist="38100" dir="2700000" algn="tl">
                    <a:srgbClr val="000000">
                      <a:alpha val="43137"/>
                    </a:srgbClr>
                  </a:outerShdw>
                </a:effectLst>
              </a:rPr>
              <a:t>migrate?  </a:t>
            </a:r>
            <a:endParaRPr lang="en-US"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Present day </a:t>
            </a:r>
            <a:r>
              <a:rPr lang="en-US" sz="3600" b="1" dirty="0" err="1" smtClean="0">
                <a:solidFill>
                  <a:srgbClr val="0070C0"/>
                </a:solidFill>
                <a:effectLst>
                  <a:outerShdw blurRad="38100" dist="38100" dir="2700000" algn="tl">
                    <a:srgbClr val="000000">
                      <a:alpha val="43137"/>
                    </a:srgbClr>
                  </a:outerShdw>
                </a:effectLst>
              </a:rPr>
              <a:t>occurance</a:t>
            </a:r>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Why did they migrate?</a:t>
            </a:r>
          </a:p>
          <a:p>
            <a:pPr>
              <a:buFont typeface="Arial" pitchFamily="34" charset="0"/>
              <a:buChar char="•"/>
            </a:pPr>
            <a:r>
              <a:rPr lang="en-US" sz="3600" b="1" dirty="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Looking for a better life</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Fleeing poor economics looking for work</a:t>
            </a:r>
          </a:p>
          <a:p>
            <a:pPr>
              <a:buFont typeface="Arial" pitchFamily="34" charset="0"/>
              <a:buChar char="•"/>
            </a:pPr>
            <a:r>
              <a:rPr lang="en-US" sz="3600" b="1" dirty="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Looking for relatives that migrated before</a:t>
            </a:r>
          </a:p>
          <a:p>
            <a:pPr>
              <a:buFont typeface="Arial" pitchFamily="34" charset="0"/>
              <a:buChar char="•"/>
            </a:pPr>
            <a:r>
              <a:rPr lang="en-US" sz="3600" b="1" dirty="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Fleeing an oppressive government</a:t>
            </a:r>
            <a:r>
              <a:rPr lang="en-US" sz="3600" b="1" dirty="0">
                <a:solidFill>
                  <a:srgbClr val="0070C0"/>
                </a:solidFill>
                <a:effectLst>
                  <a:outerShdw blurRad="38100" dist="38100" dir="2700000" algn="tl">
                    <a:srgbClr val="000000">
                      <a:alpha val="43137"/>
                    </a:srgbClr>
                  </a:outerShdw>
                </a:effectLst>
              </a:rPr>
              <a:t> </a:t>
            </a:r>
            <a:r>
              <a:rPr lang="en-US" sz="3600" b="1" dirty="0" smtClean="0">
                <a:solidFill>
                  <a:srgbClr val="0070C0"/>
                </a:solidFill>
                <a:effectLst>
                  <a:outerShdw blurRad="38100" dist="38100" dir="2700000" algn="tl">
                    <a:srgbClr val="000000">
                      <a:alpha val="43137"/>
                    </a:srgbClr>
                  </a:outerShdw>
                </a:effectLst>
              </a:rPr>
              <a:t>or danger</a:t>
            </a:r>
          </a:p>
          <a:p>
            <a:r>
              <a:rPr lang="en-US" sz="3600" b="1" dirty="0">
                <a:solidFill>
                  <a:srgbClr val="0070C0"/>
                </a:solidFill>
                <a:effectLst>
                  <a:outerShdw blurRad="38100" dist="38100" dir="2700000" algn="tl">
                    <a:srgbClr val="000000">
                      <a:alpha val="43137"/>
                    </a:srgbClr>
                  </a:outerShdw>
                </a:effectLst>
              </a:rPr>
              <a:t>f</a:t>
            </a:r>
            <a:r>
              <a:rPr lang="en-US" sz="3600" b="1" dirty="0" smtClean="0">
                <a:solidFill>
                  <a:srgbClr val="0070C0"/>
                </a:solidFill>
                <a:effectLst>
                  <a:outerShdw blurRad="38100" dist="38100" dir="2700000" algn="tl">
                    <a:srgbClr val="000000">
                      <a:alpha val="43137"/>
                    </a:srgbClr>
                  </a:outerShdw>
                </a:effectLst>
              </a:rPr>
              <a:t>rom other organizations</a:t>
            </a:r>
            <a:endParaRPr lang="en-US" sz="3600" b="1" dirty="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Where did they go?</a:t>
            </a:r>
          </a:p>
          <a:p>
            <a:pPr>
              <a:buFont typeface="Arial" pitchFamily="34" charset="0"/>
              <a:buChar char="•"/>
            </a:pPr>
            <a:r>
              <a:rPr lang="en-US" sz="3600" b="1" dirty="0">
                <a:solidFill>
                  <a:srgbClr val="0070C0"/>
                </a:solidFill>
                <a:effectLst>
                  <a:outerShdw blurRad="38100" dist="38100" dir="2700000" algn="tl">
                    <a:srgbClr val="000000">
                      <a:alpha val="43137"/>
                    </a:srgbClr>
                  </a:outerShdw>
                </a:effectLst>
              </a:rPr>
              <a:t> M</a:t>
            </a:r>
            <a:r>
              <a:rPr lang="en-US" sz="3600" b="1" dirty="0" smtClean="0">
                <a:solidFill>
                  <a:srgbClr val="0070C0"/>
                </a:solidFill>
                <a:effectLst>
                  <a:outerShdw blurRad="38100" dist="38100" dir="2700000" algn="tl">
                    <a:srgbClr val="000000">
                      <a:alpha val="43137"/>
                    </a:srgbClr>
                  </a:outerShdw>
                </a:effectLst>
              </a:rPr>
              <a:t>ostly in Texas, California, and Arizona but </a:t>
            </a:r>
          </a:p>
          <a:p>
            <a:r>
              <a:rPr lang="en-US" sz="3600" b="1" dirty="0" smtClean="0">
                <a:solidFill>
                  <a:srgbClr val="0070C0"/>
                </a:solidFill>
                <a:effectLst>
                  <a:outerShdw blurRad="38100" dist="38100" dir="2700000" algn="tl">
                    <a:srgbClr val="000000">
                      <a:alpha val="43137"/>
                    </a:srgbClr>
                  </a:outerShdw>
                </a:effectLst>
              </a:rPr>
              <a:t>they have arrived in all 48 continental states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800600"/>
            <a:ext cx="8534400" cy="1815882"/>
          </a:xfrm>
          <a:prstGeom prst="rect">
            <a:avLst/>
          </a:prstGeom>
        </p:spPr>
        <p:txBody>
          <a:bodyPr wrap="square">
            <a:spAutoFit/>
          </a:bodyPr>
          <a:lstStyle/>
          <a:p>
            <a:r>
              <a:rPr lang="en-US" sz="2800" dirty="0" smtClean="0"/>
              <a:t>Latinos are often regarded as low class and uneducated and are given the menial work no one else wanted to do. Many Latino immigrants are used to harvest crops and perform unpleasant manufacturing jobs. </a:t>
            </a:r>
            <a:endParaRPr lang="en-US" sz="2800" dirty="0"/>
          </a:p>
        </p:txBody>
      </p:sp>
      <p:pic>
        <p:nvPicPr>
          <p:cNvPr id="90114" name="Picture 2" descr="http://www.markgibsonphoto.com/images/N029.09W04W.JPG"/>
          <p:cNvPicPr>
            <a:picLocks noChangeAspect="1" noChangeArrowheads="1"/>
          </p:cNvPicPr>
          <p:nvPr/>
        </p:nvPicPr>
        <p:blipFill>
          <a:blip r:embed="rId2" cstate="print"/>
          <a:srcRect/>
          <a:stretch>
            <a:fillRect/>
          </a:stretch>
        </p:blipFill>
        <p:spPr bwMode="auto">
          <a:xfrm>
            <a:off x="152400" y="304800"/>
            <a:ext cx="5867400" cy="3911601"/>
          </a:xfrm>
          <a:prstGeom prst="rect">
            <a:avLst/>
          </a:prstGeom>
          <a:noFill/>
        </p:spPr>
      </p:pic>
      <p:pic>
        <p:nvPicPr>
          <p:cNvPr id="90116" name="Picture 4" descr="http://www.markgibsonphoto.com/images/N029.09W08W.JPG"/>
          <p:cNvPicPr>
            <a:picLocks noChangeAspect="1" noChangeArrowheads="1"/>
          </p:cNvPicPr>
          <p:nvPr/>
        </p:nvPicPr>
        <p:blipFill>
          <a:blip r:embed="rId3" cstate="print"/>
          <a:srcRect/>
          <a:stretch>
            <a:fillRect/>
          </a:stretch>
        </p:blipFill>
        <p:spPr bwMode="auto">
          <a:xfrm>
            <a:off x="6172200" y="304800"/>
            <a:ext cx="2857500" cy="432435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24400"/>
            <a:ext cx="8458200" cy="1631216"/>
          </a:xfrm>
          <a:prstGeom prst="rect">
            <a:avLst/>
          </a:prstGeom>
        </p:spPr>
        <p:txBody>
          <a:bodyPr wrap="square">
            <a:spAutoFit/>
          </a:bodyPr>
          <a:lstStyle/>
          <a:p>
            <a:r>
              <a:rPr lang="en-US" sz="2000" dirty="0" smtClean="0"/>
              <a:t>Many Americans believe that English should be the required for everyone living in the United States. They complain that </a:t>
            </a:r>
            <a:r>
              <a:rPr lang="en-US" sz="2000" dirty="0" smtClean="0"/>
              <a:t>Latinos are not paying taxes yet we are sending their children to school and paying for their medical </a:t>
            </a:r>
            <a:r>
              <a:rPr lang="en-US" sz="2000" dirty="0" smtClean="0"/>
              <a:t>expenses. Many </a:t>
            </a:r>
            <a:r>
              <a:rPr lang="en-US" sz="2000" dirty="0" smtClean="0"/>
              <a:t>Anglo-Saxons believe America is for Americans and insist the Latinos learn English and adopt the American culture.</a:t>
            </a:r>
            <a:endParaRPr lang="en-US" sz="2000" dirty="0"/>
          </a:p>
        </p:txBody>
      </p:sp>
      <p:pic>
        <p:nvPicPr>
          <p:cNvPr id="89090" name="Picture 2" descr="http://ts1.mm.bing.net/th?id=I4794927845671308&amp;pid=1.1"/>
          <p:cNvPicPr>
            <a:picLocks noChangeAspect="1" noChangeArrowheads="1"/>
          </p:cNvPicPr>
          <p:nvPr/>
        </p:nvPicPr>
        <p:blipFill>
          <a:blip r:embed="rId2" cstate="print"/>
          <a:srcRect/>
          <a:stretch>
            <a:fillRect/>
          </a:stretch>
        </p:blipFill>
        <p:spPr bwMode="auto">
          <a:xfrm>
            <a:off x="609600" y="381000"/>
            <a:ext cx="2913604" cy="3505200"/>
          </a:xfrm>
          <a:prstGeom prst="rect">
            <a:avLst/>
          </a:prstGeom>
          <a:noFill/>
        </p:spPr>
      </p:pic>
      <p:pic>
        <p:nvPicPr>
          <p:cNvPr id="89092" name="Picture 4" descr="http://ts3.mm.bing.net/th?id=I4824490107600946&amp;pid=1.1"/>
          <p:cNvPicPr>
            <a:picLocks noChangeAspect="1" noChangeArrowheads="1"/>
          </p:cNvPicPr>
          <p:nvPr/>
        </p:nvPicPr>
        <p:blipFill>
          <a:blip r:embed="rId3" cstate="print"/>
          <a:srcRect/>
          <a:stretch>
            <a:fillRect/>
          </a:stretch>
        </p:blipFill>
        <p:spPr bwMode="auto">
          <a:xfrm>
            <a:off x="3657600" y="380999"/>
            <a:ext cx="2819400" cy="1879601"/>
          </a:xfrm>
          <a:prstGeom prst="rect">
            <a:avLst/>
          </a:prstGeom>
          <a:noFill/>
        </p:spPr>
      </p:pic>
      <p:pic>
        <p:nvPicPr>
          <p:cNvPr id="89094" name="Picture 6" descr="http://hoguenews.com/wp-content/uploads/2011/04/graduating-latino-student-300x196.png"/>
          <p:cNvPicPr>
            <a:picLocks noChangeAspect="1" noChangeArrowheads="1"/>
          </p:cNvPicPr>
          <p:nvPr/>
        </p:nvPicPr>
        <p:blipFill>
          <a:blip r:embed="rId4" cstate="print"/>
          <a:srcRect/>
          <a:stretch>
            <a:fillRect/>
          </a:stretch>
        </p:blipFill>
        <p:spPr bwMode="auto">
          <a:xfrm>
            <a:off x="3657600" y="2362200"/>
            <a:ext cx="2857500" cy="186690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029200"/>
            <a:ext cx="8153400" cy="1384995"/>
          </a:xfrm>
          <a:prstGeom prst="rect">
            <a:avLst/>
          </a:prstGeom>
        </p:spPr>
        <p:txBody>
          <a:bodyPr wrap="square">
            <a:spAutoFit/>
          </a:bodyPr>
          <a:lstStyle/>
          <a:p>
            <a:r>
              <a:rPr lang="en-US" sz="2800" dirty="0" smtClean="0"/>
              <a:t>Many poor blacks working menial, labor-intensive jobs are afraid the Latinos will work for even less money and threaten these black’s job security. </a:t>
            </a:r>
            <a:endParaRPr lang="en-US" sz="2800" dirty="0"/>
          </a:p>
        </p:txBody>
      </p:sp>
      <p:pic>
        <p:nvPicPr>
          <p:cNvPr id="88066" name="Picture 2" descr="http://www.hispanicallyspeakingnews.com/uploads/images/article-images/Laborers.jpg"/>
          <p:cNvPicPr>
            <a:picLocks noChangeAspect="1" noChangeArrowheads="1"/>
          </p:cNvPicPr>
          <p:nvPr/>
        </p:nvPicPr>
        <p:blipFill>
          <a:blip r:embed="rId2" cstate="print"/>
          <a:srcRect/>
          <a:stretch>
            <a:fillRect/>
          </a:stretch>
        </p:blipFill>
        <p:spPr bwMode="auto">
          <a:xfrm>
            <a:off x="380999" y="685800"/>
            <a:ext cx="4156361" cy="2286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Detail"/>
          <p:cNvPicPr>
            <a:picLocks noChangeAspect="1" noChangeArrowheads="1"/>
          </p:cNvPicPr>
          <p:nvPr/>
        </p:nvPicPr>
        <p:blipFill>
          <a:blip r:embed="rId2" cstate="screen"/>
          <a:srcRect/>
          <a:stretch>
            <a:fillRect/>
          </a:stretch>
        </p:blipFill>
        <p:spPr bwMode="auto">
          <a:xfrm>
            <a:off x="228600" y="381000"/>
            <a:ext cx="8639175" cy="6019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filipspagnoli.files.wordpress.com/2009/06/discrimination2.jpg"/>
          <p:cNvPicPr>
            <a:picLocks noChangeAspect="1" noChangeArrowheads="1"/>
          </p:cNvPicPr>
          <p:nvPr/>
        </p:nvPicPr>
        <p:blipFill>
          <a:blip r:embed="rId2" cstate="print"/>
          <a:srcRect/>
          <a:stretch>
            <a:fillRect/>
          </a:stretch>
        </p:blipFill>
        <p:spPr bwMode="auto">
          <a:xfrm>
            <a:off x="2057400" y="609600"/>
            <a:ext cx="4762500" cy="3810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ts4.mm.bing.net/th?id=I5033324294439027&amp;pid=1.1"/>
          <p:cNvPicPr>
            <a:picLocks noChangeAspect="1" noChangeArrowheads="1"/>
          </p:cNvPicPr>
          <p:nvPr/>
        </p:nvPicPr>
        <p:blipFill>
          <a:blip r:embed="rId2" cstate="print">
            <a:lum bright="10000"/>
          </a:blip>
          <a:srcRect/>
          <a:stretch>
            <a:fillRect/>
          </a:stretch>
        </p:blipFill>
        <p:spPr bwMode="auto">
          <a:xfrm>
            <a:off x="381000" y="152400"/>
            <a:ext cx="3352800" cy="4191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98418" cy="221599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There are </a:t>
            </a:r>
            <a:r>
              <a:rPr lang="en-US" sz="3600" b="1" smtClean="0">
                <a:solidFill>
                  <a:srgbClr val="FF0000"/>
                </a:solidFill>
                <a:effectLst>
                  <a:outerShdw blurRad="38100" dist="38100" dir="2700000" algn="tl">
                    <a:srgbClr val="000000">
                      <a:alpha val="43137"/>
                    </a:srgbClr>
                  </a:outerShdw>
                </a:effectLst>
              </a:rPr>
              <a:t>now (2009) 42 </a:t>
            </a:r>
            <a:r>
              <a:rPr lang="en-US" sz="3600" b="1" dirty="0" smtClean="0">
                <a:solidFill>
                  <a:srgbClr val="FF0000"/>
                </a:solidFill>
                <a:effectLst>
                  <a:outerShdw blurRad="38100" dist="38100" dir="2700000" algn="tl">
                    <a:srgbClr val="000000">
                      <a:alpha val="43137"/>
                    </a:srgbClr>
                  </a:outerShdw>
                </a:effectLst>
              </a:rPr>
              <a:t>million Hispanics in the United States representing almost one trillion dollars in economic activity.</a:t>
            </a:r>
            <a:r>
              <a:rPr lang="en-US" dirty="0" smtClean="0"/>
              <a:t/>
            </a:r>
            <a:br>
              <a:rPr lang="en-US" dirty="0" smtClean="0"/>
            </a:br>
            <a:r>
              <a:rPr lang="en-US" sz="1200" dirty="0" smtClean="0"/>
              <a:t>Texas Tech Today - </a:t>
            </a:r>
            <a:r>
              <a:rPr lang="en-US" sz="1200" dirty="0"/>
              <a:t>Written by </a:t>
            </a:r>
            <a:r>
              <a:rPr lang="en-US" sz="1200" dirty="0">
                <a:hlinkClick r:id="rId2"/>
              </a:rPr>
              <a:t>Leslie </a:t>
            </a:r>
            <a:r>
              <a:rPr lang="en-US" sz="1200" dirty="0" smtClean="0">
                <a:hlinkClick r:id="rId2"/>
              </a:rPr>
              <a:t>Cranford</a:t>
            </a:r>
            <a:r>
              <a:rPr lang="en-US" sz="1200" dirty="0" smtClean="0"/>
              <a:t> – March 2009</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871724" cy="1200329"/>
          </a:xfrm>
          <a:prstGeom prst="rect">
            <a:avLst/>
          </a:prstGeom>
          <a:noFill/>
        </p:spPr>
        <p:txBody>
          <a:bodyPr wrap="none" rtlCol="0">
            <a:spAutoFit/>
          </a:bodyPr>
          <a:lstStyle/>
          <a:p>
            <a:r>
              <a:rPr lang="en-US" sz="3600" b="1" dirty="0" smtClean="0">
                <a:solidFill>
                  <a:srgbClr val="0070C0"/>
                </a:solidFill>
                <a:effectLst>
                  <a:outerShdw blurRad="38100" dist="38100" dir="2700000" algn="tl">
                    <a:srgbClr val="000000">
                      <a:alpha val="43137"/>
                    </a:srgbClr>
                  </a:outerShdw>
                </a:effectLst>
              </a:rPr>
              <a:t>The Blacks </a:t>
            </a:r>
            <a:r>
              <a:rPr lang="en-US" sz="3600" b="1" dirty="0">
                <a:solidFill>
                  <a:srgbClr val="0070C0"/>
                </a:solidFill>
                <a:effectLst>
                  <a:outerShdw blurRad="38100" dist="38100" dir="2700000" algn="tl">
                    <a:srgbClr val="000000">
                      <a:alpha val="43137"/>
                    </a:srgbClr>
                  </a:outerShdw>
                </a:effectLst>
              </a:rPr>
              <a:t>W</a:t>
            </a:r>
            <a:r>
              <a:rPr lang="en-US" sz="3600" b="1" dirty="0" smtClean="0">
                <a:solidFill>
                  <a:srgbClr val="0070C0"/>
                </a:solidFill>
                <a:effectLst>
                  <a:outerShdw blurRad="38100" dist="38100" dir="2700000" algn="tl">
                    <a:srgbClr val="000000">
                      <a:alpha val="43137"/>
                    </a:srgbClr>
                  </a:outerShdw>
                </a:effectLst>
              </a:rPr>
              <a:t>ere Brought to America by Force</a:t>
            </a:r>
          </a:p>
          <a:p>
            <a:pPr algn="ctr"/>
            <a:r>
              <a:rPr lang="en-US" sz="3600" b="1" dirty="0" smtClean="0">
                <a:solidFill>
                  <a:srgbClr val="0070C0"/>
                </a:solidFill>
                <a:effectLst>
                  <a:outerShdw blurRad="38100" dist="38100" dir="2700000" algn="tl">
                    <a:srgbClr val="000000">
                      <a:alpha val="43137"/>
                    </a:srgbClr>
                  </a:outerShdw>
                </a:effectLst>
              </a:rPr>
              <a:t>1450-1900</a:t>
            </a:r>
            <a:endParaRPr lang="en-US" sz="36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1"/>
            <a:ext cx="8763000" cy="8771632"/>
          </a:xfrm>
          <a:prstGeom prst="rect">
            <a:avLst/>
          </a:prstGeom>
          <a:noFill/>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Were these immigrants welcomed in the new land?</a:t>
            </a:r>
          </a:p>
          <a:p>
            <a:endParaRPr lang="en-US" sz="2000" dirty="0">
              <a:solidFill>
                <a:srgbClr val="0070C0"/>
              </a:solidFill>
              <a:effectLst>
                <a:outerShdw blurRad="38100" dist="38100" dir="2700000" algn="tl">
                  <a:srgbClr val="000000">
                    <a:alpha val="43137"/>
                  </a:srgbClr>
                </a:outerShdw>
              </a:effectLst>
            </a:endParaRPr>
          </a:p>
          <a:p>
            <a:r>
              <a:rPr lang="en-US" sz="2000" dirty="0" smtClean="0">
                <a:solidFill>
                  <a:srgbClr val="FF0000"/>
                </a:solidFill>
                <a:effectLst>
                  <a:outerShdw blurRad="38100" dist="38100" dir="2700000" algn="tl">
                    <a:srgbClr val="000000">
                      <a:alpha val="43137"/>
                    </a:srgbClr>
                  </a:outerShdw>
                </a:effectLst>
              </a:rPr>
              <a:t>How Were They Discriminated against?  --  NO!</a:t>
            </a:r>
            <a:endParaRPr lang="en-US" sz="20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Their economic opportunities were controlled?</a:t>
            </a:r>
          </a:p>
          <a:p>
            <a:pPr>
              <a:buFont typeface="Arial" pitchFamily="34" charset="0"/>
              <a:buChar char="•"/>
            </a:pPr>
            <a:r>
              <a:rPr lang="en-US" sz="2000" dirty="0" smtClean="0">
                <a:solidFill>
                  <a:srgbClr val="0070C0"/>
                </a:solidFill>
                <a:effectLst>
                  <a:outerShdw blurRad="38100" dist="38100" dir="2700000" algn="tl">
                    <a:srgbClr val="000000">
                      <a:alpha val="43137"/>
                    </a:srgbClr>
                  </a:outerShdw>
                </a:effectLst>
              </a:rPr>
              <a:t> Not allowed to become a citizen?</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own land?</a:t>
            </a:r>
          </a:p>
          <a:p>
            <a:pPr>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Prejudicial stereotype degrading statements created to support their oppression</a:t>
            </a:r>
          </a:p>
          <a:p>
            <a:pPr>
              <a:buFont typeface="Arial" pitchFamily="34" charset="0"/>
              <a:buChar char="•"/>
            </a:pPr>
            <a:r>
              <a:rPr lang="en-US" sz="2000" dirty="0" smtClean="0">
                <a:solidFill>
                  <a:srgbClr val="FF0000"/>
                </a:solidFill>
                <a:effectLst>
                  <a:outerShdw blurRad="38100" dist="38100" dir="2700000" algn="tl">
                    <a:srgbClr val="000000">
                      <a:alpha val="43137"/>
                    </a:srgbClr>
                  </a:outerShdw>
                </a:effectLst>
              </a:rPr>
              <a:t>They were not allowed their share of resources: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Poor health care</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partake of good educational opportunities</a:t>
            </a:r>
          </a:p>
          <a:p>
            <a:pPr lvl="1">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Limited to poor income jobs</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political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run for political office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vote</a:t>
            </a:r>
          </a:p>
          <a:p>
            <a:pPr>
              <a:buFont typeface="Arial" pitchFamily="34" charset="0"/>
              <a:buChar char="•"/>
            </a:pPr>
            <a:r>
              <a:rPr lang="en-US" sz="2000" dirty="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Not allowed in the social structure</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unions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join clubs or social organizations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move into certain neighborhoods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patronize many stores or receive many services</a:t>
            </a:r>
          </a:p>
          <a:p>
            <a:pPr lvl="2">
              <a:buFont typeface="Arial" pitchFamily="34" charset="0"/>
              <a:buChar char="•"/>
            </a:pPr>
            <a:r>
              <a:rPr lang="en-US" sz="2000" dirty="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Not allowed to inter-marry</a:t>
            </a:r>
            <a:br>
              <a:rPr lang="en-US" sz="2000" dirty="0" smtClean="0">
                <a:solidFill>
                  <a:srgbClr val="0070C0"/>
                </a:solidFill>
                <a:effectLst>
                  <a:outerShdw blurRad="38100" dist="38100" dir="2700000" algn="tl">
                    <a:srgbClr val="000000">
                      <a:alpha val="43137"/>
                    </a:srgbClr>
                  </a:outerShdw>
                </a:effectLst>
              </a:rPr>
            </a:br>
            <a:r>
              <a:rPr lang="en-US" sz="2000" dirty="0" smtClean="0">
                <a:solidFill>
                  <a:srgbClr val="0070C0"/>
                </a:solidFill>
                <a:effectLst>
                  <a:outerShdw blurRad="38100" dist="38100" dir="2700000" algn="tl">
                    <a:srgbClr val="000000">
                      <a:alpha val="43137"/>
                    </a:srgbClr>
                  </a:outerShdw>
                </a:effectLst>
              </a:rPr>
              <a:t/>
            </a:r>
            <a:br>
              <a:rPr lang="en-US" sz="2000" dirty="0" smtClean="0">
                <a:solidFill>
                  <a:srgbClr val="0070C0"/>
                </a:solidFill>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Detail"/>
          <p:cNvPicPr>
            <a:picLocks noChangeAspect="1" noChangeArrowheads="1"/>
          </p:cNvPicPr>
          <p:nvPr/>
        </p:nvPicPr>
        <p:blipFill>
          <a:blip r:embed="rId2" cstate="screen"/>
          <a:srcRect/>
          <a:stretch>
            <a:fillRect/>
          </a:stretch>
        </p:blipFill>
        <p:spPr bwMode="auto">
          <a:xfrm>
            <a:off x="990600" y="0"/>
            <a:ext cx="6781800" cy="4860290"/>
          </a:xfrm>
          <a:prstGeom prst="rect">
            <a:avLst/>
          </a:prstGeom>
          <a:noFill/>
        </p:spPr>
      </p:pic>
      <p:sp>
        <p:nvSpPr>
          <p:cNvPr id="3" name="TextBox 2"/>
          <p:cNvSpPr txBox="1"/>
          <p:nvPr/>
        </p:nvSpPr>
        <p:spPr>
          <a:xfrm>
            <a:off x="457200" y="4876800"/>
            <a:ext cx="1295400" cy="646331"/>
          </a:xfrm>
          <a:prstGeom prst="rect">
            <a:avLst/>
          </a:prstGeom>
          <a:noFill/>
        </p:spPr>
        <p:txBody>
          <a:bodyPr wrap="square" rtlCol="0">
            <a:spAutoFit/>
          </a:bodyPr>
          <a:lstStyle/>
          <a:p>
            <a:r>
              <a:rPr lang="en-US" sz="3600" b="1" dirty="0" smtClean="0">
                <a:solidFill>
                  <a:schemeClr val="accent3">
                    <a:lumMod val="75000"/>
                  </a:schemeClr>
                </a:solidFill>
                <a:effectLst>
                  <a:outerShdw blurRad="38100" dist="38100" dir="2700000" algn="tl">
                    <a:srgbClr val="000000">
                      <a:alpha val="43137"/>
                    </a:srgbClr>
                  </a:outerShdw>
                </a:effectLst>
              </a:rPr>
              <a:t>IRISH</a:t>
            </a:r>
            <a:endParaRPr lang="en-US" sz="3600" b="1" dirty="0">
              <a:solidFill>
                <a:schemeClr val="accent3">
                  <a:lumMod val="75000"/>
                </a:schemeClr>
              </a:solidFill>
              <a:effectLst>
                <a:outerShdw blurRad="38100" dist="38100" dir="2700000" algn="tl">
                  <a:srgbClr val="000000">
                    <a:alpha val="43137"/>
                  </a:srgbClr>
                </a:outerShdw>
              </a:effectLst>
            </a:endParaRPr>
          </a:p>
        </p:txBody>
      </p:sp>
      <p:cxnSp>
        <p:nvCxnSpPr>
          <p:cNvPr id="9" name="Straight Connector 8"/>
          <p:cNvCxnSpPr/>
          <p:nvPr/>
        </p:nvCxnSpPr>
        <p:spPr>
          <a:xfrm>
            <a:off x="2667000" y="4724400"/>
            <a:ext cx="640080" cy="0"/>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4724400"/>
            <a:ext cx="9144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81400" y="4876800"/>
            <a:ext cx="1903663" cy="646331"/>
          </a:xfrm>
          <a:prstGeom prst="rect">
            <a:avLst/>
          </a:prstGeom>
          <a:noFill/>
        </p:spPr>
        <p:txBody>
          <a:bodyPr wrap="none" rtlCol="0">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ITALIANS</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cxnSp>
        <p:nvCxnSpPr>
          <p:cNvPr id="15" name="Straight Connector 14"/>
          <p:cNvCxnSpPr/>
          <p:nvPr/>
        </p:nvCxnSpPr>
        <p:spPr>
          <a:xfrm>
            <a:off x="3200400" y="4648200"/>
            <a:ext cx="12192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52600" y="4876800"/>
            <a:ext cx="1905000" cy="646331"/>
          </a:xfrm>
          <a:prstGeom prst="rect">
            <a:avLst/>
          </a:prstGeom>
          <a:noFill/>
        </p:spPr>
        <p:txBody>
          <a:bodyPr wrap="square" rtlCol="0">
            <a:spAutoFit/>
          </a:bodyPr>
          <a:lstStyle/>
          <a:p>
            <a:r>
              <a:rPr lang="en-US" sz="3600" b="1" dirty="0" smtClean="0">
                <a:solidFill>
                  <a:schemeClr val="accent2">
                    <a:lumMod val="75000"/>
                  </a:schemeClr>
                </a:solidFill>
                <a:effectLst>
                  <a:outerShdw blurRad="38100" dist="38100" dir="2700000" algn="tl">
                    <a:srgbClr val="000000">
                      <a:alpha val="43137"/>
                    </a:srgbClr>
                  </a:outerShdw>
                </a:effectLst>
              </a:rPr>
              <a:t>CHINESE</a:t>
            </a:r>
            <a:endParaRPr lang="en-US" sz="3600" b="1" dirty="0">
              <a:solidFill>
                <a:schemeClr val="accent2">
                  <a:lumMod val="75000"/>
                </a:schemeClr>
              </a:solidFill>
              <a:effectLst>
                <a:outerShdw blurRad="38100" dist="38100" dir="2700000" algn="tl">
                  <a:srgbClr val="000000">
                    <a:alpha val="43137"/>
                  </a:srgbClr>
                </a:outerShdw>
              </a:effectLst>
            </a:endParaRPr>
          </a:p>
        </p:txBody>
      </p:sp>
      <p:sp>
        <p:nvSpPr>
          <p:cNvPr id="23" name="Rectangle 22"/>
          <p:cNvSpPr/>
          <p:nvPr/>
        </p:nvSpPr>
        <p:spPr>
          <a:xfrm>
            <a:off x="5486400" y="4876800"/>
            <a:ext cx="3378617" cy="646331"/>
          </a:xfrm>
          <a:prstGeom prst="rect">
            <a:avLst/>
          </a:prstGeom>
        </p:spPr>
        <p:txBody>
          <a:bodyPr wrap="square">
            <a:spAutoFit/>
          </a:bodyPr>
          <a:lstStyle/>
          <a:p>
            <a:r>
              <a:rPr lang="en-US" sz="3600" b="1" dirty="0" smtClean="0">
                <a:solidFill>
                  <a:srgbClr val="FFC000"/>
                </a:solidFill>
                <a:effectLst>
                  <a:outerShdw blurRad="38100" dist="38100" dir="2700000" algn="tl">
                    <a:srgbClr val="000000">
                      <a:alpha val="43137"/>
                    </a:srgbClr>
                  </a:outerShdw>
                </a:effectLst>
              </a:rPr>
              <a:t>PUERTO RICANS </a:t>
            </a:r>
            <a:endParaRPr lang="en-US" sz="3600" dirty="0">
              <a:solidFill>
                <a:srgbClr val="FFC000"/>
              </a:solidFill>
            </a:endParaRPr>
          </a:p>
        </p:txBody>
      </p:sp>
      <p:sp>
        <p:nvSpPr>
          <p:cNvPr id="24" name="Rectangle 23"/>
          <p:cNvSpPr/>
          <p:nvPr/>
        </p:nvSpPr>
        <p:spPr>
          <a:xfrm>
            <a:off x="457200" y="5486400"/>
            <a:ext cx="6212085" cy="646331"/>
          </a:xfrm>
          <a:prstGeom prst="rect">
            <a:avLst/>
          </a:prstGeom>
        </p:spPr>
        <p:txBody>
          <a:bodyPr wrap="none">
            <a:spAutoFit/>
          </a:bodyPr>
          <a:lstStyle/>
          <a:p>
            <a:r>
              <a:rPr lang="en-US" sz="3600" b="1" dirty="0" smtClean="0">
                <a:solidFill>
                  <a:schemeClr val="bg1">
                    <a:lumMod val="65000"/>
                  </a:schemeClr>
                </a:solidFill>
                <a:effectLst>
                  <a:outerShdw blurRad="38100" dist="38100" dir="2700000" algn="tl">
                    <a:srgbClr val="000000">
                      <a:alpha val="43137"/>
                    </a:srgbClr>
                  </a:outerShdw>
                </a:effectLst>
              </a:rPr>
              <a:t>HUNGARIANS   </a:t>
            </a:r>
            <a:r>
              <a:rPr lang="en-US" sz="3600" b="1" dirty="0" smtClean="0">
                <a:solidFill>
                  <a:srgbClr val="C00000"/>
                </a:solidFill>
                <a:effectLst>
                  <a:outerShdw blurRad="38100" dist="38100" dir="2700000" algn="tl">
                    <a:srgbClr val="000000">
                      <a:alpha val="43137"/>
                    </a:srgbClr>
                  </a:outerShdw>
                </a:effectLst>
              </a:rPr>
              <a:t>LATINOS   </a:t>
            </a:r>
            <a:r>
              <a:rPr lang="en-US" sz="3600" b="1" dirty="0" smtClean="0">
                <a:solidFill>
                  <a:srgbClr val="00B050"/>
                </a:solidFill>
                <a:effectLst>
                  <a:outerShdw blurRad="38100" dist="38100" dir="2700000" algn="tl">
                    <a:srgbClr val="000000">
                      <a:alpha val="43137"/>
                    </a:srgbClr>
                  </a:outerShdw>
                </a:effectLst>
              </a:rPr>
              <a:t>JEWS </a:t>
            </a:r>
            <a:endParaRPr lang="en-US" sz="3600" dirty="0">
              <a:solidFill>
                <a:srgbClr val="00B050"/>
              </a:solidFill>
            </a:endParaRPr>
          </a:p>
        </p:txBody>
      </p:sp>
      <p:cxnSp>
        <p:nvCxnSpPr>
          <p:cNvPr id="26" name="Straight Connector 25"/>
          <p:cNvCxnSpPr/>
          <p:nvPr/>
        </p:nvCxnSpPr>
        <p:spPr>
          <a:xfrm>
            <a:off x="5791200" y="4724400"/>
            <a:ext cx="1143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10000" y="4953000"/>
            <a:ext cx="1066800"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19800" y="4953000"/>
            <a:ext cx="914400"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15200" y="4724400"/>
            <a:ext cx="5334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Detail"/>
          <p:cNvPicPr>
            <a:picLocks noChangeAspect="1" noChangeArrowheads="1"/>
          </p:cNvPicPr>
          <p:nvPr/>
        </p:nvPicPr>
        <p:blipFill>
          <a:blip r:embed="rId2" cstate="screen"/>
          <a:srcRect/>
          <a:stretch>
            <a:fillRect/>
          </a:stretch>
        </p:blipFill>
        <p:spPr bwMode="auto">
          <a:xfrm>
            <a:off x="381000" y="228600"/>
            <a:ext cx="8305800" cy="635393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Detail"/>
          <p:cNvPicPr>
            <a:picLocks noChangeAspect="1" noChangeArrowheads="1"/>
          </p:cNvPicPr>
          <p:nvPr/>
        </p:nvPicPr>
        <p:blipFill>
          <a:blip r:embed="rId2" cstate="screen"/>
          <a:srcRect/>
          <a:stretch>
            <a:fillRect/>
          </a:stretch>
        </p:blipFill>
        <p:spPr bwMode="auto">
          <a:xfrm>
            <a:off x="457200" y="381000"/>
            <a:ext cx="8305800" cy="519112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s3.mm.bing.net/th?id=I4997783429776278&amp;pid=1.1"/>
          <p:cNvPicPr>
            <a:picLocks noChangeAspect="1" noChangeArrowheads="1"/>
          </p:cNvPicPr>
          <p:nvPr/>
        </p:nvPicPr>
        <p:blipFill>
          <a:blip r:embed="rId2" cstate="print"/>
          <a:srcRect/>
          <a:stretch>
            <a:fillRect/>
          </a:stretch>
        </p:blipFill>
        <p:spPr bwMode="auto">
          <a:xfrm>
            <a:off x="457200" y="609600"/>
            <a:ext cx="3397348" cy="21336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3416320"/>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When did they migrate</a:t>
            </a:r>
            <a:r>
              <a:rPr lang="en-US" sz="3600" b="1" dirty="0" smtClean="0">
                <a:solidFill>
                  <a:srgbClr val="FF0000"/>
                </a:solidFill>
                <a:effectLst>
                  <a:outerShdw blurRad="38100" dist="38100" dir="2700000" algn="tl">
                    <a:srgbClr val="000000">
                      <a:alpha val="43137"/>
                    </a:srgbClr>
                  </a:outerShdw>
                </a:effectLst>
              </a:rPr>
              <a:t>?</a:t>
            </a:r>
            <a:endParaRPr lang="en-US"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1450-1900 </a:t>
            </a:r>
            <a:r>
              <a:rPr lang="en-US" sz="3600" b="1" dirty="0" smtClean="0">
                <a:solidFill>
                  <a:srgbClr val="FF0000"/>
                </a:solidFill>
                <a:effectLst>
                  <a:outerShdw blurRad="38100" dist="38100" dir="2700000" algn="tl">
                    <a:srgbClr val="000000">
                      <a:alpha val="43137"/>
                    </a:srgbClr>
                  </a:outerShdw>
                </a:effectLst>
              </a:rPr>
              <a:t> </a:t>
            </a:r>
            <a:endParaRPr lang="en-US" sz="3600" b="1" dirty="0" smtClean="0">
              <a:solidFill>
                <a:srgbClr val="FF0000"/>
              </a:solidFill>
              <a:effectLst>
                <a:outerShdw blurRad="38100" dist="38100" dir="2700000" algn="tl">
                  <a:srgbClr val="000000">
                    <a:alpha val="43137"/>
                  </a:srgbClr>
                </a:outerShdw>
              </a:effectLst>
            </a:endParaRPr>
          </a:p>
          <a:p>
            <a:endParaRPr lang="en-US" sz="3600" b="1" dirty="0" smtClean="0">
              <a:solidFill>
                <a:srgbClr val="0070C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Why did they migrate?</a:t>
            </a:r>
          </a:p>
          <a:p>
            <a:pPr>
              <a:buFont typeface="Arial" pitchFamily="34" charset="0"/>
              <a:buChar char="•"/>
            </a:pPr>
            <a:r>
              <a:rPr lang="en-US" sz="3600" b="1" dirty="0" smtClean="0">
                <a:solidFill>
                  <a:srgbClr val="0070C0"/>
                </a:solidFill>
                <a:effectLst>
                  <a:outerShdw blurRad="38100" dist="38100" dir="2700000" algn="tl">
                    <a:srgbClr val="000000">
                      <a:alpha val="43137"/>
                    </a:srgbClr>
                  </a:outerShdw>
                </a:effectLst>
              </a:rPr>
              <a:t> Captured as slaves and transported against </a:t>
            </a:r>
            <a:br>
              <a:rPr lang="en-US" sz="3600" b="1" dirty="0" smtClean="0">
                <a:solidFill>
                  <a:srgbClr val="0070C0"/>
                </a:solidFill>
                <a:effectLst>
                  <a:outerShdw blurRad="38100" dist="38100" dir="2700000" algn="tl">
                    <a:srgbClr val="000000">
                      <a:alpha val="43137"/>
                    </a:srgbClr>
                  </a:outerShdw>
                </a:effectLst>
              </a:rPr>
            </a:br>
            <a:r>
              <a:rPr lang="en-US" sz="3600" b="1" dirty="0" smtClean="0">
                <a:solidFill>
                  <a:srgbClr val="0070C0"/>
                </a:solidFill>
                <a:effectLst>
                  <a:outerShdw blurRad="38100" dist="38100" dir="2700000" algn="tl">
                    <a:srgbClr val="000000">
                      <a:alpha val="43137"/>
                    </a:srgbClr>
                  </a:outerShdw>
                </a:effectLst>
              </a:rPr>
              <a:t>their will</a:t>
            </a:r>
            <a:endParaRPr lang="en-US"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8</a:t>
            </a:fld>
            <a:endParaRPr lang="en-US" dirty="0"/>
          </a:p>
        </p:txBody>
      </p:sp>
      <p:graphicFrame>
        <p:nvGraphicFramePr>
          <p:cNvPr id="5" name="Table 4"/>
          <p:cNvGraphicFramePr>
            <a:graphicFrameLocks noGrp="1"/>
          </p:cNvGraphicFramePr>
          <p:nvPr/>
        </p:nvGraphicFramePr>
        <p:xfrm>
          <a:off x="838200" y="457200"/>
          <a:ext cx="7391399" cy="4754881"/>
        </p:xfrm>
        <a:graphic>
          <a:graphicData uri="http://schemas.openxmlformats.org/drawingml/2006/table">
            <a:tbl>
              <a:tblPr/>
              <a:tblGrid>
                <a:gridCol w="76200"/>
                <a:gridCol w="1905000"/>
                <a:gridCol w="152400"/>
                <a:gridCol w="4191000"/>
                <a:gridCol w="76200"/>
                <a:gridCol w="76200"/>
                <a:gridCol w="838200"/>
                <a:gridCol w="76199"/>
              </a:tblGrid>
              <a:tr h="428978">
                <a:tc>
                  <a:txBody>
                    <a:bodyPr/>
                    <a:lstStyle/>
                    <a:p>
                      <a:endParaRPr lang="en-US" sz="2400" dirty="0"/>
                    </a:p>
                  </a:txBody>
                  <a:tcPr marL="22578" marR="22578" marT="11289" marB="11289" anchor="ctr">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 </a:t>
                      </a:r>
                      <a:r>
                        <a:rPr lang="en-US" sz="2400" b="1" dirty="0" smtClean="0">
                          <a:solidFill>
                            <a:srgbClr val="FF0000"/>
                          </a:solidFill>
                        </a:rPr>
                        <a:t>Period</a:t>
                      </a:r>
                      <a:br>
                        <a:rPr lang="en-US" sz="2400" b="1" dirty="0" smtClean="0">
                          <a:solidFill>
                            <a:srgbClr val="FF0000"/>
                          </a:solidFill>
                        </a:rPr>
                      </a:br>
                      <a:r>
                        <a:rPr lang="en-US" sz="2400" b="1" dirty="0" smtClean="0">
                          <a:solidFill>
                            <a:srgbClr val="FF0000"/>
                          </a:solidFill>
                        </a:rPr>
                        <a:t>(450 years)</a:t>
                      </a:r>
                      <a:endParaRPr lang="en-US" sz="2400" dirty="0" smtClean="0">
                        <a:solidFill>
                          <a:srgbClr val="FF0000"/>
                        </a:solidFill>
                      </a:endParaRPr>
                    </a:p>
                    <a:p>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algn="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Number of Slaves Accounted For</a:t>
                      </a:r>
                      <a:endParaRPr lang="en-US" sz="2400" dirty="0" smtClean="0">
                        <a:solidFill>
                          <a:srgbClr val="FF0000"/>
                        </a:solidFill>
                      </a:endParaRPr>
                    </a:p>
                    <a:p>
                      <a:pPr algn="r"/>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pPr algn="ct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 </a:t>
                      </a:r>
                      <a:r>
                        <a:rPr lang="en-US" sz="2400" b="1" dirty="0" smtClean="0">
                          <a:solidFill>
                            <a:srgbClr val="FF0000"/>
                          </a:solidFill>
                        </a:rPr>
                        <a:t>%</a:t>
                      </a:r>
                      <a:endParaRPr lang="en-US" sz="2400" dirty="0" smtClean="0">
                        <a:solidFill>
                          <a:srgbClr val="FF0000"/>
                        </a:solidFill>
                      </a:endParaRPr>
                    </a:p>
                    <a:p>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endParaRPr lang="en-US" sz="400" dirty="0"/>
                    </a:p>
                  </a:txBody>
                  <a:tcPr marL="22578" marR="22578" marT="11289" marB="11289">
                    <a:lnL>
                      <a:noFill/>
                    </a:lnL>
                  </a:tcPr>
                </a:tc>
              </a:tr>
              <a:tr h="632178">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1450-1600</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r"/>
                      <a:r>
                        <a:rPr lang="en-US" sz="2400" dirty="0"/>
                        <a:t>409,000</a:t>
                      </a:r>
                    </a:p>
                  </a:txBody>
                  <a:tcPr marL="22578" marR="22578" marT="11289" marB="11289" anchor="ctr">
                    <a:lnL>
                      <a:noFill/>
                    </a:lnL>
                    <a:lnR>
                      <a:noFill/>
                    </a:lnR>
                    <a:lnT>
                      <a:noFill/>
                    </a:lnT>
                    <a:lnB>
                      <a:noFill/>
                    </a:lnB>
                    <a:solidFill>
                      <a:srgbClr val="FFFFFF"/>
                    </a:solidFill>
                  </a:tcPr>
                </a:tc>
                <a:tc>
                  <a:txBody>
                    <a:bodyPr/>
                    <a:lstStyle/>
                    <a:p>
                      <a:pPr algn="r"/>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ctr"/>
                      <a:r>
                        <a:rPr lang="en-US" sz="2400" dirty="0"/>
                        <a:t>3.6</a:t>
                      </a:r>
                    </a:p>
                  </a:txBody>
                  <a:tcPr marL="22578" marR="22578" marT="11289" marB="11289" anchor="ctr">
                    <a:lnL>
                      <a:noFill/>
                    </a:lnL>
                    <a:lnR>
                      <a:noFill/>
                    </a:lnR>
                    <a:lnT>
                      <a:noFill/>
                    </a:lnT>
                    <a:lnB>
                      <a:noFill/>
                    </a:lnB>
                    <a:solidFill>
                      <a:srgbClr val="FFFFFF"/>
                    </a:solidFill>
                  </a:tcPr>
                </a:tc>
                <a:tc>
                  <a:txBody>
                    <a:bodyPr/>
                    <a:lstStyle/>
                    <a:p>
                      <a:r>
                        <a:rPr lang="en-US" sz="400" dirty="0"/>
                        <a:t> </a:t>
                      </a:r>
                    </a:p>
                  </a:txBody>
                  <a:tcPr marL="22578" marR="22578" marT="11289" marB="11289" anchor="ctr">
                    <a:lnL>
                      <a:noFill/>
                    </a:lnL>
                    <a:lnR>
                      <a:noFill/>
                    </a:lnR>
                    <a:lnB>
                      <a:noFill/>
                    </a:lnB>
                    <a:solidFill>
                      <a:srgbClr val="FFFFFF"/>
                    </a:solidFill>
                  </a:tcPr>
                </a:tc>
              </a:tr>
              <a:tr h="632178">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1601-1700</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r"/>
                      <a:r>
                        <a:rPr lang="en-US" sz="2400" dirty="0"/>
                        <a:t>1,348,000</a:t>
                      </a:r>
                    </a:p>
                  </a:txBody>
                  <a:tcPr marL="22578" marR="22578" marT="11289" marB="11289" anchor="ctr">
                    <a:lnL>
                      <a:noFill/>
                    </a:lnL>
                    <a:lnR>
                      <a:noFill/>
                    </a:lnR>
                    <a:lnT>
                      <a:noFill/>
                    </a:lnT>
                    <a:lnB>
                      <a:noFill/>
                    </a:lnB>
                    <a:solidFill>
                      <a:srgbClr val="FFFFFF"/>
                    </a:solidFill>
                  </a:tcPr>
                </a:tc>
                <a:tc>
                  <a:txBody>
                    <a:bodyPr/>
                    <a:lstStyle/>
                    <a:p>
                      <a:pPr algn="r"/>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ctr"/>
                      <a:r>
                        <a:rPr lang="en-US" sz="2400" dirty="0"/>
                        <a:t>11.9</a:t>
                      </a:r>
                    </a:p>
                  </a:txBody>
                  <a:tcPr marL="22578" marR="22578" marT="11289" marB="11289" anchor="ctr">
                    <a:lnL>
                      <a:noFill/>
                    </a:lnL>
                    <a:lnR>
                      <a:noFill/>
                    </a:lnR>
                    <a:lnT>
                      <a:noFill/>
                    </a:lnT>
                    <a:lnB>
                      <a:noFill/>
                    </a:lnB>
                    <a:solidFill>
                      <a:srgbClr val="FFFFFF"/>
                    </a:solidFill>
                  </a:tcPr>
                </a:tc>
                <a:tc>
                  <a:txBody>
                    <a:bodyPr/>
                    <a:lstStyle/>
                    <a:p>
                      <a:r>
                        <a:rPr lang="en-US" sz="400" dirty="0"/>
                        <a:t> </a:t>
                      </a:r>
                    </a:p>
                  </a:txBody>
                  <a:tcPr marL="22578" marR="22578" marT="11289" marB="11289" anchor="ctr">
                    <a:lnL>
                      <a:noFill/>
                    </a:lnL>
                    <a:lnR>
                      <a:noFill/>
                    </a:lnR>
                    <a:lnT>
                      <a:noFill/>
                    </a:lnT>
                    <a:lnB>
                      <a:noFill/>
                    </a:lnB>
                    <a:solidFill>
                      <a:srgbClr val="FFFFFF"/>
                    </a:solidFill>
                  </a:tcPr>
                </a:tc>
              </a:tr>
              <a:tr h="632178">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1701-1800</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r"/>
                      <a:r>
                        <a:rPr lang="en-US" sz="2400" dirty="0"/>
                        <a:t>6,090,000</a:t>
                      </a:r>
                    </a:p>
                  </a:txBody>
                  <a:tcPr marL="22578" marR="22578" marT="11289" marB="11289" anchor="ctr">
                    <a:lnL>
                      <a:noFill/>
                    </a:lnL>
                    <a:lnR>
                      <a:noFill/>
                    </a:lnR>
                    <a:lnT>
                      <a:noFill/>
                    </a:lnT>
                    <a:lnB>
                      <a:noFill/>
                    </a:lnB>
                    <a:solidFill>
                      <a:srgbClr val="FFFFFF"/>
                    </a:solidFill>
                  </a:tcPr>
                </a:tc>
                <a:tc>
                  <a:txBody>
                    <a:bodyPr/>
                    <a:lstStyle/>
                    <a:p>
                      <a:pPr algn="r"/>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ctr"/>
                      <a:r>
                        <a:rPr lang="en-US" sz="2400" dirty="0"/>
                        <a:t>53.8</a:t>
                      </a:r>
                    </a:p>
                  </a:txBody>
                  <a:tcPr marL="22578" marR="22578" marT="11289" marB="11289" anchor="ctr">
                    <a:lnL>
                      <a:noFill/>
                    </a:lnL>
                    <a:lnR>
                      <a:noFill/>
                    </a:lnR>
                    <a:lnT>
                      <a:noFill/>
                    </a:lnT>
                    <a:lnB>
                      <a:noFill/>
                    </a:lnB>
                    <a:solidFill>
                      <a:srgbClr val="FFFFFF"/>
                    </a:solidFill>
                  </a:tcPr>
                </a:tc>
                <a:tc>
                  <a:txBody>
                    <a:bodyPr/>
                    <a:lstStyle/>
                    <a:p>
                      <a:r>
                        <a:rPr lang="en-US" sz="400" dirty="0"/>
                        <a:t> </a:t>
                      </a:r>
                    </a:p>
                  </a:txBody>
                  <a:tcPr marL="22578" marR="22578" marT="11289" marB="11289" anchor="ctr">
                    <a:lnL>
                      <a:noFill/>
                    </a:lnL>
                    <a:lnR>
                      <a:noFill/>
                    </a:lnR>
                    <a:lnT>
                      <a:noFill/>
                    </a:lnT>
                    <a:lnB>
                      <a:noFill/>
                    </a:lnB>
                    <a:solidFill>
                      <a:srgbClr val="FFFFFF"/>
                    </a:solidFill>
                  </a:tcPr>
                </a:tc>
              </a:tr>
              <a:tr h="632178">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1801-1900</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r"/>
                      <a:r>
                        <a:rPr lang="en-US" sz="2400" dirty="0"/>
                        <a:t>3,466,000</a:t>
                      </a:r>
                    </a:p>
                  </a:txBody>
                  <a:tcPr marL="22578" marR="22578" marT="11289" marB="11289" anchor="ctr">
                    <a:lnL>
                      <a:noFill/>
                    </a:lnL>
                    <a:lnR>
                      <a:noFill/>
                    </a:lnR>
                    <a:lnT>
                      <a:noFill/>
                    </a:lnT>
                    <a:lnB>
                      <a:noFill/>
                    </a:lnB>
                    <a:solidFill>
                      <a:srgbClr val="FFFFFF"/>
                    </a:solidFill>
                  </a:tcPr>
                </a:tc>
                <a:tc>
                  <a:txBody>
                    <a:bodyPr/>
                    <a:lstStyle/>
                    <a:p>
                      <a:pPr algn="r"/>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ctr"/>
                      <a:r>
                        <a:rPr lang="en-US" sz="2400" dirty="0"/>
                        <a:t>30.6</a:t>
                      </a:r>
                    </a:p>
                  </a:txBody>
                  <a:tcPr marL="22578" marR="22578" marT="11289" marB="11289" anchor="ctr">
                    <a:lnL>
                      <a:noFill/>
                    </a:lnL>
                    <a:lnR>
                      <a:noFill/>
                    </a:lnR>
                    <a:lnT>
                      <a:noFill/>
                    </a:lnT>
                    <a:lnB>
                      <a:noFill/>
                    </a:lnB>
                    <a:solidFill>
                      <a:srgbClr val="FFFFFF"/>
                    </a:solidFill>
                  </a:tcPr>
                </a:tc>
                <a:tc>
                  <a:txBody>
                    <a:bodyPr/>
                    <a:lstStyle/>
                    <a:p>
                      <a:r>
                        <a:rPr lang="en-US" sz="400" dirty="0"/>
                        <a:t> </a:t>
                      </a:r>
                    </a:p>
                  </a:txBody>
                  <a:tcPr marL="22578" marR="22578" marT="11289" marB="11289" anchor="ctr">
                    <a:lnL>
                      <a:noFill/>
                    </a:lnL>
                    <a:lnR>
                      <a:noFill/>
                    </a:lnR>
                    <a:lnT>
                      <a:noFill/>
                    </a:lnT>
                    <a:lnB>
                      <a:noFill/>
                    </a:lnB>
                    <a:solidFill>
                      <a:srgbClr val="FFFFFF"/>
                    </a:solidFill>
                  </a:tcPr>
                </a:tc>
              </a:tr>
              <a:tr h="1106311">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r>
                        <a:rPr lang="en-US" sz="2400" b="1" dirty="0">
                          <a:solidFill>
                            <a:srgbClr val="FF0000"/>
                          </a:solidFill>
                        </a:rPr>
                        <a:t>Total Slave Exports</a:t>
                      </a: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pPr algn="r"/>
                      <a:r>
                        <a:rPr lang="en-US" sz="2400" b="1" dirty="0">
                          <a:solidFill>
                            <a:srgbClr val="FF0000"/>
                          </a:solidFill>
                        </a:rPr>
                        <a:t>11,313,000</a:t>
                      </a: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algn="r"/>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r>
                        <a:rPr lang="en-US" sz="2400" dirty="0"/>
                        <a:t> </a:t>
                      </a:r>
                    </a:p>
                  </a:txBody>
                  <a:tcPr marL="22578" marR="22578" marT="11289" marB="11289" anchor="ctr">
                    <a:lnL>
                      <a:noFill/>
                    </a:lnL>
                    <a:lnR>
                      <a:noFill/>
                    </a:lnR>
                    <a:lnT>
                      <a:noFill/>
                    </a:lnT>
                    <a:lnB>
                      <a:noFill/>
                    </a:lnB>
                    <a:solidFill>
                      <a:srgbClr val="FFFFFF"/>
                    </a:solidFill>
                  </a:tcPr>
                </a:tc>
                <a:tc>
                  <a:txBody>
                    <a:bodyPr/>
                    <a:lstStyle/>
                    <a:p>
                      <a:pPr algn="ctr"/>
                      <a:r>
                        <a:rPr lang="en-US" sz="2400" b="1" dirty="0"/>
                        <a:t>100.0</a:t>
                      </a:r>
                      <a:endParaRPr lang="en-US" sz="2400" dirty="0"/>
                    </a:p>
                  </a:txBody>
                  <a:tcPr marL="22578" marR="22578" marT="11289" marB="11289" anchor="ctr">
                    <a:lnL>
                      <a:noFill/>
                    </a:lnL>
                    <a:lnR>
                      <a:noFill/>
                    </a:lnR>
                    <a:lnT>
                      <a:noFill/>
                    </a:lnT>
                    <a:lnB>
                      <a:noFill/>
                    </a:lnB>
                    <a:solidFill>
                      <a:srgbClr val="FFFFFF"/>
                    </a:solidFill>
                  </a:tcPr>
                </a:tc>
                <a:tc>
                  <a:txBody>
                    <a:bodyPr/>
                    <a:lstStyle/>
                    <a:p>
                      <a:endParaRPr lang="en-US" sz="400" dirty="0"/>
                    </a:p>
                  </a:txBody>
                  <a:tcPr marL="22578" marR="22578" marT="11289" marB="11289">
                    <a:lnL>
                      <a:noFill/>
                    </a:lnL>
                    <a:lnT>
                      <a:noFill/>
                    </a:lnT>
                  </a:tcPr>
                </a:tc>
              </a:tr>
            </a:tbl>
          </a:graphicData>
        </a:graphic>
      </p:graphicFrame>
      <p:sp>
        <p:nvSpPr>
          <p:cNvPr id="7" name="Rectangle 6"/>
          <p:cNvSpPr/>
          <p:nvPr/>
        </p:nvSpPr>
        <p:spPr>
          <a:xfrm>
            <a:off x="4648200" y="5410200"/>
            <a:ext cx="3581400" cy="646331"/>
          </a:xfrm>
          <a:prstGeom prst="rect">
            <a:avLst/>
          </a:prstGeom>
        </p:spPr>
        <p:txBody>
          <a:bodyPr wrap="square">
            <a:spAutoFit/>
          </a:bodyPr>
          <a:lstStyle/>
          <a:p>
            <a:r>
              <a:rPr lang="en-US" sz="900" b="1" dirty="0" smtClean="0"/>
              <a:t>THE ATLANTIC SLAVE TRADE AND SLAVERY IN AMERICA</a:t>
            </a:r>
            <a:br>
              <a:rPr lang="en-US" sz="900" b="1" dirty="0" smtClean="0"/>
            </a:br>
            <a:r>
              <a:rPr lang="en-US" sz="900" dirty="0" smtClean="0"/>
              <a:t>©</a:t>
            </a:r>
            <a:r>
              <a:rPr lang="en-US" sz="900" b="1" dirty="0" smtClean="0"/>
              <a:t> 2007, 2008 Neil A. Frankel</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a:t>
            </a:fld>
            <a:endParaRPr lang="en-US" dirty="0"/>
          </a:p>
        </p:txBody>
      </p:sp>
      <p:sp>
        <p:nvSpPr>
          <p:cNvPr id="4" name="Rectangle 3"/>
          <p:cNvSpPr/>
          <p:nvPr/>
        </p:nvSpPr>
        <p:spPr>
          <a:xfrm>
            <a:off x="0" y="0"/>
            <a:ext cx="8991600" cy="7602081"/>
          </a:xfrm>
          <a:prstGeom prst="rect">
            <a:avLst/>
          </a:prstGeom>
        </p:spPr>
        <p:txBody>
          <a:bodyPr wrap="square">
            <a:spAutoFit/>
          </a:bodyPr>
          <a:lstStyle/>
          <a:p>
            <a:pPr algn="ctr"/>
            <a:r>
              <a:rPr lang="en-US" b="1" dirty="0"/>
              <a:t> </a:t>
            </a:r>
            <a:r>
              <a:rPr lang="en-US" b="1" dirty="0" smtClean="0"/>
              <a:t>    </a:t>
            </a:r>
            <a:r>
              <a:rPr lang="en-US" sz="3600" b="1" dirty="0" smtClean="0">
                <a:solidFill>
                  <a:srgbClr val="FF0000"/>
                </a:solidFill>
              </a:rPr>
              <a:t>450 Years of Transatlantic Slave Trade</a:t>
            </a:r>
            <a:br>
              <a:rPr lang="en-US" sz="3600" b="1" dirty="0" smtClean="0">
                <a:solidFill>
                  <a:srgbClr val="FF0000"/>
                </a:solidFill>
              </a:rPr>
            </a:br>
            <a:r>
              <a:rPr lang="en-US" sz="2000" b="1" dirty="0" smtClean="0">
                <a:solidFill>
                  <a:srgbClr val="FF0000"/>
                </a:solidFill>
              </a:rPr>
              <a:t>(1450-1900)</a:t>
            </a:r>
            <a:endParaRPr lang="en-US" sz="2800" b="1" dirty="0">
              <a:solidFill>
                <a:srgbClr val="FF0000"/>
              </a:solidFill>
            </a:endParaRPr>
          </a:p>
          <a:p>
            <a:endParaRPr lang="en-US" b="1" dirty="0" smtClean="0"/>
          </a:p>
          <a:p>
            <a:r>
              <a:rPr lang="en-US" sz="2400" b="1" dirty="0" smtClean="0"/>
              <a:t>In 1502, the first slaves arrived in the Americas.</a:t>
            </a:r>
          </a:p>
          <a:p>
            <a:r>
              <a:rPr lang="en-US" sz="2400" b="1" dirty="0" smtClean="0"/>
              <a:t/>
            </a:r>
            <a:br>
              <a:rPr lang="en-US" sz="2400" b="1" dirty="0" smtClean="0"/>
            </a:br>
            <a:r>
              <a:rPr lang="en-US" sz="2400" b="1" dirty="0" smtClean="0"/>
              <a:t>In 1619, twenty Africans arrive at Jamestown,</a:t>
            </a:r>
            <a:br>
              <a:rPr lang="en-US" sz="2400" b="1" dirty="0" smtClean="0"/>
            </a:br>
            <a:r>
              <a:rPr lang="en-US" sz="2400" b="1" dirty="0" smtClean="0"/>
              <a:t>Virginia, aboard a Dutch ship. The </a:t>
            </a:r>
            <a:br>
              <a:rPr lang="en-US" sz="2400" b="1" dirty="0" smtClean="0"/>
            </a:br>
            <a:r>
              <a:rPr lang="en-US" sz="2400" b="1" dirty="0" smtClean="0"/>
              <a:t>transatlantic slave trade joined the colonies. </a:t>
            </a:r>
          </a:p>
          <a:p>
            <a:endParaRPr lang="en-US" sz="2400" b="1" dirty="0"/>
          </a:p>
          <a:p>
            <a:r>
              <a:rPr lang="en-US" sz="2400" b="1" dirty="0" smtClean="0"/>
              <a:t>By the middle of the seventeenth century the </a:t>
            </a:r>
            <a:br>
              <a:rPr lang="en-US" sz="2400" b="1" dirty="0" smtClean="0"/>
            </a:br>
            <a:r>
              <a:rPr lang="en-US" sz="2400" b="1" dirty="0" smtClean="0"/>
              <a:t>transatlantic slave trade was near its peak </a:t>
            </a:r>
            <a:br>
              <a:rPr lang="en-US" sz="2400" b="1" dirty="0" smtClean="0"/>
            </a:br>
            <a:r>
              <a:rPr lang="en-US" sz="2400" b="1" dirty="0" smtClean="0"/>
              <a:t>with Portugal, Brittan, France, Spain, and </a:t>
            </a:r>
            <a:br>
              <a:rPr lang="en-US" sz="2400" b="1" dirty="0" smtClean="0"/>
            </a:br>
            <a:r>
              <a:rPr lang="en-US" sz="2400" b="1" dirty="0" smtClean="0"/>
              <a:t>Americans participating. </a:t>
            </a:r>
          </a:p>
          <a:p>
            <a:endParaRPr lang="en-US" sz="2400" b="1" dirty="0"/>
          </a:p>
          <a:p>
            <a:r>
              <a:rPr lang="en-US" sz="2400" b="1" dirty="0" smtClean="0"/>
              <a:t>In 1807, Brittan stopped trading in slaves.</a:t>
            </a:r>
          </a:p>
          <a:p>
            <a:endParaRPr lang="en-US" sz="2400" b="1" dirty="0"/>
          </a:p>
          <a:p>
            <a:r>
              <a:rPr lang="en-US" sz="2400" b="1" dirty="0" smtClean="0"/>
              <a:t>In 1863, President Abraham Lincoln signed the Emancipation Proclamation.</a:t>
            </a:r>
          </a:p>
          <a:p>
            <a:r>
              <a:rPr lang="en-US" dirty="0" smtClean="0"/>
              <a:t> </a:t>
            </a:r>
            <a:endParaRPr lang="en-US" b="1" dirty="0" smtClean="0"/>
          </a:p>
          <a:p>
            <a:r>
              <a:rPr lang="en-US" b="1" dirty="0" smtClean="0"/>
              <a:t/>
            </a:r>
            <a:br>
              <a:rPr lang="en-US" b="1" dirty="0" smtClean="0"/>
            </a:br>
            <a:endParaRPr lang="en-US" dirty="0"/>
          </a:p>
        </p:txBody>
      </p:sp>
      <p:pic>
        <p:nvPicPr>
          <p:cNvPr id="150530" name="Picture 2" descr="http://upload.wikimedia.org/wikipedia/en/thumb/1/16/Slave_Auction_Ad.jpg/220px-Slave_Auction_Ad.jpg">
            <a:hlinkClick r:id="rId2"/>
          </p:cNvPr>
          <p:cNvPicPr>
            <a:picLocks noChangeAspect="1" noChangeArrowheads="1"/>
          </p:cNvPicPr>
          <p:nvPr/>
        </p:nvPicPr>
        <p:blipFill>
          <a:blip r:embed="rId3" cstate="screen"/>
          <a:srcRect/>
          <a:stretch>
            <a:fillRect/>
          </a:stretch>
        </p:blipFill>
        <p:spPr bwMode="auto">
          <a:xfrm>
            <a:off x="6747486" y="1905000"/>
            <a:ext cx="2396514" cy="3507625"/>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2611</Words>
  <Application>Microsoft Office PowerPoint</Application>
  <PresentationFormat>On-screen Show (4:3)</PresentationFormat>
  <Paragraphs>357</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Cram</dc:creator>
  <cp:lastModifiedBy>Roger Cram</cp:lastModifiedBy>
  <cp:revision>45</cp:revision>
  <dcterms:created xsi:type="dcterms:W3CDTF">2012-05-28T20:49:26Z</dcterms:created>
  <dcterms:modified xsi:type="dcterms:W3CDTF">2012-05-29T12:39:01Z</dcterms:modified>
</cp:coreProperties>
</file>