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9" r:id="rId2"/>
    <p:sldId id="258" r:id="rId3"/>
    <p:sldId id="256" r:id="rId4"/>
    <p:sldId id="271" r:id="rId5"/>
    <p:sldId id="259" r:id="rId6"/>
    <p:sldId id="264" r:id="rId7"/>
    <p:sldId id="260" r:id="rId8"/>
    <p:sldId id="261" r:id="rId9"/>
    <p:sldId id="265" r:id="rId10"/>
    <p:sldId id="269" r:id="rId11"/>
    <p:sldId id="266" r:id="rId12"/>
    <p:sldId id="270" r:id="rId13"/>
    <p:sldId id="298" r:id="rId14"/>
    <p:sldId id="296" r:id="rId15"/>
    <p:sldId id="297" r:id="rId16"/>
    <p:sldId id="283" r:id="rId17"/>
    <p:sldId id="285" r:id="rId18"/>
    <p:sldId id="286" r:id="rId19"/>
    <p:sldId id="287" r:id="rId20"/>
    <p:sldId id="288" r:id="rId21"/>
    <p:sldId id="289" r:id="rId22"/>
    <p:sldId id="290" r:id="rId23"/>
    <p:sldId id="291" r:id="rId24"/>
    <p:sldId id="292" r:id="rId25"/>
    <p:sldId id="293" r:id="rId26"/>
    <p:sldId id="294" r:id="rId27"/>
    <p:sldId id="284" r:id="rId28"/>
    <p:sldId id="282" r:id="rId29"/>
    <p:sldId id="274" r:id="rId30"/>
    <p:sldId id="276" r:id="rId31"/>
    <p:sldId id="281" r:id="rId32"/>
    <p:sldId id="279" r:id="rId33"/>
    <p:sldId id="275" r:id="rId34"/>
    <p:sldId id="277" r:id="rId35"/>
    <p:sldId id="278" r:id="rId36"/>
    <p:sldId id="272" r:id="rId37"/>
    <p:sldId id="273" r:id="rId38"/>
    <p:sldId id="300" r:id="rId39"/>
    <p:sldId id="30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903906-8287-4300-87F7-849C3A216C57}" type="datetimeFigureOut">
              <a:rPr lang="en-US" smtClean="0"/>
              <a:pPr/>
              <a:t>6/13/2014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222075-FAB9-495E-A061-504B43265A09}" type="slidenum">
              <a:rPr lang="en-US" smtClean="0"/>
              <a:pPr/>
              <a:t>‹#›</a:t>
            </a:fld>
            <a:endParaRPr lang="en-US"/>
          </a:p>
        </p:txBody>
      </p:sp>
    </p:spTree>
    <p:extLst>
      <p:ext uri="{BB962C8B-B14F-4D97-AF65-F5344CB8AC3E}">
        <p14:creationId xmlns:p14="http://schemas.microsoft.com/office/powerpoint/2010/main" val="82748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37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222075-FAB9-495E-A061-504B43265A09}"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F4F64E-B3B6-4A39-B9CE-7126FCF87FC8}"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4F64E-B3B6-4A39-B9CE-7126FCF87FC8}"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4F64E-B3B6-4A39-B9CE-7126FCF87FC8}"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4F64E-B3B6-4A39-B9CE-7126FCF87FC8}"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4F64E-B3B6-4A39-B9CE-7126FCF87FC8}" type="datetimeFigureOut">
              <a:rPr lang="en-US" smtClean="0"/>
              <a:pPr/>
              <a:t>6/13/2014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F4F64E-B3B6-4A39-B9CE-7126FCF87FC8}"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F4F64E-B3B6-4A39-B9CE-7126FCF87FC8}" type="datetimeFigureOut">
              <a:rPr lang="en-US" smtClean="0"/>
              <a:pPr/>
              <a:t>6/13/2014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F4F64E-B3B6-4A39-B9CE-7126FCF87FC8}" type="datetimeFigureOut">
              <a:rPr lang="en-US" smtClean="0"/>
              <a:pPr/>
              <a:t>6/13/2014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4F64E-B3B6-4A39-B9CE-7126FCF87FC8}" type="datetimeFigureOut">
              <a:rPr lang="en-US" smtClean="0"/>
              <a:pPr/>
              <a:t>6/13/2014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4F64E-B3B6-4A39-B9CE-7126FCF87FC8}"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4F64E-B3B6-4A39-B9CE-7126FCF87FC8}" type="datetimeFigureOut">
              <a:rPr lang="en-US" smtClean="0"/>
              <a:pPr/>
              <a:t>6/13/2014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C759D-1D9A-40C8-A3AF-04DCCE7B67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4F64E-B3B6-4A39-B9CE-7126FCF87FC8}" type="datetimeFigureOut">
              <a:rPr lang="en-US" smtClean="0"/>
              <a:pPr/>
              <a:t>6/13/2014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759D-1D9A-40C8-A3AF-04DCCE7B67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youtube.com/watch?v=I2m92ZjwgS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lmIGeAaxfK0"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HBCAgSCGM04" TargetMode="Externa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youtube.com/watch?v=9xwq3oPIG88"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cnn.com/2014/06/12/opinion/navarrette-immigrant-children/index.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youtube.com/watch?v=KWJxUbexVAk"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youtube.com/watch?v=QSgqmq6fY7o"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iGfC0eRAFG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xCHs-TLeDN0"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rYwzrXq-lI"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52400"/>
            <a:ext cx="8382000" cy="1446550"/>
          </a:xfrm>
          <a:prstGeom prst="rect">
            <a:avLst/>
          </a:prstGeom>
          <a:noFill/>
        </p:spPr>
        <p:txBody>
          <a:bodyPr wrap="square" rtlCol="0">
            <a:spAutoFit/>
          </a:bodyPr>
          <a:lstStyle/>
          <a:p>
            <a:pPr algn="ctr"/>
            <a:r>
              <a:rPr lang="en-US" sz="4400" b="1" dirty="0" smtClean="0">
                <a:solidFill>
                  <a:srgbClr val="FF0000"/>
                </a:solidFill>
                <a:effectLst>
                  <a:outerShdw blurRad="38100" dist="38100" dir="2700000" algn="tl">
                    <a:srgbClr val="000000">
                      <a:alpha val="43137"/>
                    </a:srgbClr>
                  </a:outerShdw>
                </a:effectLst>
              </a:rPr>
              <a:t>The USA/Mexico Border Wall</a:t>
            </a:r>
            <a:br>
              <a:rPr lang="en-US" sz="4400" b="1" dirty="0" smtClean="0">
                <a:solidFill>
                  <a:srgbClr val="FF0000"/>
                </a:solidFill>
                <a:effectLst>
                  <a:outerShdw blurRad="38100" dist="38100" dir="2700000" algn="tl">
                    <a:srgbClr val="000000">
                      <a:alpha val="43137"/>
                    </a:srgbClr>
                  </a:outerShdw>
                </a:effectLst>
              </a:rPr>
            </a:br>
            <a:r>
              <a:rPr lang="en-US" sz="4400" b="1" dirty="0" smtClean="0">
                <a:solidFill>
                  <a:srgbClr val="FF0000"/>
                </a:solidFill>
                <a:effectLst>
                  <a:outerShdw blurRad="38100" dist="38100" dir="2700000" algn="tl">
                    <a:srgbClr val="000000">
                      <a:alpha val="43137"/>
                    </a:srgbClr>
                  </a:outerShdw>
                </a:effectLst>
              </a:rPr>
              <a:t>Is it Good, Bad, or Ugly?</a:t>
            </a:r>
            <a:endParaRPr lang="en-US" sz="4400" b="1" dirty="0">
              <a:solidFill>
                <a:srgbClr val="FF0000"/>
              </a:solidFill>
              <a:effectLst>
                <a:outerShdw blurRad="38100" dist="38100" dir="2700000" algn="tl">
                  <a:srgbClr val="000000">
                    <a:alpha val="43137"/>
                  </a:srgbClr>
                </a:outerShdw>
              </a:effectLst>
            </a:endParaRPr>
          </a:p>
        </p:txBody>
      </p:sp>
      <p:pic>
        <p:nvPicPr>
          <p:cNvPr id="1026" name="Picture 2" descr="http://images.topix.com/gallery/up-NKS6UV82VQBD7H2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7" y="1828800"/>
            <a:ext cx="5572125" cy="3705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47899" y="5772834"/>
            <a:ext cx="4495800" cy="646331"/>
          </a:xfrm>
          <a:prstGeom prst="rect">
            <a:avLst/>
          </a:prstGeom>
          <a:noFill/>
        </p:spPr>
        <p:txBody>
          <a:bodyPr wrap="square" rtlCol="0">
            <a:spAutoFit/>
          </a:bodyPr>
          <a:lstStyle/>
          <a:p>
            <a:pPr algn="ctr"/>
            <a:r>
              <a:rPr lang="en-US" b="1" dirty="0" smtClean="0"/>
              <a:t>Hiram College</a:t>
            </a:r>
            <a:br>
              <a:rPr lang="en-US" b="1" dirty="0" smtClean="0"/>
            </a:br>
            <a:r>
              <a:rPr lang="en-US" b="1" dirty="0" smtClean="0"/>
              <a:t>Carol Donley &amp; Roger Cram</a:t>
            </a:r>
            <a:endParaRPr lang="en-US" b="1" dirty="0"/>
          </a:p>
        </p:txBody>
      </p:sp>
    </p:spTree>
    <p:extLst>
      <p:ext uri="{BB962C8B-B14F-4D97-AF65-F5344CB8AC3E}">
        <p14:creationId xmlns:p14="http://schemas.microsoft.com/office/powerpoint/2010/main" val="4003775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2" descr="http://fotos.eluniversal.com.mx/web_img/fotogaleria/foto1_sergiovega270610.JPG"/>
          <p:cNvPicPr>
            <a:picLocks noChangeAspect="1" noChangeArrowheads="1"/>
          </p:cNvPicPr>
          <p:nvPr/>
        </p:nvPicPr>
        <p:blipFill>
          <a:blip r:embed="rId2" cstate="print"/>
          <a:srcRect/>
          <a:stretch>
            <a:fillRect/>
          </a:stretch>
        </p:blipFill>
        <p:spPr bwMode="auto">
          <a:xfrm>
            <a:off x="1828800" y="1093314"/>
            <a:ext cx="5181600" cy="5293272"/>
          </a:xfrm>
          <a:prstGeom prst="rect">
            <a:avLst/>
          </a:prstGeom>
          <a:noFill/>
        </p:spPr>
      </p:pic>
      <p:sp>
        <p:nvSpPr>
          <p:cNvPr id="3" name="TextBox 2"/>
          <p:cNvSpPr txBox="1"/>
          <p:nvPr/>
        </p:nvSpPr>
        <p:spPr>
          <a:xfrm>
            <a:off x="1858108" y="323557"/>
            <a:ext cx="5181600" cy="523220"/>
          </a:xfrm>
          <a:prstGeom prst="rect">
            <a:avLst/>
          </a:prstGeom>
          <a:noFill/>
        </p:spPr>
        <p:txBody>
          <a:bodyPr wrap="square" rtlCol="0">
            <a:spAutoFit/>
          </a:bodyPr>
          <a:lstStyle/>
          <a:p>
            <a:pPr algn="ctr"/>
            <a:r>
              <a:rPr lang="en-US" sz="2800" dirty="0"/>
              <a:t>Sergio Vega </a:t>
            </a:r>
          </a:p>
        </p:txBody>
      </p:sp>
    </p:spTree>
    <p:extLst>
      <p:ext uri="{BB962C8B-B14F-4D97-AF65-F5344CB8AC3E}">
        <p14:creationId xmlns:p14="http://schemas.microsoft.com/office/powerpoint/2010/main" val="17317974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7162800" cy="6401753"/>
          </a:xfrm>
          <a:prstGeom prst="rect">
            <a:avLst/>
          </a:prstGeom>
        </p:spPr>
        <p:txBody>
          <a:bodyPr wrap="square">
            <a:spAutoFit/>
          </a:bodyPr>
          <a:lstStyle/>
          <a:p>
            <a:r>
              <a:rPr lang="en-US" sz="2800" dirty="0" smtClean="0"/>
              <a:t>El </a:t>
            </a:r>
            <a:r>
              <a:rPr lang="en-US" sz="2800" dirty="0" err="1" smtClean="0"/>
              <a:t>Shaka</a:t>
            </a:r>
            <a:r>
              <a:rPr lang="en-US" sz="2800" dirty="0" smtClean="0"/>
              <a:t> was the seventh high-profile performer of </a:t>
            </a:r>
            <a:r>
              <a:rPr lang="en-US" sz="2800" dirty="0" err="1" smtClean="0"/>
              <a:t>narcocorridos</a:t>
            </a:r>
            <a:r>
              <a:rPr lang="en-US" sz="2800" dirty="0" smtClean="0"/>
              <a:t> – ballads dedicated to the drug trade – to be gunned down in Mexico. </a:t>
            </a:r>
            <a:br>
              <a:rPr lang="en-US" sz="2800" dirty="0" smtClean="0"/>
            </a:br>
            <a:endParaRPr lang="en-US" sz="2800" dirty="0" smtClean="0"/>
          </a:p>
          <a:p>
            <a:r>
              <a:rPr lang="en-US" sz="2800" dirty="0" smtClean="0"/>
              <a:t>But the threat of attack won't stop the performers from doing what they love, counters Mario Quintero Lara, lead singer and songwriter of Los </a:t>
            </a:r>
            <a:r>
              <a:rPr lang="en-US" sz="2800" dirty="0" err="1" smtClean="0"/>
              <a:t>Tucanes</a:t>
            </a:r>
            <a:r>
              <a:rPr lang="en-US" sz="2800" dirty="0" smtClean="0"/>
              <a:t> de Tijuana, a celebrated six-member </a:t>
            </a:r>
            <a:r>
              <a:rPr lang="en-US" sz="2800" dirty="0" err="1" smtClean="0"/>
              <a:t>norteño</a:t>
            </a:r>
            <a:r>
              <a:rPr lang="en-US" sz="2800" dirty="0" smtClean="0"/>
              <a:t> band. </a:t>
            </a:r>
            <a:br>
              <a:rPr lang="en-US" sz="2800" dirty="0" smtClean="0"/>
            </a:br>
            <a:r>
              <a:rPr lang="en-US" sz="2800" dirty="0" smtClean="0"/>
              <a:t/>
            </a:r>
            <a:br>
              <a:rPr lang="en-US" sz="2800" dirty="0" smtClean="0"/>
            </a:br>
            <a:r>
              <a:rPr lang="en-US" sz="2800" dirty="0" smtClean="0"/>
              <a:t>“Singing or composing </a:t>
            </a:r>
            <a:r>
              <a:rPr lang="en-US" sz="2800" dirty="0" err="1" smtClean="0"/>
              <a:t>corridos</a:t>
            </a:r>
            <a:r>
              <a:rPr lang="en-US" sz="2800" dirty="0" smtClean="0"/>
              <a:t> today has become a little dangerous,” he says, speaking from San Diego, where Los </a:t>
            </a:r>
            <a:r>
              <a:rPr lang="en-US" sz="2800" dirty="0" err="1" smtClean="0"/>
              <a:t>Tucanes</a:t>
            </a:r>
            <a:r>
              <a:rPr lang="en-US" sz="2800" dirty="0" smtClean="0"/>
              <a:t> are recording their next album</a:t>
            </a: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5" descr="http://soundcrank.com/images/albums/300036000/300036648_l_0.png"/>
          <p:cNvPicPr>
            <a:picLocks noChangeAspect="1" noChangeArrowheads="1"/>
          </p:cNvPicPr>
          <p:nvPr/>
        </p:nvPicPr>
        <p:blipFill>
          <a:blip r:embed="rId2" cstate="print"/>
          <a:srcRect/>
          <a:stretch>
            <a:fillRect/>
          </a:stretch>
        </p:blipFill>
        <p:spPr bwMode="auto">
          <a:xfrm>
            <a:off x="600075" y="990600"/>
            <a:ext cx="7853362" cy="5181600"/>
          </a:xfrm>
          <a:prstGeom prst="rect">
            <a:avLst/>
          </a:prstGeom>
          <a:noFill/>
        </p:spPr>
      </p:pic>
    </p:spTree>
    <p:extLst>
      <p:ext uri="{BB962C8B-B14F-4D97-AF65-F5344CB8AC3E}">
        <p14:creationId xmlns:p14="http://schemas.microsoft.com/office/powerpoint/2010/main" val="2874638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335340"/>
            <a:ext cx="6324600" cy="1569660"/>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Children in Detention in the United States</a:t>
            </a:r>
            <a:endParaRPr lang="en-US" sz="4800" b="1" dirty="0">
              <a:solidFill>
                <a:srgbClr val="FF0000"/>
              </a:solidFill>
              <a:effectLst>
                <a:outerShdw blurRad="38100" dist="38100" dir="2700000" algn="tl">
                  <a:srgbClr val="000000">
                    <a:alpha val="43137"/>
                  </a:srgbClr>
                </a:outerShdw>
              </a:effectLst>
            </a:endParaRPr>
          </a:p>
        </p:txBody>
      </p:sp>
      <p:pic>
        <p:nvPicPr>
          <p:cNvPr id="11266" name="Picture 2" descr="http://www.championsofchange.org.au/wp-content/themes/Yen/timthumb.php?src=http://www.championsofchange.org.au/wp-content/uploads/2011/01/Girl-behind-fence.jpg&amp;w=580&amp;z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09800"/>
            <a:ext cx="5524500" cy="367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68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ncroiait.files.wordpress.com/2012/02/for-profit-prison-2.jpg?w=300&amp;h=2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235505"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58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ncroiait.files.wordpress.com/2012/02/detention-cen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162800" cy="48764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75680"/>
            <a:ext cx="8763000" cy="1077218"/>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Immigration Detention Centers in the </a:t>
            </a:r>
            <a:br>
              <a:rPr lang="en-US" sz="3200" b="1" dirty="0" smtClean="0">
                <a:solidFill>
                  <a:srgbClr val="FF0000"/>
                </a:solidFill>
                <a:effectLst>
                  <a:outerShdw blurRad="38100" dist="38100" dir="2700000" algn="tl">
                    <a:srgbClr val="000000">
                      <a:alpha val="43137"/>
                    </a:srgbClr>
                  </a:outerShdw>
                </a:effectLst>
              </a:rPr>
            </a:br>
            <a:r>
              <a:rPr lang="en-US" sz="3200" b="1" dirty="0" smtClean="0">
                <a:solidFill>
                  <a:srgbClr val="FF0000"/>
                </a:solidFill>
                <a:effectLst>
                  <a:outerShdw blurRad="38100" dist="38100" dir="2700000" algn="tl">
                    <a:srgbClr val="000000">
                      <a:alpha val="43137"/>
                    </a:srgbClr>
                  </a:outerShdw>
                </a:effectLst>
              </a:rPr>
              <a:t>United States</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9847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52400"/>
            <a:ext cx="7239000" cy="1323439"/>
          </a:xfrm>
          <a:prstGeom prst="rect">
            <a:avLst/>
          </a:prstGeom>
          <a:noFill/>
        </p:spPr>
        <p:txBody>
          <a:bodyPr wrap="square" rtlCol="0">
            <a:spAutoFit/>
          </a:bodyPr>
          <a:lstStyle/>
          <a:p>
            <a:pPr algn="ctr"/>
            <a:r>
              <a:rPr lang="en-US" sz="4000" b="1" dirty="0" smtClean="0">
                <a:solidFill>
                  <a:srgbClr val="FF0000"/>
                </a:solidFill>
                <a:effectLst>
                  <a:outerShdw blurRad="38100" dist="38100" dir="2700000" algn="tl">
                    <a:srgbClr val="000000">
                      <a:alpha val="43137"/>
                    </a:srgbClr>
                  </a:outerShdw>
                </a:effectLst>
              </a:rPr>
              <a:t>Children immigrants Being Held Illegally by Our Government</a:t>
            </a:r>
            <a:endParaRPr lang="en-US" sz="40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685800" y="6008260"/>
            <a:ext cx="7848600" cy="954107"/>
          </a:xfrm>
          <a:prstGeom prst="rect">
            <a:avLst/>
          </a:prstGeom>
        </p:spPr>
        <p:txBody>
          <a:bodyPr wrap="square">
            <a:spAutoFit/>
          </a:bodyPr>
          <a:lstStyle/>
          <a:p>
            <a:pPr algn="ctr"/>
            <a:r>
              <a:rPr lang="en-US" sz="2800" b="1" dirty="0">
                <a:hlinkClick r:id="rId2"/>
              </a:rPr>
              <a:t>http://</a:t>
            </a:r>
            <a:r>
              <a:rPr lang="en-US" sz="2800" b="1" dirty="0" smtClean="0">
                <a:hlinkClick r:id="rId2"/>
              </a:rPr>
              <a:t>www.youtube.com/watch?v=I2m92ZjwgS0</a:t>
            </a:r>
            <a:endParaRPr lang="en-US" sz="2800" b="1" dirty="0" smtClean="0"/>
          </a:p>
          <a:p>
            <a:pPr algn="ctr"/>
            <a:endParaRPr lang="en-US" sz="2800" b="1" dirty="0"/>
          </a:p>
        </p:txBody>
      </p:sp>
      <p:pic>
        <p:nvPicPr>
          <p:cNvPr id="47106" name="Picture 2" descr="http://www.dadychery.org/wp-content/uploads/2012/05/Immigrants_children_b.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475839"/>
            <a:ext cx="30480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283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486400"/>
            <a:ext cx="8001000" cy="954107"/>
          </a:xfrm>
          <a:prstGeom prst="rect">
            <a:avLst/>
          </a:prstGeom>
        </p:spPr>
        <p:txBody>
          <a:bodyPr wrap="square">
            <a:spAutoFit/>
          </a:bodyPr>
          <a:lstStyle/>
          <a:p>
            <a:r>
              <a:rPr lang="en-US" sz="2800" b="1" dirty="0">
                <a:hlinkClick r:id="rId2"/>
              </a:rPr>
              <a:t>http://</a:t>
            </a:r>
            <a:r>
              <a:rPr lang="en-US" sz="2800" b="1" dirty="0" smtClean="0">
                <a:hlinkClick r:id="rId2"/>
              </a:rPr>
              <a:t>www.youtube.com/watch?v=lmIGeAaxfK0</a:t>
            </a:r>
            <a:endParaRPr lang="en-US" sz="2800" b="1" dirty="0" smtClean="0"/>
          </a:p>
          <a:p>
            <a:endParaRPr lang="en-US" sz="2800" b="1" dirty="0"/>
          </a:p>
        </p:txBody>
      </p:sp>
      <p:pic>
        <p:nvPicPr>
          <p:cNvPr id="1026" name="Picture 2" descr="http://i1.ytimg.com/vi/lmIGeAaxfK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1000"/>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osj.org.au/_uploads/_cknw/images/children%20detention%20arti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3895"/>
            <a:ext cx="2891702" cy="341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11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24432"/>
            <a:ext cx="7696200" cy="1446550"/>
          </a:xfrm>
          <a:prstGeom prst="rect">
            <a:avLst/>
          </a:prstGeom>
        </p:spPr>
        <p:txBody>
          <a:bodyPr wrap="square">
            <a:spAutoFit/>
          </a:bodyPr>
          <a:lstStyle/>
          <a:p>
            <a:pPr algn="ctr"/>
            <a:r>
              <a:rPr lang="en-US" sz="4400" b="1" dirty="0">
                <a:solidFill>
                  <a:srgbClr val="FF0000"/>
                </a:solidFill>
                <a:effectLst>
                  <a:outerShdw blurRad="38100" dist="38100" dir="2700000" algn="tl">
                    <a:srgbClr val="000000">
                      <a:alpha val="43137"/>
                    </a:srgbClr>
                  </a:outerShdw>
                </a:effectLst>
              </a:rPr>
              <a:t>CHILDREN CONFINED- Immigrant Detention at </a:t>
            </a:r>
            <a:r>
              <a:rPr lang="en-US" sz="4400" b="1" dirty="0" err="1">
                <a:solidFill>
                  <a:srgbClr val="FF0000"/>
                </a:solidFill>
                <a:effectLst>
                  <a:outerShdw blurRad="38100" dist="38100" dir="2700000" algn="tl">
                    <a:srgbClr val="000000">
                      <a:alpha val="43137"/>
                    </a:srgbClr>
                  </a:outerShdw>
                </a:effectLst>
              </a:rPr>
              <a:t>Hutto</a:t>
            </a:r>
            <a:r>
              <a:rPr lang="en-US" sz="4400" b="1" dirty="0">
                <a:solidFill>
                  <a:srgbClr val="FF0000"/>
                </a:solidFill>
                <a:effectLst>
                  <a:outerShdw blurRad="38100" dist="38100" dir="2700000" algn="tl">
                    <a:srgbClr val="000000">
                      <a:alpha val="43137"/>
                    </a:srgbClr>
                  </a:outerShdw>
                </a:effectLst>
              </a:rPr>
              <a:t> </a:t>
            </a:r>
          </a:p>
        </p:txBody>
      </p:sp>
      <p:sp>
        <p:nvSpPr>
          <p:cNvPr id="3" name="Rectangle 2"/>
          <p:cNvSpPr/>
          <p:nvPr/>
        </p:nvSpPr>
        <p:spPr>
          <a:xfrm>
            <a:off x="762000" y="5638800"/>
            <a:ext cx="7696200" cy="954107"/>
          </a:xfrm>
          <a:prstGeom prst="rect">
            <a:avLst/>
          </a:prstGeom>
        </p:spPr>
        <p:txBody>
          <a:bodyPr wrap="square">
            <a:spAutoFit/>
          </a:bodyPr>
          <a:lstStyle/>
          <a:p>
            <a:pPr algn="ctr"/>
            <a:r>
              <a:rPr lang="en-US" sz="2800" dirty="0">
                <a:hlinkClick r:id="rId2"/>
              </a:rPr>
              <a:t>http://</a:t>
            </a:r>
            <a:r>
              <a:rPr lang="en-US" sz="2800" dirty="0" smtClean="0">
                <a:hlinkClick r:id="rId2"/>
              </a:rPr>
              <a:t>www.youtube.com/watch?v=HBCAgSCGM04</a:t>
            </a:r>
            <a:endParaRPr lang="en-US" sz="2800" dirty="0" smtClean="0"/>
          </a:p>
          <a:p>
            <a:pPr algn="ctr"/>
            <a:endParaRPr lang="en-US" sz="2800" dirty="0"/>
          </a:p>
        </p:txBody>
      </p:sp>
      <p:pic>
        <p:nvPicPr>
          <p:cNvPr id="2050" name="Picture 2" descr="http://blisted.breakthrough.tv/wp-content/uploads/2009/06/t-don-hutto-cen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70982"/>
            <a:ext cx="5143500" cy="3609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bp.blogspot.com/_PRW_WGxqTbo/R89HktW1Y6I/AAAAAAAAAHY/PEMBNOVX18I/s1600/Hutto+chi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190070"/>
            <a:ext cx="289201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716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oder-texas.org/images/YSJ_Hutt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28600"/>
            <a:ext cx="7818359" cy="586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734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8153400" cy="990599"/>
          </a:xfrm>
        </p:spPr>
        <p:txBody>
          <a:bodyPr>
            <a:noAutofit/>
          </a:bodyPr>
          <a:lstStyle/>
          <a:p>
            <a:r>
              <a:rPr lang="en-US" sz="5400" dirty="0" err="1" smtClean="0"/>
              <a:t>Corridos</a:t>
            </a:r>
            <a:r>
              <a:rPr lang="en-US" sz="5400" dirty="0" smtClean="0"/>
              <a:t> and </a:t>
            </a:r>
            <a:r>
              <a:rPr lang="en-US" sz="5400" dirty="0" err="1"/>
              <a:t>N</a:t>
            </a:r>
            <a:r>
              <a:rPr lang="en-US" sz="5400" dirty="0" err="1" smtClean="0"/>
              <a:t>arcocorridos</a:t>
            </a:r>
            <a:endParaRPr lang="en-US" sz="5400" dirty="0"/>
          </a:p>
        </p:txBody>
      </p:sp>
      <p:sp>
        <p:nvSpPr>
          <p:cNvPr id="3" name="Subtitle 2"/>
          <p:cNvSpPr>
            <a:spLocks noGrp="1"/>
          </p:cNvSpPr>
          <p:nvPr>
            <p:ph type="subTitle" idx="1"/>
          </p:nvPr>
        </p:nvSpPr>
        <p:spPr>
          <a:xfrm>
            <a:off x="609600" y="1524000"/>
            <a:ext cx="7924800" cy="4343400"/>
          </a:xfrm>
        </p:spPr>
        <p:txBody>
          <a:bodyPr>
            <a:noAutofit/>
          </a:bodyPr>
          <a:lstStyle/>
          <a:p>
            <a:pPr algn="l"/>
            <a:r>
              <a:rPr lang="en-US" b="1" dirty="0" err="1" smtClean="0">
                <a:solidFill>
                  <a:schemeClr val="tx1"/>
                </a:solidFill>
              </a:rPr>
              <a:t>Corridos</a:t>
            </a:r>
            <a:r>
              <a:rPr lang="en-US" dirty="0" smtClean="0">
                <a:solidFill>
                  <a:schemeClr val="tx1"/>
                </a:solidFill>
              </a:rPr>
              <a:t> are traditional Mexican ballads telling a narrative of historical figures and political heroes. Sometimes they concern a current event or function as news broadcasts for a population that is largely illiterate.</a:t>
            </a:r>
            <a:br>
              <a:rPr lang="en-US" dirty="0" smtClean="0">
                <a:solidFill>
                  <a:schemeClr val="tx1"/>
                </a:solidFill>
              </a:rPr>
            </a:br>
            <a:endParaRPr lang="en-US" dirty="0" smtClean="0">
              <a:solidFill>
                <a:schemeClr val="tx1"/>
              </a:solidFill>
            </a:endParaRPr>
          </a:p>
          <a:p>
            <a:pPr algn="l"/>
            <a:r>
              <a:rPr lang="en-US" b="1" dirty="0" err="1" smtClean="0">
                <a:solidFill>
                  <a:schemeClr val="tx1"/>
                </a:solidFill>
              </a:rPr>
              <a:t>Narcocorridos</a:t>
            </a:r>
            <a:r>
              <a:rPr lang="en-US" dirty="0" smtClean="0">
                <a:solidFill>
                  <a:schemeClr val="tx1"/>
                </a:solidFill>
              </a:rPr>
              <a:t> are ballads about the drug wars, the cartel leaders, and the moving of drugs north to the United States.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shouston.files.wordpress.com/2009/03/nokidsbehindb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5344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31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grassrootsleadership.org/sites/default/files/uploads/22-Hutto-kid-let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2" y="228600"/>
            <a:ext cx="8815866"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920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fsc.org/sites/afsc.civicactions.net/files/imagecache/videothumb/images/046_border_w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4267200" cy="31577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s1.mm.bing.net/th?id=HN.608035221746745675&amp;pid=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5715000" cy="243840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texasprisonbidness.org/files/images/HPIM0210.img_assist_custom-175x1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609600"/>
            <a:ext cx="4218339" cy="315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499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d320ze5h7gg57a.cloudfront.net/files/images/immigrants/kadijah_drawing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599"/>
            <a:ext cx="7391400" cy="571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6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d320ze5h7gg57a.cloudfront.net/files/images/immigrants/hutto_bahja_drawing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28800"/>
            <a:ext cx="54864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4320" y="173225"/>
            <a:ext cx="4572000" cy="2308324"/>
          </a:xfrm>
          <a:prstGeom prst="rect">
            <a:avLst/>
          </a:prstGeom>
        </p:spPr>
        <p:txBody>
          <a:bodyPr>
            <a:spAutoFit/>
          </a:bodyPr>
          <a:lstStyle/>
          <a:p>
            <a:r>
              <a:rPr lang="en-US" sz="3600" b="1" dirty="0"/>
              <a:t>T. Don </a:t>
            </a:r>
            <a:r>
              <a:rPr lang="en-US" sz="3600" b="1" dirty="0" err="1"/>
              <a:t>Hutto</a:t>
            </a:r>
            <a:r>
              <a:rPr lang="en-US" sz="3600" b="1" dirty="0"/>
              <a:t> Residential Center in Williamson County, </a:t>
            </a:r>
            <a:r>
              <a:rPr lang="en-US" sz="3600" b="1" dirty="0" smtClean="0"/>
              <a:t>Texas</a:t>
            </a:r>
            <a:endParaRPr lang="en-US" sz="3600" b="1" dirty="0">
              <a:effectLst/>
            </a:endParaRPr>
          </a:p>
        </p:txBody>
      </p:sp>
    </p:spTree>
    <p:extLst>
      <p:ext uri="{BB962C8B-B14F-4D97-AF65-F5344CB8AC3E}">
        <p14:creationId xmlns:p14="http://schemas.microsoft.com/office/powerpoint/2010/main" val="2353485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677410"/>
            <a:ext cx="7924800" cy="954107"/>
          </a:xfrm>
          <a:prstGeom prst="rect">
            <a:avLst/>
          </a:prstGeom>
        </p:spPr>
        <p:txBody>
          <a:bodyPr wrap="square">
            <a:spAutoFit/>
          </a:bodyPr>
          <a:lstStyle/>
          <a:p>
            <a:r>
              <a:rPr lang="en-US" sz="2800" b="1" dirty="0">
                <a:hlinkClick r:id="rId2"/>
              </a:rPr>
              <a:t>http://</a:t>
            </a:r>
            <a:r>
              <a:rPr lang="en-US" sz="2800" b="1" dirty="0" smtClean="0">
                <a:hlinkClick r:id="rId2"/>
              </a:rPr>
              <a:t>www.youtube.com/watch?v=9xwq3oPIG88</a:t>
            </a:r>
            <a:endParaRPr lang="en-US" sz="2800" b="1" dirty="0" smtClean="0"/>
          </a:p>
          <a:p>
            <a:endParaRPr lang="en-US" sz="2800" b="1" dirty="0"/>
          </a:p>
        </p:txBody>
      </p:sp>
      <p:pic>
        <p:nvPicPr>
          <p:cNvPr id="2050" name="Picture 2" descr="http://www.rawstory.com/rs/wp-content/uploads/2014/02/woman-arrested-on-street-615x3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239000" cy="40609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304800"/>
            <a:ext cx="8153399" cy="584775"/>
          </a:xfrm>
          <a:prstGeom prst="rect">
            <a:avLst/>
          </a:prstGeom>
          <a:noFill/>
        </p:spPr>
        <p:txBody>
          <a:bodyPr wrap="square" rtlCol="0">
            <a:spAutoFit/>
          </a:bodyPr>
          <a:lstStyle/>
          <a:p>
            <a:pPr algn="ctr"/>
            <a:r>
              <a:rPr lang="en-US" sz="3200" b="1" dirty="0" smtClean="0">
                <a:solidFill>
                  <a:srgbClr val="FF0000"/>
                </a:solidFill>
                <a:effectLst>
                  <a:outerShdw blurRad="38100" dist="38100" dir="2700000" algn="tl">
                    <a:srgbClr val="000000">
                      <a:alpha val="43137"/>
                    </a:srgbClr>
                  </a:outerShdw>
                </a:effectLst>
              </a:rPr>
              <a:t>Police Arrest for Speeding 5 MPH over limit</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4579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8357" y="152400"/>
            <a:ext cx="7924800" cy="2308324"/>
          </a:xfrm>
          <a:prstGeom prst="rect">
            <a:avLst/>
          </a:prstGeom>
        </p:spPr>
        <p:txBody>
          <a:bodyPr wrap="square">
            <a:spAutoFit/>
          </a:bodyPr>
          <a:lstStyle/>
          <a:p>
            <a:r>
              <a:rPr lang="en-US" sz="5400" b="1" dirty="0"/>
              <a:t>Border detention of children shames America</a:t>
            </a:r>
          </a:p>
          <a:p>
            <a:r>
              <a:rPr lang="en-US" sz="1100" dirty="0"/>
              <a:t>By </a:t>
            </a:r>
            <a:r>
              <a:rPr lang="en-US" sz="1100" b="1" dirty="0"/>
              <a:t>Ruben </a:t>
            </a:r>
            <a:r>
              <a:rPr lang="en-US" sz="1100" b="1" dirty="0" err="1"/>
              <a:t>Navarrette</a:t>
            </a:r>
            <a:r>
              <a:rPr lang="en-US" sz="2400" b="1" dirty="0"/>
              <a:t>, </a:t>
            </a:r>
            <a:r>
              <a:rPr lang="en-US" sz="1200" dirty="0"/>
              <a:t>CNN Contributor</a:t>
            </a:r>
          </a:p>
          <a:p>
            <a:r>
              <a:rPr lang="en-US" sz="1200" dirty="0"/>
              <a:t>updated 2:48 PM EDT, Thu June 12, 2014</a:t>
            </a:r>
          </a:p>
        </p:txBody>
      </p:sp>
      <p:sp>
        <p:nvSpPr>
          <p:cNvPr id="3" name="Rectangle 2"/>
          <p:cNvSpPr/>
          <p:nvPr/>
        </p:nvSpPr>
        <p:spPr>
          <a:xfrm>
            <a:off x="628356" y="5562600"/>
            <a:ext cx="7924799" cy="1384995"/>
          </a:xfrm>
          <a:prstGeom prst="rect">
            <a:avLst/>
          </a:prstGeom>
        </p:spPr>
        <p:txBody>
          <a:bodyPr wrap="square">
            <a:spAutoFit/>
          </a:bodyPr>
          <a:lstStyle/>
          <a:p>
            <a:r>
              <a:rPr lang="en-US" sz="2800" b="1" dirty="0">
                <a:hlinkClick r:id="rId2"/>
              </a:rPr>
              <a:t>http://</a:t>
            </a:r>
            <a:r>
              <a:rPr lang="en-US" sz="2800" b="1" dirty="0" smtClean="0">
                <a:hlinkClick r:id="rId2"/>
              </a:rPr>
              <a:t>www.cnn.com/2014/06/12/opinion/navarrette-immigrant-children/index.html</a:t>
            </a:r>
            <a:endParaRPr lang="en-US" sz="2800" b="1" dirty="0" smtClean="0"/>
          </a:p>
          <a:p>
            <a:endParaRPr lang="en-US" sz="2800" b="1" dirty="0"/>
          </a:p>
        </p:txBody>
      </p:sp>
      <p:pic>
        <p:nvPicPr>
          <p:cNvPr id="4" name="Picture 4" descr="detention2"/>
          <p:cNvPicPr>
            <a:picLocks noChangeAspect="1" noChangeArrowheads="1"/>
          </p:cNvPicPr>
          <p:nvPr/>
        </p:nvPicPr>
        <p:blipFill rotWithShape="1">
          <a:blip r:embed="rId3">
            <a:extLst>
              <a:ext uri="{28A0092B-C50C-407E-A947-70E740481C1C}">
                <a14:useLocalDpi xmlns:a14="http://schemas.microsoft.com/office/drawing/2010/main" val="0"/>
              </a:ext>
            </a:extLst>
          </a:blip>
          <a:srcRect t="17962" b="4556"/>
          <a:stretch/>
        </p:blipFill>
        <p:spPr bwMode="auto">
          <a:xfrm>
            <a:off x="4343400" y="2005819"/>
            <a:ext cx="3767001" cy="354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01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715000"/>
            <a:ext cx="7772400" cy="954107"/>
          </a:xfrm>
          <a:prstGeom prst="rect">
            <a:avLst/>
          </a:prstGeom>
        </p:spPr>
        <p:txBody>
          <a:bodyPr wrap="square">
            <a:spAutoFit/>
          </a:bodyPr>
          <a:lstStyle/>
          <a:p>
            <a:r>
              <a:rPr lang="en-US" sz="2800" b="1" dirty="0">
                <a:hlinkClick r:id="rId2"/>
              </a:rPr>
              <a:t>http://</a:t>
            </a:r>
            <a:r>
              <a:rPr lang="en-US" sz="2800" b="1" dirty="0" smtClean="0">
                <a:hlinkClick r:id="rId2"/>
              </a:rPr>
              <a:t>www.youtube.com/watch?v=KWJxUbexVAk</a:t>
            </a:r>
            <a:endParaRPr lang="en-US" sz="2800" b="1" dirty="0" smtClean="0"/>
          </a:p>
          <a:p>
            <a:endParaRPr lang="en-US" sz="2800" b="1" dirty="0"/>
          </a:p>
        </p:txBody>
      </p:sp>
      <p:sp>
        <p:nvSpPr>
          <p:cNvPr id="3" name="TextBox 2"/>
          <p:cNvSpPr txBox="1"/>
          <p:nvPr/>
        </p:nvSpPr>
        <p:spPr>
          <a:xfrm>
            <a:off x="304800" y="152400"/>
            <a:ext cx="8534400" cy="2308324"/>
          </a:xfrm>
          <a:prstGeom prst="rect">
            <a:avLst/>
          </a:prstGeom>
          <a:noFill/>
        </p:spPr>
        <p:txBody>
          <a:bodyPr wrap="square" rtlCol="0">
            <a:spAutoFit/>
          </a:bodyPr>
          <a:lstStyle/>
          <a:p>
            <a:r>
              <a:rPr lang="en-US" sz="3600" b="1" dirty="0" smtClean="0">
                <a:solidFill>
                  <a:srgbClr val="FF0000"/>
                </a:solidFill>
                <a:effectLst>
                  <a:outerShdw blurRad="38100" dist="38100" dir="2700000" algn="tl">
                    <a:srgbClr val="000000">
                      <a:alpha val="43137"/>
                    </a:srgbClr>
                  </a:outerShdw>
                </a:effectLst>
              </a:rPr>
              <a:t>The United States Government is the Largest Employer of Undocumented (and Sometimes </a:t>
            </a:r>
            <a:r>
              <a:rPr lang="en-US" sz="3600" b="1" dirty="0">
                <a:solidFill>
                  <a:srgbClr val="FF0000"/>
                </a:solidFill>
                <a:effectLst>
                  <a:outerShdw blurRad="38100" dist="38100" dir="2700000" algn="tl">
                    <a:srgbClr val="000000">
                      <a:alpha val="43137"/>
                    </a:srgbClr>
                  </a:outerShdw>
                </a:effectLst>
              </a:rPr>
              <a:t>D</a:t>
            </a:r>
            <a:r>
              <a:rPr lang="en-US" sz="3600" b="1" dirty="0" smtClean="0">
                <a:solidFill>
                  <a:srgbClr val="FF0000"/>
                </a:solidFill>
                <a:effectLst>
                  <a:outerShdw blurRad="38100" dist="38100" dir="2700000" algn="tl">
                    <a:srgbClr val="000000">
                      <a:alpha val="43137"/>
                    </a:srgbClr>
                  </a:outerShdw>
                </a:effectLst>
              </a:rPr>
              <a:t>ocumented) Immigrants in the Country!!!</a:t>
            </a:r>
            <a:endParaRPr lang="en-US" sz="3600" b="1" dirty="0">
              <a:solidFill>
                <a:srgbClr val="FF0000"/>
              </a:solidFill>
              <a:effectLst>
                <a:outerShdw blurRad="38100" dist="38100" dir="2700000" algn="tl">
                  <a:srgbClr val="000000">
                    <a:alpha val="43137"/>
                  </a:srgbClr>
                </a:outerShdw>
              </a:effectLst>
            </a:endParaRPr>
          </a:p>
        </p:txBody>
      </p:sp>
      <p:pic>
        <p:nvPicPr>
          <p:cNvPr id="3074" name="Picture 2" descr="http://graphics8.nytimes.com/images/2013/05/07/us/jp-WORKERS-1/jp-WORKERS-1-superJumb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971436"/>
            <a:ext cx="5619750" cy="374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680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600"/>
            <a:ext cx="7467600" cy="1569660"/>
          </a:xfrm>
          <a:prstGeom prst="rect">
            <a:avLst/>
          </a:prstGeom>
          <a:noFill/>
        </p:spPr>
        <p:txBody>
          <a:bodyPr wrap="square" rtlCol="0">
            <a:spAutoFit/>
          </a:bodyPr>
          <a:lstStyle/>
          <a:p>
            <a:pPr algn="ctr"/>
            <a:r>
              <a:rPr lang="en-US" sz="4800" b="1" dirty="0" smtClean="0">
                <a:solidFill>
                  <a:srgbClr val="FF0000"/>
                </a:solidFill>
                <a:effectLst>
                  <a:outerShdw blurRad="38100" dist="38100" dir="2700000" algn="tl">
                    <a:srgbClr val="000000">
                      <a:alpha val="43137"/>
                    </a:srgbClr>
                  </a:outerShdw>
                </a:effectLst>
              </a:rPr>
              <a:t>“Little Dog”</a:t>
            </a:r>
          </a:p>
          <a:p>
            <a:pPr algn="ctr"/>
            <a:r>
              <a:rPr lang="en-US" sz="4800" b="1" dirty="0" smtClean="0">
                <a:solidFill>
                  <a:srgbClr val="FF0000"/>
                </a:solidFill>
                <a:effectLst>
                  <a:outerShdw blurRad="38100" dist="38100" dir="2700000" algn="tl">
                    <a:srgbClr val="000000">
                      <a:alpha val="43137"/>
                    </a:srgbClr>
                  </a:outerShdw>
                </a:effectLst>
              </a:rPr>
              <a:t>The Vigilante at Patriot Point</a:t>
            </a:r>
            <a:endParaRPr lang="en-US" sz="48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762000" y="5746652"/>
            <a:ext cx="7620000" cy="954107"/>
          </a:xfrm>
          <a:prstGeom prst="rect">
            <a:avLst/>
          </a:prstGeom>
        </p:spPr>
        <p:txBody>
          <a:bodyPr wrap="square">
            <a:spAutoFit/>
          </a:bodyPr>
          <a:lstStyle/>
          <a:p>
            <a:r>
              <a:rPr lang="en-US" sz="2800" dirty="0">
                <a:hlinkClick r:id="rId2"/>
              </a:rPr>
              <a:t>http://</a:t>
            </a:r>
            <a:r>
              <a:rPr lang="en-US" sz="2800" dirty="0" smtClean="0">
                <a:hlinkClick r:id="rId2"/>
              </a:rPr>
              <a:t>www.youtube.com/watch?v=QSgqmq6fY7o</a:t>
            </a:r>
            <a:endParaRPr lang="en-US" sz="2800" dirty="0" smtClean="0"/>
          </a:p>
          <a:p>
            <a:endParaRPr lang="en-US" sz="2800" dirty="0"/>
          </a:p>
        </p:txBody>
      </p:sp>
      <p:pic>
        <p:nvPicPr>
          <p:cNvPr id="46082" name="Picture 2" descr="http://ts2.mm.bing.net/th?&amp;id=HN.608054446016431851&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4876800" cy="334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184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cdn.theatlantic.com/static/infocus/border050613/s_b23_RTR1ON6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01" y="762000"/>
            <a:ext cx="8896007"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972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jrdiscos.net/media/catalog/product/cache/1/image/9df78eab33525d08d6e5fb8d27136e95/c/o/cover_2_30.jpg"/>
          <p:cNvPicPr>
            <a:picLocks noChangeAspect="1" noChangeArrowheads="1"/>
          </p:cNvPicPr>
          <p:nvPr/>
        </p:nvPicPr>
        <p:blipFill>
          <a:blip r:embed="rId3" cstate="print"/>
          <a:srcRect/>
          <a:stretch>
            <a:fillRect/>
          </a:stretch>
        </p:blipFill>
        <p:spPr bwMode="auto">
          <a:xfrm>
            <a:off x="1676399" y="990600"/>
            <a:ext cx="5762625" cy="5705475"/>
          </a:xfrm>
          <a:prstGeom prst="rect">
            <a:avLst/>
          </a:prstGeom>
          <a:noFill/>
        </p:spPr>
      </p:pic>
      <p:sp>
        <p:nvSpPr>
          <p:cNvPr id="4" name="TextBox 3"/>
          <p:cNvSpPr txBox="1"/>
          <p:nvPr/>
        </p:nvSpPr>
        <p:spPr>
          <a:xfrm>
            <a:off x="2964655" y="152398"/>
            <a:ext cx="3186111" cy="646331"/>
          </a:xfrm>
          <a:prstGeom prst="rect">
            <a:avLst/>
          </a:prstGeom>
          <a:noFill/>
        </p:spPr>
        <p:txBody>
          <a:bodyPr wrap="square" rtlCol="0">
            <a:spAutoFit/>
          </a:bodyPr>
          <a:lstStyle/>
          <a:p>
            <a:r>
              <a:rPr lang="en-US" sz="3600" dirty="0" err="1" smtClean="0"/>
              <a:t>Narcocorridos</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pbr2010.files.wordpress.com/2011/02/bordefield-state-p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429625"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048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triciafields.com/wp-content/uploads/2011/11/border-patrol-volleyball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04799" y="685800"/>
            <a:ext cx="854283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910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filipspagnoli.files.wordpress.com/2011/11/aerial-phot-of-border-at-imperial-beach-ca.jpg?w=6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914400"/>
            <a:ext cx="8033485"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148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thinkorthwim.com/wp-content/uploads/2007/02/border-volley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869836"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3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cdn.theatlantic.com/static/infocus/border050613/b20_977884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557358" cy="558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846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d2iweeeny6suwz.cloudfront.net/thumbnails-PRODUCTION/d1/62/d1624bae3568bd5b015b8b49d3ac86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02341"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http://i.huffpost.com/gen/1046805/thumbs/r-US-BORDER-TESTS-ILLEGAL-IMMIGRANTS-large570.jp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51" y="3369212"/>
            <a:ext cx="7593038" cy="317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95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Glenn </a:t>
            </a:r>
            <a:r>
              <a:rPr lang="en-US" dirty="0" err="1" smtClean="0"/>
              <a:t>Weyant</a:t>
            </a:r>
            <a:r>
              <a:rPr lang="en-US" dirty="0" smtClean="0"/>
              <a:t> plays the wall</a:t>
            </a:r>
            <a:endParaRPr lang="en-US" dirty="0"/>
          </a:p>
        </p:txBody>
      </p:sp>
      <p:sp>
        <p:nvSpPr>
          <p:cNvPr id="3" name="Content Placeholder 2"/>
          <p:cNvSpPr>
            <a:spLocks noGrp="1"/>
          </p:cNvSpPr>
          <p:nvPr>
            <p:ph idx="1"/>
          </p:nvPr>
        </p:nvSpPr>
        <p:spPr>
          <a:xfrm>
            <a:off x="381000" y="990600"/>
            <a:ext cx="8229600" cy="4267200"/>
          </a:xfrm>
        </p:spPr>
        <p:txBody>
          <a:bodyPr>
            <a:normAutofit fontScale="85000" lnSpcReduction="10000"/>
          </a:bodyPr>
          <a:lstStyle/>
          <a:p>
            <a:pPr marL="0">
              <a:spcBef>
                <a:spcPts val="0"/>
              </a:spcBef>
            </a:pPr>
            <a:r>
              <a:rPr lang="en-US" dirty="0" smtClean="0"/>
              <a:t>SASABE, Ariz. — On a windy day in southern Arizona’s remote borderlands, Glenn </a:t>
            </a:r>
            <a:r>
              <a:rPr lang="en-US" dirty="0" err="1" smtClean="0"/>
              <a:t>Weyant</a:t>
            </a:r>
            <a:r>
              <a:rPr lang="en-US" dirty="0" smtClean="0"/>
              <a:t> had everything he needed to make music — a cello bow, a mallet and the miles-long fence dividing the United States and Mexico.</a:t>
            </a:r>
          </a:p>
          <a:p>
            <a:pPr marL="0">
              <a:spcBef>
                <a:spcPts val="0"/>
              </a:spcBef>
            </a:pPr>
            <a:r>
              <a:rPr lang="en-US" dirty="0" smtClean="0"/>
              <a:t>His method, like his music, was improvisational and low-tech: He inserted electronic equipment into an </a:t>
            </a:r>
            <a:r>
              <a:rPr lang="en-US" dirty="0" err="1" smtClean="0"/>
              <a:t>Altoids</a:t>
            </a:r>
            <a:r>
              <a:rPr lang="en-US" dirty="0" smtClean="0"/>
              <a:t> tin, turning it into a microphone. </a:t>
            </a:r>
            <a:r>
              <a:rPr lang="en-US" dirty="0" err="1" smtClean="0"/>
              <a:t>Weyant</a:t>
            </a:r>
            <a:r>
              <a:rPr lang="en-US" dirty="0" smtClean="0"/>
              <a:t> filled the tin with magnets and pressed it against the fence a few inches off the ground. Wires attached to the tin led to an amp and several effects pedals — the kind electric guitarists use — which allow him to manipulate sounds.</a:t>
            </a:r>
          </a:p>
          <a:p>
            <a:pPr marL="0">
              <a:spcBef>
                <a:spcPts val="0"/>
              </a:spcBef>
            </a:pPr>
            <a:endParaRPr lang="en-US" dirty="0" smtClean="0"/>
          </a:p>
          <a:p>
            <a:endParaRPr lang="en-US" dirty="0"/>
          </a:p>
        </p:txBody>
      </p:sp>
      <p:sp>
        <p:nvSpPr>
          <p:cNvPr id="4" name="Rectangle 3"/>
          <p:cNvSpPr/>
          <p:nvPr/>
        </p:nvSpPr>
        <p:spPr>
          <a:xfrm>
            <a:off x="685800" y="5562600"/>
            <a:ext cx="7467600" cy="954107"/>
          </a:xfrm>
          <a:prstGeom prst="rect">
            <a:avLst/>
          </a:prstGeom>
        </p:spPr>
        <p:txBody>
          <a:bodyPr wrap="square">
            <a:spAutoFit/>
          </a:bodyPr>
          <a:lstStyle/>
          <a:p>
            <a:r>
              <a:rPr lang="en-US" sz="2800" dirty="0">
                <a:hlinkClick r:id="rId3"/>
              </a:rPr>
              <a:t>http://</a:t>
            </a:r>
            <a:r>
              <a:rPr lang="en-US" sz="2800" dirty="0" smtClean="0">
                <a:hlinkClick r:id="rId3"/>
              </a:rPr>
              <a:t>www.youtube.com/watch?v=iGfC0eRAFG4</a:t>
            </a:r>
            <a:endParaRPr lang="en-US" sz="2800" dirty="0" smtClean="0"/>
          </a:p>
          <a:p>
            <a:endParaRPr lang="en-US" sz="2800" dirty="0"/>
          </a:p>
        </p:txBody>
      </p:sp>
    </p:spTree>
    <p:extLst>
      <p:ext uri="{BB962C8B-B14F-4D97-AF65-F5344CB8AC3E}">
        <p14:creationId xmlns:p14="http://schemas.microsoft.com/office/powerpoint/2010/main" val="2712479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990600"/>
            <a:ext cx="7315200" cy="5257800"/>
          </a:xfrm>
        </p:spPr>
        <p:txBody>
          <a:bodyPr>
            <a:normAutofit fontScale="77500" lnSpcReduction="20000"/>
          </a:bodyPr>
          <a:lstStyle/>
          <a:p>
            <a:pPr algn="l">
              <a:spcBef>
                <a:spcPts val="0"/>
              </a:spcBef>
            </a:pPr>
            <a:r>
              <a:rPr lang="en-US" dirty="0" smtClean="0">
                <a:solidFill>
                  <a:schemeClr val="tx1"/>
                </a:solidFill>
              </a:rPr>
              <a:t>Desert scrub, mesquite and sun-bleached rocks would serve as his audience; sometimes they do double duty as instruments.</a:t>
            </a:r>
            <a:endParaRPr lang="en-US" dirty="0" smtClean="0"/>
          </a:p>
          <a:p>
            <a:pPr algn="l">
              <a:spcBef>
                <a:spcPts val="0"/>
              </a:spcBef>
            </a:pPr>
            <a:r>
              <a:rPr lang="en-US" dirty="0" smtClean="0">
                <a:solidFill>
                  <a:schemeClr val="tx1"/>
                </a:solidFill>
              </a:rPr>
              <a:t>“Nobody thought of the border wall as possibly anything other than something to separate people,” he said. “I transform it. I play it.”</a:t>
            </a:r>
            <a:endParaRPr lang="en-US" dirty="0" smtClean="0"/>
          </a:p>
          <a:p>
            <a:pPr algn="l">
              <a:spcBef>
                <a:spcPts val="0"/>
              </a:spcBef>
            </a:pPr>
            <a:r>
              <a:rPr lang="en-US" dirty="0" smtClean="0">
                <a:solidFill>
                  <a:schemeClr val="tx1"/>
                </a:solidFill>
              </a:rPr>
              <a:t>For eight years, </a:t>
            </a:r>
            <a:r>
              <a:rPr lang="en-US" dirty="0" err="1" smtClean="0">
                <a:solidFill>
                  <a:schemeClr val="tx1"/>
                </a:solidFill>
              </a:rPr>
              <a:t>Weyant</a:t>
            </a:r>
            <a:r>
              <a:rPr lang="en-US" dirty="0" smtClean="0">
                <a:solidFill>
                  <a:schemeClr val="tx1"/>
                </a:solidFill>
              </a:rPr>
              <a:t> has tapped, banged and stroked the fence to produce haunting, sometimes ethereal, sounds in a region he has called the “de facto militarized zone.” Compositions can last a minute — or more than half an hour.</a:t>
            </a:r>
            <a:endParaRPr lang="en-US" dirty="0" smtClean="0"/>
          </a:p>
          <a:p>
            <a:pPr algn="l">
              <a:spcBef>
                <a:spcPts val="0"/>
              </a:spcBef>
            </a:pPr>
            <a:r>
              <a:rPr lang="en-US" dirty="0" smtClean="0">
                <a:solidFill>
                  <a:schemeClr val="tx1"/>
                </a:solidFill>
              </a:rPr>
              <a:t>“I’m a border deconstructionist,” said </a:t>
            </a:r>
            <a:r>
              <a:rPr lang="en-US" dirty="0" err="1" smtClean="0">
                <a:solidFill>
                  <a:schemeClr val="tx1"/>
                </a:solidFill>
              </a:rPr>
              <a:t>Weyant</a:t>
            </a:r>
            <a:r>
              <a:rPr lang="en-US" dirty="0" smtClean="0">
                <a:solidFill>
                  <a:schemeClr val="tx1"/>
                </a:solidFill>
              </a:rPr>
              <a:t>, a 50-year-old Tucson resident. “I want to deconstruct preconceived notions. What I’m saying is you don’t need to be afraid of the wall. You have nothing to fear.”</a:t>
            </a:r>
          </a:p>
          <a:p>
            <a:endParaRPr lang="en-US" dirty="0"/>
          </a:p>
        </p:txBody>
      </p:sp>
      <p:sp>
        <p:nvSpPr>
          <p:cNvPr id="4" name="Rectangle 3"/>
          <p:cNvSpPr/>
          <p:nvPr/>
        </p:nvSpPr>
        <p:spPr>
          <a:xfrm>
            <a:off x="914400" y="5791200"/>
            <a:ext cx="7391400" cy="954107"/>
          </a:xfrm>
          <a:prstGeom prst="rect">
            <a:avLst/>
          </a:prstGeom>
        </p:spPr>
        <p:txBody>
          <a:bodyPr wrap="square">
            <a:spAutoFit/>
          </a:bodyPr>
          <a:lstStyle/>
          <a:p>
            <a:r>
              <a:rPr lang="en-US" sz="2800" dirty="0">
                <a:hlinkClick r:id="rId3"/>
              </a:rPr>
              <a:t>http://</a:t>
            </a:r>
            <a:r>
              <a:rPr lang="en-US" sz="2800" dirty="0" smtClean="0">
                <a:hlinkClick r:id="rId3"/>
              </a:rPr>
              <a:t>www.youtube.com/watch?v=xCHs-TLeDN0</a:t>
            </a:r>
            <a:endParaRPr lang="en-US" sz="2800" dirty="0" smtClean="0"/>
          </a:p>
          <a:p>
            <a:endParaRPr lang="en-US" sz="2800" dirty="0"/>
          </a:p>
        </p:txBody>
      </p:sp>
    </p:spTree>
    <p:extLst>
      <p:ext uri="{BB962C8B-B14F-4D97-AF65-F5344CB8AC3E}">
        <p14:creationId xmlns:p14="http://schemas.microsoft.com/office/powerpoint/2010/main" val="2375592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rbimg.com/img-52e9cf4d/turbine/lat-me-c1-border-patrol-fence-mkb-la0014590371-20140125/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22476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784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7108" y="228600"/>
            <a:ext cx="6781800" cy="707886"/>
          </a:xfrm>
          <a:prstGeom prst="rect">
            <a:avLst/>
          </a:prstGeom>
          <a:noFill/>
        </p:spPr>
        <p:txBody>
          <a:bodyPr wrap="square" rtlCol="0">
            <a:spAutoFit/>
          </a:bodyPr>
          <a:lstStyle/>
          <a:p>
            <a:pPr algn="ctr"/>
            <a:r>
              <a:rPr lang="en-US" sz="4000" b="1" dirty="0" smtClean="0">
                <a:solidFill>
                  <a:srgbClr val="FF0000"/>
                </a:solidFill>
                <a:effectLst>
                  <a:outerShdw blurRad="38100" dist="38100" dir="2700000" algn="tl">
                    <a:srgbClr val="000000">
                      <a:alpha val="43137"/>
                    </a:srgbClr>
                  </a:outerShdw>
                </a:effectLst>
              </a:rPr>
              <a:t>Where do we go from here?</a:t>
            </a:r>
            <a:endParaRPr lang="en-US" sz="4000" b="1" dirty="0">
              <a:solidFill>
                <a:srgbClr val="FF0000"/>
              </a:solidFill>
              <a:effectLst>
                <a:outerShdw blurRad="38100" dist="38100" dir="2700000" algn="tl">
                  <a:srgbClr val="000000">
                    <a:alpha val="43137"/>
                  </a:srgbClr>
                </a:outerShdw>
              </a:effectLst>
            </a:endParaRPr>
          </a:p>
        </p:txBody>
      </p:sp>
      <p:pic>
        <p:nvPicPr>
          <p:cNvPr id="5122" name="Picture 2" descr="http://soboco.org/wp-content/uploads/2012/03/carloslamadr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9208" y="1371600"/>
            <a:ext cx="3657600" cy="480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567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1295400"/>
            <a:ext cx="5373074" cy="646331"/>
          </a:xfrm>
          <a:prstGeom prst="rect">
            <a:avLst/>
          </a:prstGeom>
        </p:spPr>
        <p:txBody>
          <a:bodyPr wrap="none">
            <a:spAutoFit/>
          </a:bodyPr>
          <a:lstStyle/>
          <a:p>
            <a:r>
              <a:rPr lang="en-US" sz="3600" dirty="0">
                <a:hlinkClick r:id="rId2"/>
              </a:rPr>
              <a:t>Mexican Music (500 </a:t>
            </a:r>
            <a:r>
              <a:rPr lang="en-US" sz="3600" dirty="0" smtClean="0">
                <a:hlinkClick r:id="rId2"/>
              </a:rPr>
              <a:t>Bullets</a:t>
            </a:r>
            <a:r>
              <a:rPr lang="en-US" dirty="0">
                <a:hlinkClick r:id="rId2"/>
              </a:rPr>
              <a:t>)</a:t>
            </a:r>
          </a:p>
        </p:txBody>
      </p:sp>
    </p:spTree>
    <p:extLst>
      <p:ext uri="{BB962C8B-B14F-4D97-AF65-F5344CB8AC3E}">
        <p14:creationId xmlns:p14="http://schemas.microsoft.com/office/powerpoint/2010/main" val="1622985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Most famous traditional </a:t>
            </a:r>
            <a:r>
              <a:rPr lang="en-US" sz="3200" dirty="0" err="1" smtClean="0"/>
              <a:t>corrido</a:t>
            </a:r>
            <a:r>
              <a:rPr lang="en-US" sz="3200" dirty="0" smtClean="0"/>
              <a:t>: La Cucaracha</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Spanish - </a:t>
            </a:r>
            <a:r>
              <a:rPr lang="en-US" i="1" dirty="0" smtClean="0"/>
              <a:t>La cucaracha, la cucaracha,</a:t>
            </a:r>
            <a:r>
              <a:rPr lang="en-US" dirty="0" smtClean="0"/>
              <a:t> </a:t>
            </a:r>
            <a:r>
              <a:rPr lang="en-US" i="1" dirty="0" err="1" smtClean="0"/>
              <a:t>ya</a:t>
            </a:r>
            <a:r>
              <a:rPr lang="en-US" i="1" dirty="0" smtClean="0"/>
              <a:t> no </a:t>
            </a:r>
            <a:r>
              <a:rPr lang="en-US" i="1" dirty="0" err="1" smtClean="0"/>
              <a:t>puede</a:t>
            </a:r>
            <a:r>
              <a:rPr lang="en-US" i="1" dirty="0" smtClean="0"/>
              <a:t> </a:t>
            </a:r>
            <a:r>
              <a:rPr lang="en-US" i="1" dirty="0" err="1" smtClean="0"/>
              <a:t>caminar</a:t>
            </a:r>
            <a:r>
              <a:rPr lang="en-US" dirty="0" smtClean="0"/>
              <a:t> </a:t>
            </a:r>
            <a:r>
              <a:rPr lang="en-US" i="1" dirty="0" err="1" smtClean="0"/>
              <a:t>porque</a:t>
            </a:r>
            <a:r>
              <a:rPr lang="en-US" i="1" dirty="0" smtClean="0"/>
              <a:t> le </a:t>
            </a:r>
            <a:r>
              <a:rPr lang="en-US" i="1" dirty="0" err="1" smtClean="0"/>
              <a:t>falta</a:t>
            </a:r>
            <a:r>
              <a:rPr lang="en-US" i="1" dirty="0" smtClean="0"/>
              <a:t>, </a:t>
            </a:r>
            <a:r>
              <a:rPr lang="en-US" i="1" dirty="0" err="1" smtClean="0"/>
              <a:t>porque</a:t>
            </a:r>
            <a:r>
              <a:rPr lang="en-US" i="1" dirty="0" smtClean="0"/>
              <a:t> no </a:t>
            </a:r>
            <a:r>
              <a:rPr lang="en-US" i="1" dirty="0" err="1" smtClean="0"/>
              <a:t>tiene</a:t>
            </a:r>
            <a:r>
              <a:rPr lang="en-US" i="1" dirty="0" smtClean="0"/>
              <a:t> marihuana pa' </a:t>
            </a:r>
            <a:r>
              <a:rPr lang="en-US" i="1" dirty="0" err="1" smtClean="0"/>
              <a:t>fumar</a:t>
            </a:r>
            <a:r>
              <a:rPr lang="en-US" i="1" dirty="0" smtClean="0"/>
              <a:t>. </a:t>
            </a:r>
            <a:r>
              <a:rPr lang="en-US" i="1" dirty="0" err="1" smtClean="0"/>
              <a:t>Ya</a:t>
            </a:r>
            <a:r>
              <a:rPr lang="en-US" i="1" dirty="0" smtClean="0"/>
              <a:t> </a:t>
            </a:r>
            <a:r>
              <a:rPr lang="en-US" i="1" dirty="0" err="1" smtClean="0"/>
              <a:t>murió</a:t>
            </a:r>
            <a:r>
              <a:rPr lang="en-US" i="1" dirty="0" smtClean="0"/>
              <a:t> la cucaracha,</a:t>
            </a:r>
            <a:r>
              <a:rPr lang="en-US" dirty="0" smtClean="0"/>
              <a:t> </a:t>
            </a:r>
            <a:r>
              <a:rPr lang="en-US" i="1" dirty="0" err="1" smtClean="0"/>
              <a:t>ya</a:t>
            </a:r>
            <a:r>
              <a:rPr lang="en-US" i="1" dirty="0" smtClean="0"/>
              <a:t> la </a:t>
            </a:r>
            <a:r>
              <a:rPr lang="en-US" i="1" dirty="0" err="1" smtClean="0"/>
              <a:t>llevan</a:t>
            </a:r>
            <a:r>
              <a:rPr lang="en-US" i="1" dirty="0" smtClean="0"/>
              <a:t> a </a:t>
            </a:r>
            <a:r>
              <a:rPr lang="en-US" i="1" dirty="0" err="1" smtClean="0"/>
              <a:t>enterrar</a:t>
            </a:r>
            <a:r>
              <a:rPr lang="en-US" i="1" dirty="0" smtClean="0"/>
              <a:t> entre </a:t>
            </a:r>
            <a:r>
              <a:rPr lang="en-US" i="1" dirty="0" err="1" smtClean="0"/>
              <a:t>cuatro</a:t>
            </a:r>
            <a:r>
              <a:rPr lang="en-US" i="1" dirty="0" smtClean="0"/>
              <a:t> </a:t>
            </a:r>
            <a:r>
              <a:rPr lang="en-US" i="1" dirty="0" err="1" smtClean="0"/>
              <a:t>zopilotes</a:t>
            </a:r>
            <a:r>
              <a:rPr lang="en-US" dirty="0" smtClean="0"/>
              <a:t> </a:t>
            </a:r>
            <a:r>
              <a:rPr lang="en-US" i="1" dirty="0" smtClean="0"/>
              <a:t>y un </a:t>
            </a:r>
            <a:r>
              <a:rPr lang="en-US" i="1" dirty="0" err="1" smtClean="0"/>
              <a:t>ratón</a:t>
            </a:r>
            <a:r>
              <a:rPr lang="en-US" i="1" dirty="0" smtClean="0"/>
              <a:t> de </a:t>
            </a:r>
            <a:r>
              <a:rPr lang="en-US" i="1" dirty="0" err="1" smtClean="0"/>
              <a:t>sacristán</a:t>
            </a:r>
            <a:r>
              <a:rPr lang="en-US" i="1" dirty="0" smtClean="0"/>
              <a:t>. </a:t>
            </a:r>
          </a:p>
          <a:p>
            <a:r>
              <a:rPr lang="en-US" i="1" dirty="0" smtClean="0"/>
              <a:t>English - The cockroach, the cockroach can't walk anymore</a:t>
            </a:r>
            <a:r>
              <a:rPr lang="en-US" dirty="0" smtClean="0"/>
              <a:t> </a:t>
            </a:r>
            <a:r>
              <a:rPr lang="en-US" i="1" dirty="0" smtClean="0"/>
              <a:t>because it's lacking, because it doesn't have marijuana to smoke.</a:t>
            </a:r>
            <a:r>
              <a:rPr lang="en-US" dirty="0" smtClean="0"/>
              <a:t>  </a:t>
            </a:r>
            <a:r>
              <a:rPr lang="en-US" i="1" dirty="0" smtClean="0"/>
              <a:t>The cockroach just died,</a:t>
            </a:r>
            <a:r>
              <a:rPr lang="en-US" dirty="0" smtClean="0"/>
              <a:t> </a:t>
            </a:r>
            <a:r>
              <a:rPr lang="en-US" i="1" dirty="0" smtClean="0"/>
              <a:t>now they take her to be buried</a:t>
            </a:r>
            <a:r>
              <a:rPr lang="en-US" dirty="0" smtClean="0"/>
              <a:t> </a:t>
            </a:r>
            <a:r>
              <a:rPr lang="en-US" i="1" dirty="0" smtClean="0"/>
              <a:t>among four buzzards</a:t>
            </a:r>
            <a:r>
              <a:rPr lang="en-US" dirty="0" smtClean="0"/>
              <a:t> </a:t>
            </a:r>
            <a:r>
              <a:rPr lang="en-US" i="1" dirty="0" smtClean="0"/>
              <a:t>and a mouse as the sexton.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The </a:t>
            </a:r>
            <a:r>
              <a:rPr lang="en-US" b="1" dirty="0" err="1" smtClean="0"/>
              <a:t>corrido</a:t>
            </a:r>
            <a:r>
              <a:rPr lang="en-US" b="1" dirty="0" smtClean="0"/>
              <a:t> form</a:t>
            </a:r>
            <a:r>
              <a:rPr lang="en-US" dirty="0" smtClean="0"/>
              <a:t>, descended from medieval Spanish ballads, is a storytelling form. Early in the last century, </a:t>
            </a:r>
            <a:r>
              <a:rPr lang="en-US" dirty="0" err="1" smtClean="0"/>
              <a:t>corridos</a:t>
            </a:r>
            <a:r>
              <a:rPr lang="en-US" dirty="0" smtClean="0"/>
              <a:t> were sung to describe the exploits of the great generals of the Mexican Revolution, and ever since they have served as a popular news service, telling of government corruption, the struggles of immigrants in El Norte or the rise of the Zapatista rebels in Chiapas.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1"/>
            <a:ext cx="7924800" cy="4495799"/>
          </a:xfrm>
        </p:spPr>
        <p:txBody>
          <a:bodyPr>
            <a:noAutofit/>
          </a:bodyPr>
          <a:lstStyle/>
          <a:p>
            <a:pPr algn="l"/>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The </a:t>
            </a:r>
            <a:r>
              <a:rPr lang="en-US" sz="2800" dirty="0" err="1" smtClean="0"/>
              <a:t>narcocorrido</a:t>
            </a:r>
            <a:r>
              <a:rPr lang="en-US" sz="2800" dirty="0" smtClean="0"/>
              <a:t>, however, sings of the drug trafficker, the </a:t>
            </a:r>
            <a:r>
              <a:rPr lang="en-US" sz="2800" dirty="0" err="1" smtClean="0"/>
              <a:t>mariguero</a:t>
            </a:r>
            <a:r>
              <a:rPr lang="en-US" sz="2800" dirty="0" smtClean="0"/>
              <a:t>, the law and death. And despite the half-hearted protests of some of the genre's stars, many of them glorify the wealth and power of the successful trafficker, the bravery and cunning of the macho, the fatalism of the desperado. </a:t>
            </a:r>
            <a:endParaRPr lang="en-US" sz="2800" dirty="0"/>
          </a:p>
        </p:txBody>
      </p:sp>
      <p:sp>
        <p:nvSpPr>
          <p:cNvPr id="3" name="Subtitle 2"/>
          <p:cNvSpPr>
            <a:spLocks noGrp="1"/>
          </p:cNvSpPr>
          <p:nvPr>
            <p:ph type="subTitle" idx="1"/>
          </p:nvPr>
        </p:nvSpPr>
        <p:spPr>
          <a:xfrm>
            <a:off x="609600" y="1143000"/>
            <a:ext cx="7620000" cy="4724400"/>
          </a:xfrm>
        </p:spPr>
        <p:txBody>
          <a:bodyPr>
            <a:normAutofit/>
          </a:bodyPr>
          <a:lstStyle/>
          <a:p>
            <a:pPr algn="l"/>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543800" cy="1066799"/>
          </a:xfrm>
        </p:spPr>
        <p:txBody>
          <a:bodyPr>
            <a:normAutofit/>
          </a:bodyPr>
          <a:lstStyle/>
          <a:p>
            <a:r>
              <a:rPr lang="en-US" sz="3200" dirty="0" smtClean="0"/>
              <a:t>Roach also refers to marijuana</a:t>
            </a:r>
            <a:endParaRPr lang="en-US" sz="3200" dirty="0"/>
          </a:p>
        </p:txBody>
      </p:sp>
      <p:pic>
        <p:nvPicPr>
          <p:cNvPr id="4098" name="Picture 2" descr="http://www.theweedstreetjournal.com/wp-content/uploads/2011/02/10541DSCF8120.jpg"/>
          <p:cNvPicPr>
            <a:picLocks noChangeAspect="1" noChangeArrowheads="1"/>
          </p:cNvPicPr>
          <p:nvPr/>
        </p:nvPicPr>
        <p:blipFill>
          <a:blip r:embed="rId3" cstate="print"/>
          <a:srcRect/>
          <a:stretch>
            <a:fillRect/>
          </a:stretch>
        </p:blipFill>
        <p:spPr bwMode="auto">
          <a:xfrm>
            <a:off x="1143000" y="1295400"/>
            <a:ext cx="7010400" cy="525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Narcocorrido</a:t>
            </a:r>
            <a:r>
              <a:rPr lang="en-US" dirty="0" smtClean="0"/>
              <a:t> singers risk getting killed</a:t>
            </a:r>
            <a:endParaRPr lang="en-US" dirty="0"/>
          </a:p>
        </p:txBody>
      </p:sp>
      <p:sp>
        <p:nvSpPr>
          <p:cNvPr id="3" name="Content Placeholder 2"/>
          <p:cNvSpPr>
            <a:spLocks noGrp="1"/>
          </p:cNvSpPr>
          <p:nvPr>
            <p:ph idx="1"/>
          </p:nvPr>
        </p:nvSpPr>
        <p:spPr/>
        <p:txBody>
          <a:bodyPr/>
          <a:lstStyle/>
          <a:p>
            <a:r>
              <a:rPr lang="en-US" dirty="0" smtClean="0"/>
              <a:t>With his thick mustache and signature cowboy hat and suit, Sergio Vega was known to fans across Mexico and the southern United States as El </a:t>
            </a:r>
            <a:r>
              <a:rPr lang="en-US" dirty="0" err="1" smtClean="0"/>
              <a:t>Shaka</a:t>
            </a:r>
            <a:r>
              <a:rPr lang="en-US" dirty="0" smtClean="0"/>
              <a:t> – regional slang for “the best.” His death at the age of 40 is the evidence that artists are anything but immune to the violence that has plagued Mexico.</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616</Words>
  <Application>Microsoft Office PowerPoint</Application>
  <PresentationFormat>On-screen Show (4:3)</PresentationFormat>
  <Paragraphs>57</Paragraphs>
  <Slides>39</Slides>
  <Notes>10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Corridos and Narcocorridos</vt:lpstr>
      <vt:lpstr>PowerPoint Presentation</vt:lpstr>
      <vt:lpstr>PowerPoint Presentation</vt:lpstr>
      <vt:lpstr>Most famous traditional corrido: La Cucaracha</vt:lpstr>
      <vt:lpstr>PowerPoint Presentation</vt:lpstr>
      <vt:lpstr>   The narcocorrido, however, sings of the drug trafficker, the mariguero, the law and death. And despite the half-hearted protests of some of the genre's stars, many of them glorify the wealth and power of the successful trafficker, the bravery and cunning of the macho, the fatalism of the desperado. </vt:lpstr>
      <vt:lpstr>Roach also refers to marijuana</vt:lpstr>
      <vt:lpstr>Narcocorrido singers risk getting killed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Glenn Weyant plays the wall</vt:lpstr>
      <vt:lpstr>PowerPoint Presentation</vt:lpstr>
      <vt:lpstr>PowerPoint Presentation</vt:lpstr>
      <vt:lpstr>PowerPoint Presentation</vt:lpstr>
    </vt:vector>
  </TitlesOfParts>
  <Company>Alan Donley,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Alan Donley</dc:creator>
  <cp:lastModifiedBy>MEL &amp; Rog</cp:lastModifiedBy>
  <cp:revision>49</cp:revision>
  <dcterms:created xsi:type="dcterms:W3CDTF">2014-06-10T14:57:22Z</dcterms:created>
  <dcterms:modified xsi:type="dcterms:W3CDTF">2014-06-13T19:37:48Z</dcterms:modified>
</cp:coreProperties>
</file>